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3" r:id="rId2"/>
    <p:sldId id="386" r:id="rId3"/>
    <p:sldId id="381" r:id="rId4"/>
    <p:sldId id="369" r:id="rId5"/>
    <p:sldId id="394" r:id="rId6"/>
    <p:sldId id="402" r:id="rId7"/>
    <p:sldId id="395" r:id="rId8"/>
    <p:sldId id="396" r:id="rId9"/>
    <p:sldId id="397" r:id="rId10"/>
    <p:sldId id="398" r:id="rId11"/>
    <p:sldId id="399" r:id="rId12"/>
    <p:sldId id="400" r:id="rId13"/>
    <p:sldId id="401" r:id="rId14"/>
  </p:sldIdLst>
  <p:sldSz cx="9144000" cy="6858000" type="screen4x3"/>
  <p:notesSz cx="6669088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72DE9"/>
    <a:srgbClr val="A5F5F9"/>
    <a:srgbClr val="D1DEF9"/>
    <a:srgbClr val="9EE29E"/>
    <a:srgbClr val="0099CC"/>
    <a:srgbClr val="516F8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1" autoAdjust="0"/>
    <p:restoredTop sz="84946" autoAdjust="0"/>
  </p:normalViewPr>
  <p:slideViewPr>
    <p:cSldViewPr>
      <p:cViewPr>
        <p:scale>
          <a:sx n="64" d="100"/>
          <a:sy n="64" d="100"/>
        </p:scale>
        <p:origin x="-1104" y="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AC6F5-3046-43AC-8CDE-33FE78379EFD}" type="doc">
      <dgm:prSet loTypeId="urn:microsoft.com/office/officeart/2005/8/layout/radial6" loCatId="relationship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it-IT"/>
        </a:p>
      </dgm:t>
    </dgm:pt>
    <dgm:pt modelId="{BEEA182B-AA32-4864-AE06-D0AD410C9665}">
      <dgm:prSet phldrT="[Text]"/>
      <dgm:spPr>
        <a:solidFill>
          <a:srgbClr val="FF0000"/>
        </a:soli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Analysis of the impact and </a:t>
          </a:r>
          <a:r>
            <a:rPr lang="it-IT" b="1" dirty="0" err="1" smtClean="0">
              <a:solidFill>
                <a:schemeClr val="tx1"/>
              </a:solidFill>
            </a:rPr>
            <a:t>valorization</a:t>
          </a:r>
          <a:r>
            <a:rPr lang="it-IT" b="1" dirty="0" smtClean="0">
              <a:solidFill>
                <a:schemeClr val="tx1"/>
              </a:solidFill>
            </a:rPr>
            <a:t>  of results </a:t>
          </a:r>
          <a:endParaRPr lang="it-IT" b="1" dirty="0">
            <a:solidFill>
              <a:schemeClr val="tx1"/>
            </a:solidFill>
          </a:endParaRPr>
        </a:p>
      </dgm:t>
    </dgm:pt>
    <dgm:pt modelId="{21AD9E91-A71D-4C42-BBB5-A2383B0882E0}" type="parTrans" cxnId="{04533D50-FD22-4E9D-8336-651D4D9EB660}">
      <dgm:prSet/>
      <dgm:spPr/>
      <dgm:t>
        <a:bodyPr/>
        <a:lstStyle/>
        <a:p>
          <a:endParaRPr lang="it-IT"/>
        </a:p>
      </dgm:t>
    </dgm:pt>
    <dgm:pt modelId="{6B897CD0-B3D0-4B93-84E4-DF8762ECE748}" type="sibTrans" cxnId="{04533D50-FD22-4E9D-8336-651D4D9EB660}">
      <dgm:prSet/>
      <dgm:spPr/>
      <dgm:t>
        <a:bodyPr/>
        <a:lstStyle/>
        <a:p>
          <a:endParaRPr lang="it-IT"/>
        </a:p>
      </dgm:t>
    </dgm:pt>
    <dgm:pt modelId="{EA64EACD-AF20-4EDC-8619-CD32DA9E4537}">
      <dgm:prSet phldrT="[Text]" custT="1"/>
      <dgm:spPr>
        <a:solidFill>
          <a:srgbClr val="9EE29E"/>
        </a:solidFill>
      </dgm:spPr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Erasmus+ Evidence-based analysis</a:t>
          </a:r>
          <a:endParaRPr lang="it-IT" sz="1400" dirty="0">
            <a:solidFill>
              <a:schemeClr val="tx1"/>
            </a:solidFill>
          </a:endParaRPr>
        </a:p>
      </dgm:t>
    </dgm:pt>
    <dgm:pt modelId="{104E5B7D-DA36-4A1B-9188-EC50EC9EF26C}" type="parTrans" cxnId="{305EDA92-77A4-46F2-AB89-D6072FEE211A}">
      <dgm:prSet/>
      <dgm:spPr/>
      <dgm:t>
        <a:bodyPr/>
        <a:lstStyle/>
        <a:p>
          <a:endParaRPr lang="it-IT"/>
        </a:p>
      </dgm:t>
    </dgm:pt>
    <dgm:pt modelId="{68BFE975-8795-4B15-B4EF-19E76439141C}" type="sibTrans" cxnId="{305EDA92-77A4-46F2-AB89-D6072FEE211A}">
      <dgm:prSet/>
      <dgm:spPr/>
      <dgm:t>
        <a:bodyPr/>
        <a:lstStyle/>
        <a:p>
          <a:endParaRPr lang="it-IT"/>
        </a:p>
      </dgm:t>
    </dgm:pt>
    <dgm:pt modelId="{AB56C2D2-F5E0-4990-A621-04DD63551342}">
      <dgm:prSet phldrT="[Text]" custT="1"/>
      <dgm:spPr>
        <a:solidFill>
          <a:srgbClr val="9EE29E"/>
        </a:solidFill>
      </dgm:spPr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Survey on the impact of KA1 and KA2</a:t>
          </a:r>
        </a:p>
      </dgm:t>
    </dgm:pt>
    <dgm:pt modelId="{914DD179-B362-49EB-B9C2-EF27B978576E}" type="parTrans" cxnId="{6E5CC30C-48CB-4112-82F2-8A61B660DFC8}">
      <dgm:prSet/>
      <dgm:spPr/>
      <dgm:t>
        <a:bodyPr/>
        <a:lstStyle/>
        <a:p>
          <a:endParaRPr lang="it-IT"/>
        </a:p>
      </dgm:t>
    </dgm:pt>
    <dgm:pt modelId="{FC26AA13-C91A-44F0-A0FB-20930F41D1DE}" type="sibTrans" cxnId="{6E5CC30C-48CB-4112-82F2-8A61B660DFC8}">
      <dgm:prSet/>
      <dgm:spPr/>
      <dgm:t>
        <a:bodyPr/>
        <a:lstStyle/>
        <a:p>
          <a:endParaRPr lang="it-IT"/>
        </a:p>
      </dgm:t>
    </dgm:pt>
    <dgm:pt modelId="{58F81D85-213D-42A8-B00A-CD87BA6D9B48}">
      <dgm:prSet phldrT="[Text]" custT="1"/>
      <dgm:spPr>
        <a:solidFill>
          <a:srgbClr val="9EE29E"/>
        </a:solidFill>
      </dgm:spPr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Cooperation with other offices in NA</a:t>
          </a:r>
          <a:endParaRPr lang="it-IT" sz="1400" dirty="0">
            <a:solidFill>
              <a:schemeClr val="tx1"/>
            </a:solidFill>
          </a:endParaRPr>
        </a:p>
      </dgm:t>
    </dgm:pt>
    <dgm:pt modelId="{CA557000-2040-4E34-A903-29C276C1CD78}" type="parTrans" cxnId="{2305C379-B3BC-4E00-8414-0EE5A1AF7597}">
      <dgm:prSet/>
      <dgm:spPr/>
      <dgm:t>
        <a:bodyPr/>
        <a:lstStyle/>
        <a:p>
          <a:endParaRPr lang="it-IT"/>
        </a:p>
      </dgm:t>
    </dgm:pt>
    <dgm:pt modelId="{3AE91146-2766-426E-9596-DC097CFA18E9}" type="sibTrans" cxnId="{2305C379-B3BC-4E00-8414-0EE5A1AF7597}">
      <dgm:prSet/>
      <dgm:spPr/>
      <dgm:t>
        <a:bodyPr/>
        <a:lstStyle/>
        <a:p>
          <a:endParaRPr lang="it-IT"/>
        </a:p>
      </dgm:t>
    </dgm:pt>
    <dgm:pt modelId="{856F2314-4E2E-4F5A-98C9-4910B57091EF}">
      <dgm:prSet phldrT="[Text]" custT="1"/>
      <dgm:spPr>
        <a:solidFill>
          <a:srgbClr val="9EE29E"/>
        </a:solidFill>
      </dgm:spPr>
      <dgm:t>
        <a:bodyPr/>
        <a:lstStyle/>
        <a:p>
          <a:r>
            <a:rPr lang="it-IT" sz="1400" smtClean="0">
              <a:solidFill>
                <a:schemeClr val="tx1"/>
              </a:solidFill>
            </a:rPr>
            <a:t>Qualititative monitoring </a:t>
          </a:r>
          <a:r>
            <a:rPr lang="it-IT" sz="1400" dirty="0" smtClean="0">
              <a:solidFill>
                <a:schemeClr val="tx1"/>
              </a:solidFill>
            </a:rPr>
            <a:t>of the impact</a:t>
          </a:r>
          <a:endParaRPr lang="it-IT" sz="1400" dirty="0">
            <a:solidFill>
              <a:schemeClr val="tx1"/>
            </a:solidFill>
          </a:endParaRPr>
        </a:p>
      </dgm:t>
    </dgm:pt>
    <dgm:pt modelId="{2BE71A4E-E4DB-47F5-8B1F-A45C65B95D01}" type="parTrans" cxnId="{0AB25205-79A7-403F-A222-9A8DDC82B524}">
      <dgm:prSet/>
      <dgm:spPr/>
      <dgm:t>
        <a:bodyPr/>
        <a:lstStyle/>
        <a:p>
          <a:endParaRPr lang="it-IT"/>
        </a:p>
      </dgm:t>
    </dgm:pt>
    <dgm:pt modelId="{E1C51759-742E-4732-AE43-C86FE057A774}" type="sibTrans" cxnId="{0AB25205-79A7-403F-A222-9A8DDC82B524}">
      <dgm:prSet/>
      <dgm:spPr/>
      <dgm:t>
        <a:bodyPr/>
        <a:lstStyle/>
        <a:p>
          <a:endParaRPr lang="it-IT"/>
        </a:p>
      </dgm:t>
    </dgm:pt>
    <dgm:pt modelId="{76D3010D-87E6-4154-8097-2F8BF3CEB278}" type="pres">
      <dgm:prSet presAssocID="{19EAC6F5-3046-43AC-8CDE-33FE78379EF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045BAB3-0E0D-4E85-8D45-28825280F553}" type="pres">
      <dgm:prSet presAssocID="{BEEA182B-AA32-4864-AE06-D0AD410C9665}" presName="centerShape" presStyleLbl="node0" presStyleIdx="0" presStyleCnt="1"/>
      <dgm:spPr/>
      <dgm:t>
        <a:bodyPr/>
        <a:lstStyle/>
        <a:p>
          <a:endParaRPr lang="it-IT"/>
        </a:p>
      </dgm:t>
    </dgm:pt>
    <dgm:pt modelId="{F0F597DA-FDF9-4439-AFF0-5E68C94794C8}" type="pres">
      <dgm:prSet presAssocID="{EA64EACD-AF20-4EDC-8619-CD32DA9E4537}" presName="node" presStyleLbl="node1" presStyleIdx="0" presStyleCnt="4" custScaleX="13813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0EC820-712E-4C8F-A113-EC070046472F}" type="pres">
      <dgm:prSet presAssocID="{EA64EACD-AF20-4EDC-8619-CD32DA9E4537}" presName="dummy" presStyleCnt="0"/>
      <dgm:spPr/>
    </dgm:pt>
    <dgm:pt modelId="{8042D00A-4598-4428-8871-D02EC3512691}" type="pres">
      <dgm:prSet presAssocID="{68BFE975-8795-4B15-B4EF-19E76439141C}" presName="sibTrans" presStyleLbl="sibTrans2D1" presStyleIdx="0" presStyleCnt="4"/>
      <dgm:spPr/>
      <dgm:t>
        <a:bodyPr/>
        <a:lstStyle/>
        <a:p>
          <a:endParaRPr lang="it-IT"/>
        </a:p>
      </dgm:t>
    </dgm:pt>
    <dgm:pt modelId="{00001CB1-68DB-4EC9-853C-14EBD743D701}" type="pres">
      <dgm:prSet presAssocID="{AB56C2D2-F5E0-4990-A621-04DD63551342}" presName="node" presStyleLbl="node1" presStyleIdx="1" presStyleCnt="4" custScaleX="162681" custScaleY="11016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9395F2-DD50-4889-8A7C-1AB087D0F18D}" type="pres">
      <dgm:prSet presAssocID="{AB56C2D2-F5E0-4990-A621-04DD63551342}" presName="dummy" presStyleCnt="0"/>
      <dgm:spPr/>
    </dgm:pt>
    <dgm:pt modelId="{D6211965-FC6A-49C6-A356-E1B4F2A91A93}" type="pres">
      <dgm:prSet presAssocID="{FC26AA13-C91A-44F0-A0FB-20930F41D1DE}" presName="sibTrans" presStyleLbl="sibTrans2D1" presStyleIdx="1" presStyleCnt="4"/>
      <dgm:spPr/>
      <dgm:t>
        <a:bodyPr/>
        <a:lstStyle/>
        <a:p>
          <a:endParaRPr lang="it-IT"/>
        </a:p>
      </dgm:t>
    </dgm:pt>
    <dgm:pt modelId="{36037D25-04ED-46AB-A3C7-F5BD92C0211A}" type="pres">
      <dgm:prSet presAssocID="{58F81D85-213D-42A8-B00A-CD87BA6D9B48}" presName="node" presStyleLbl="node1" presStyleIdx="2" presStyleCnt="4" custScaleX="15563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275920-C7E6-4FA3-9CDC-9CD1D601A347}" type="pres">
      <dgm:prSet presAssocID="{58F81D85-213D-42A8-B00A-CD87BA6D9B48}" presName="dummy" presStyleCnt="0"/>
      <dgm:spPr/>
    </dgm:pt>
    <dgm:pt modelId="{B28C00C3-153E-4C9D-AB5C-EF0D08E488C9}" type="pres">
      <dgm:prSet presAssocID="{3AE91146-2766-426E-9596-DC097CFA18E9}" presName="sibTrans" presStyleLbl="sibTrans2D1" presStyleIdx="2" presStyleCnt="4"/>
      <dgm:spPr/>
      <dgm:t>
        <a:bodyPr/>
        <a:lstStyle/>
        <a:p>
          <a:endParaRPr lang="it-IT"/>
        </a:p>
      </dgm:t>
    </dgm:pt>
    <dgm:pt modelId="{0F0357D9-B463-44CA-91E8-5F715004D958}" type="pres">
      <dgm:prSet presAssocID="{856F2314-4E2E-4F5A-98C9-4910B57091EF}" presName="node" presStyleLbl="node1" presStyleIdx="3" presStyleCnt="4" custScaleX="161624" custScaleY="11004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A1B7FC5-ED77-4C81-B9A7-87010AE81E4B}" type="pres">
      <dgm:prSet presAssocID="{856F2314-4E2E-4F5A-98C9-4910B57091EF}" presName="dummy" presStyleCnt="0"/>
      <dgm:spPr/>
    </dgm:pt>
    <dgm:pt modelId="{24BEFAC5-CF27-4E8E-8005-329FE9B01EAA}" type="pres">
      <dgm:prSet presAssocID="{E1C51759-742E-4732-AE43-C86FE057A774}" presName="sibTrans" presStyleLbl="sibTrans2D1" presStyleIdx="3" presStyleCnt="4"/>
      <dgm:spPr/>
      <dgm:t>
        <a:bodyPr/>
        <a:lstStyle/>
        <a:p>
          <a:endParaRPr lang="it-IT"/>
        </a:p>
      </dgm:t>
    </dgm:pt>
  </dgm:ptLst>
  <dgm:cxnLst>
    <dgm:cxn modelId="{2305C379-B3BC-4E00-8414-0EE5A1AF7597}" srcId="{BEEA182B-AA32-4864-AE06-D0AD410C9665}" destId="{58F81D85-213D-42A8-B00A-CD87BA6D9B48}" srcOrd="2" destOrd="0" parTransId="{CA557000-2040-4E34-A903-29C276C1CD78}" sibTransId="{3AE91146-2766-426E-9596-DC097CFA18E9}"/>
    <dgm:cxn modelId="{6B838BB6-1501-4EA9-9DB1-88BB6A0A9B15}" type="presOf" srcId="{68BFE975-8795-4B15-B4EF-19E76439141C}" destId="{8042D00A-4598-4428-8871-D02EC3512691}" srcOrd="0" destOrd="0" presId="urn:microsoft.com/office/officeart/2005/8/layout/radial6"/>
    <dgm:cxn modelId="{1A129EC6-4337-4F76-9A57-B2A34A1416C6}" type="presOf" srcId="{19EAC6F5-3046-43AC-8CDE-33FE78379EFD}" destId="{76D3010D-87E6-4154-8097-2F8BF3CEB278}" srcOrd="0" destOrd="0" presId="urn:microsoft.com/office/officeart/2005/8/layout/radial6"/>
    <dgm:cxn modelId="{C684EC46-EE25-49F1-8C01-21D1B7E9AF21}" type="presOf" srcId="{FC26AA13-C91A-44F0-A0FB-20930F41D1DE}" destId="{D6211965-FC6A-49C6-A356-E1B4F2A91A93}" srcOrd="0" destOrd="0" presId="urn:microsoft.com/office/officeart/2005/8/layout/radial6"/>
    <dgm:cxn modelId="{1BE4F10E-84B2-497D-8538-906D52020806}" type="presOf" srcId="{856F2314-4E2E-4F5A-98C9-4910B57091EF}" destId="{0F0357D9-B463-44CA-91E8-5F715004D958}" srcOrd="0" destOrd="0" presId="urn:microsoft.com/office/officeart/2005/8/layout/radial6"/>
    <dgm:cxn modelId="{907F69A0-583E-4A85-984B-14AF6538895B}" type="presOf" srcId="{EA64EACD-AF20-4EDC-8619-CD32DA9E4537}" destId="{F0F597DA-FDF9-4439-AFF0-5E68C94794C8}" srcOrd="0" destOrd="0" presId="urn:microsoft.com/office/officeart/2005/8/layout/radial6"/>
    <dgm:cxn modelId="{3179F733-2E1D-49A2-87DF-3AF163CEACD8}" type="presOf" srcId="{E1C51759-742E-4732-AE43-C86FE057A774}" destId="{24BEFAC5-CF27-4E8E-8005-329FE9B01EAA}" srcOrd="0" destOrd="0" presId="urn:microsoft.com/office/officeart/2005/8/layout/radial6"/>
    <dgm:cxn modelId="{EEEB7720-B245-4DBC-9946-5D4D62C62DC4}" type="presOf" srcId="{AB56C2D2-F5E0-4990-A621-04DD63551342}" destId="{00001CB1-68DB-4EC9-853C-14EBD743D701}" srcOrd="0" destOrd="0" presId="urn:microsoft.com/office/officeart/2005/8/layout/radial6"/>
    <dgm:cxn modelId="{0AB25205-79A7-403F-A222-9A8DDC82B524}" srcId="{BEEA182B-AA32-4864-AE06-D0AD410C9665}" destId="{856F2314-4E2E-4F5A-98C9-4910B57091EF}" srcOrd="3" destOrd="0" parTransId="{2BE71A4E-E4DB-47F5-8B1F-A45C65B95D01}" sibTransId="{E1C51759-742E-4732-AE43-C86FE057A774}"/>
    <dgm:cxn modelId="{88181C54-9633-46AA-97A3-9DB192633EEC}" type="presOf" srcId="{3AE91146-2766-426E-9596-DC097CFA18E9}" destId="{B28C00C3-153E-4C9D-AB5C-EF0D08E488C9}" srcOrd="0" destOrd="0" presId="urn:microsoft.com/office/officeart/2005/8/layout/radial6"/>
    <dgm:cxn modelId="{04533D50-FD22-4E9D-8336-651D4D9EB660}" srcId="{19EAC6F5-3046-43AC-8CDE-33FE78379EFD}" destId="{BEEA182B-AA32-4864-AE06-D0AD410C9665}" srcOrd="0" destOrd="0" parTransId="{21AD9E91-A71D-4C42-BBB5-A2383B0882E0}" sibTransId="{6B897CD0-B3D0-4B93-84E4-DF8762ECE748}"/>
    <dgm:cxn modelId="{305EDA92-77A4-46F2-AB89-D6072FEE211A}" srcId="{BEEA182B-AA32-4864-AE06-D0AD410C9665}" destId="{EA64EACD-AF20-4EDC-8619-CD32DA9E4537}" srcOrd="0" destOrd="0" parTransId="{104E5B7D-DA36-4A1B-9188-EC50EC9EF26C}" sibTransId="{68BFE975-8795-4B15-B4EF-19E76439141C}"/>
    <dgm:cxn modelId="{A9F44A10-6451-450D-BDD6-38967453204C}" type="presOf" srcId="{58F81D85-213D-42A8-B00A-CD87BA6D9B48}" destId="{36037D25-04ED-46AB-A3C7-F5BD92C0211A}" srcOrd="0" destOrd="0" presId="urn:microsoft.com/office/officeart/2005/8/layout/radial6"/>
    <dgm:cxn modelId="{6E5CC30C-48CB-4112-82F2-8A61B660DFC8}" srcId="{BEEA182B-AA32-4864-AE06-D0AD410C9665}" destId="{AB56C2D2-F5E0-4990-A621-04DD63551342}" srcOrd="1" destOrd="0" parTransId="{914DD179-B362-49EB-B9C2-EF27B978576E}" sibTransId="{FC26AA13-C91A-44F0-A0FB-20930F41D1DE}"/>
    <dgm:cxn modelId="{88779F74-E7AB-4961-AE13-4D93DFAA0918}" type="presOf" srcId="{BEEA182B-AA32-4864-AE06-D0AD410C9665}" destId="{3045BAB3-0E0D-4E85-8D45-28825280F553}" srcOrd="0" destOrd="0" presId="urn:microsoft.com/office/officeart/2005/8/layout/radial6"/>
    <dgm:cxn modelId="{467B9768-92E5-4A83-9681-9BD052B84229}" type="presParOf" srcId="{76D3010D-87E6-4154-8097-2F8BF3CEB278}" destId="{3045BAB3-0E0D-4E85-8D45-28825280F553}" srcOrd="0" destOrd="0" presId="urn:microsoft.com/office/officeart/2005/8/layout/radial6"/>
    <dgm:cxn modelId="{B9BDA49A-B8DD-41D8-BB6E-CD3F2CB76DBE}" type="presParOf" srcId="{76D3010D-87E6-4154-8097-2F8BF3CEB278}" destId="{F0F597DA-FDF9-4439-AFF0-5E68C94794C8}" srcOrd="1" destOrd="0" presId="urn:microsoft.com/office/officeart/2005/8/layout/radial6"/>
    <dgm:cxn modelId="{DD95B0FB-BB25-4D83-AAF2-CC6B984EB62D}" type="presParOf" srcId="{76D3010D-87E6-4154-8097-2F8BF3CEB278}" destId="{370EC820-712E-4C8F-A113-EC070046472F}" srcOrd="2" destOrd="0" presId="urn:microsoft.com/office/officeart/2005/8/layout/radial6"/>
    <dgm:cxn modelId="{8CC2BDBB-8ABD-4590-84A5-05E9A1230605}" type="presParOf" srcId="{76D3010D-87E6-4154-8097-2F8BF3CEB278}" destId="{8042D00A-4598-4428-8871-D02EC3512691}" srcOrd="3" destOrd="0" presId="urn:microsoft.com/office/officeart/2005/8/layout/radial6"/>
    <dgm:cxn modelId="{D22AB001-6CCF-47E7-BADC-0AFDC4CAD4AE}" type="presParOf" srcId="{76D3010D-87E6-4154-8097-2F8BF3CEB278}" destId="{00001CB1-68DB-4EC9-853C-14EBD743D701}" srcOrd="4" destOrd="0" presId="urn:microsoft.com/office/officeart/2005/8/layout/radial6"/>
    <dgm:cxn modelId="{669DC1E6-453A-4575-91FC-69B8590F49FA}" type="presParOf" srcId="{76D3010D-87E6-4154-8097-2F8BF3CEB278}" destId="{789395F2-DD50-4889-8A7C-1AB087D0F18D}" srcOrd="5" destOrd="0" presId="urn:microsoft.com/office/officeart/2005/8/layout/radial6"/>
    <dgm:cxn modelId="{DF9A3323-9BD8-4AD6-9A99-8E8AE3BF8614}" type="presParOf" srcId="{76D3010D-87E6-4154-8097-2F8BF3CEB278}" destId="{D6211965-FC6A-49C6-A356-E1B4F2A91A93}" srcOrd="6" destOrd="0" presId="urn:microsoft.com/office/officeart/2005/8/layout/radial6"/>
    <dgm:cxn modelId="{74015CD9-7DC3-4FBC-A3B6-1DD45899CEE0}" type="presParOf" srcId="{76D3010D-87E6-4154-8097-2F8BF3CEB278}" destId="{36037D25-04ED-46AB-A3C7-F5BD92C0211A}" srcOrd="7" destOrd="0" presId="urn:microsoft.com/office/officeart/2005/8/layout/radial6"/>
    <dgm:cxn modelId="{73E426B4-93DA-40D8-A740-5E0EDD922774}" type="presParOf" srcId="{76D3010D-87E6-4154-8097-2F8BF3CEB278}" destId="{F2275920-C7E6-4FA3-9CDC-9CD1D601A347}" srcOrd="8" destOrd="0" presId="urn:microsoft.com/office/officeart/2005/8/layout/radial6"/>
    <dgm:cxn modelId="{35BFE34E-59F6-4633-A41F-225A12221194}" type="presParOf" srcId="{76D3010D-87E6-4154-8097-2F8BF3CEB278}" destId="{B28C00C3-153E-4C9D-AB5C-EF0D08E488C9}" srcOrd="9" destOrd="0" presId="urn:microsoft.com/office/officeart/2005/8/layout/radial6"/>
    <dgm:cxn modelId="{3FE0CC19-9528-4E97-A679-1D283C585FFD}" type="presParOf" srcId="{76D3010D-87E6-4154-8097-2F8BF3CEB278}" destId="{0F0357D9-B463-44CA-91E8-5F715004D958}" srcOrd="10" destOrd="0" presId="urn:microsoft.com/office/officeart/2005/8/layout/radial6"/>
    <dgm:cxn modelId="{A57B413C-B74A-41BE-9F84-995A7E292335}" type="presParOf" srcId="{76D3010D-87E6-4154-8097-2F8BF3CEB278}" destId="{6A1B7FC5-ED77-4C81-B9A7-87010AE81E4B}" srcOrd="11" destOrd="0" presId="urn:microsoft.com/office/officeart/2005/8/layout/radial6"/>
    <dgm:cxn modelId="{977061BB-E887-493C-88E0-FA6BBE7666DB}" type="presParOf" srcId="{76D3010D-87E6-4154-8097-2F8BF3CEB278}" destId="{24BEFAC5-CF27-4E8E-8005-329FE9B01EA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C9592D-71D7-463E-B24A-DEF3650EDFF2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34EB05BA-A731-4A46-A750-9B6929D7C78B}">
      <dgm:prSet phldrT="[Text]" custT="1"/>
      <dgm:spPr/>
      <dgm:t>
        <a:bodyPr/>
        <a:lstStyle/>
        <a:p>
          <a:pPr algn="ctr"/>
          <a:r>
            <a:rPr lang="it-IT" sz="2000" b="1" dirty="0" smtClean="0">
              <a:solidFill>
                <a:srgbClr val="072DE9"/>
              </a:solidFill>
            </a:rPr>
            <a:t>1. Questionnaire</a:t>
          </a:r>
          <a:endParaRPr lang="it-IT" sz="2000" b="1" dirty="0">
            <a:solidFill>
              <a:srgbClr val="072DE9"/>
            </a:solidFill>
          </a:endParaRPr>
        </a:p>
      </dgm:t>
    </dgm:pt>
    <dgm:pt modelId="{7E4BEAE4-E211-4361-AC99-97C5BDB9BB98}" type="parTrans" cxnId="{DC21FC6E-CE54-4519-B20A-9865BD4552D1}">
      <dgm:prSet/>
      <dgm:spPr/>
      <dgm:t>
        <a:bodyPr/>
        <a:lstStyle/>
        <a:p>
          <a:pPr algn="ctr"/>
          <a:endParaRPr lang="it-IT"/>
        </a:p>
      </dgm:t>
    </dgm:pt>
    <dgm:pt modelId="{3B7A9E82-A124-48E8-AEEA-6725FC193E41}" type="sibTrans" cxnId="{DC21FC6E-CE54-4519-B20A-9865BD4552D1}">
      <dgm:prSet/>
      <dgm:spPr/>
      <dgm:t>
        <a:bodyPr/>
        <a:lstStyle/>
        <a:p>
          <a:pPr algn="ctr"/>
          <a:endParaRPr lang="it-IT"/>
        </a:p>
      </dgm:t>
    </dgm:pt>
    <dgm:pt modelId="{940BB57A-B906-45A7-9434-B5D9C46BE674}">
      <dgm:prSet phldrT="[Text]" custT="1"/>
      <dgm:spPr/>
      <dgm:t>
        <a:bodyPr/>
        <a:lstStyle/>
        <a:p>
          <a:pPr algn="ctr"/>
          <a:r>
            <a:rPr lang="it-IT" sz="2000" b="1" dirty="0" smtClean="0">
              <a:solidFill>
                <a:srgbClr val="072DE9"/>
              </a:solidFill>
            </a:rPr>
            <a:t>2. Impact visit: inside the projects process </a:t>
          </a:r>
          <a:endParaRPr lang="it-IT" sz="2000" b="1" dirty="0">
            <a:solidFill>
              <a:srgbClr val="072DE9"/>
            </a:solidFill>
          </a:endParaRPr>
        </a:p>
      </dgm:t>
    </dgm:pt>
    <dgm:pt modelId="{6E8B04F1-BDDB-4BB6-978A-DF8E69159759}" type="parTrans" cxnId="{F6A0908B-DE38-431E-9BF7-1D54192A22A6}">
      <dgm:prSet/>
      <dgm:spPr/>
      <dgm:t>
        <a:bodyPr/>
        <a:lstStyle/>
        <a:p>
          <a:pPr algn="ctr"/>
          <a:endParaRPr lang="it-IT"/>
        </a:p>
      </dgm:t>
    </dgm:pt>
    <dgm:pt modelId="{7A962BEE-A6D6-4F7D-964B-67372D095332}" type="sibTrans" cxnId="{F6A0908B-DE38-431E-9BF7-1D54192A22A6}">
      <dgm:prSet/>
      <dgm:spPr/>
      <dgm:t>
        <a:bodyPr/>
        <a:lstStyle/>
        <a:p>
          <a:pPr algn="ctr"/>
          <a:endParaRPr lang="it-IT"/>
        </a:p>
      </dgm:t>
    </dgm:pt>
    <dgm:pt modelId="{B783579B-5C51-449C-BF48-859D670C8664}">
      <dgm:prSet phldrT="[Text]" custT="1"/>
      <dgm:spPr/>
      <dgm:t>
        <a:bodyPr/>
        <a:lstStyle/>
        <a:p>
          <a:pPr algn="ctr"/>
          <a:r>
            <a:rPr lang="it-IT" sz="2000" b="1" dirty="0" smtClean="0">
              <a:solidFill>
                <a:srgbClr val="072DE9"/>
              </a:solidFill>
            </a:rPr>
            <a:t>3. Focus group as peer discussion</a:t>
          </a:r>
          <a:endParaRPr lang="it-IT" sz="2000" b="1" dirty="0">
            <a:solidFill>
              <a:srgbClr val="072DE9"/>
            </a:solidFill>
          </a:endParaRPr>
        </a:p>
      </dgm:t>
    </dgm:pt>
    <dgm:pt modelId="{084202A0-0AAC-4064-80B1-CED6C4D37FBA}" type="parTrans" cxnId="{7005FE50-0A29-4F67-99BF-C1257D87BF74}">
      <dgm:prSet/>
      <dgm:spPr/>
      <dgm:t>
        <a:bodyPr/>
        <a:lstStyle/>
        <a:p>
          <a:pPr algn="ctr"/>
          <a:endParaRPr lang="it-IT"/>
        </a:p>
      </dgm:t>
    </dgm:pt>
    <dgm:pt modelId="{5D2EDB53-66AF-482E-9039-F6C6E6ED3F11}" type="sibTrans" cxnId="{7005FE50-0A29-4F67-99BF-C1257D87BF74}">
      <dgm:prSet/>
      <dgm:spPr/>
      <dgm:t>
        <a:bodyPr/>
        <a:lstStyle/>
        <a:p>
          <a:pPr algn="ctr"/>
          <a:endParaRPr lang="it-IT"/>
        </a:p>
      </dgm:t>
    </dgm:pt>
    <dgm:pt modelId="{45098501-5424-4A0E-8E4C-4070E50ED575}">
      <dgm:prSet phldrT="[Text]" custT="1"/>
      <dgm:spPr/>
      <dgm:t>
        <a:bodyPr/>
        <a:lstStyle/>
        <a:p>
          <a:pPr algn="ctr"/>
          <a:r>
            <a:rPr lang="it-IT" sz="2000" b="1" dirty="0" smtClean="0">
              <a:solidFill>
                <a:srgbClr val="072DE9"/>
              </a:solidFill>
            </a:rPr>
            <a:t>Pubblication</a:t>
          </a:r>
          <a:endParaRPr lang="it-IT" sz="2000" b="1" dirty="0">
            <a:solidFill>
              <a:srgbClr val="072DE9"/>
            </a:solidFill>
          </a:endParaRPr>
        </a:p>
      </dgm:t>
    </dgm:pt>
    <dgm:pt modelId="{CB5247D5-0307-40C6-B1F4-0428C6DA2473}" type="parTrans" cxnId="{F7049020-0C9C-48D6-8B13-1B1B2EE298B9}">
      <dgm:prSet/>
      <dgm:spPr/>
      <dgm:t>
        <a:bodyPr/>
        <a:lstStyle/>
        <a:p>
          <a:pPr algn="ctr"/>
          <a:endParaRPr lang="it-IT"/>
        </a:p>
      </dgm:t>
    </dgm:pt>
    <dgm:pt modelId="{5FF3CF71-5773-44A9-BA8B-F5507E993A3A}" type="sibTrans" cxnId="{F7049020-0C9C-48D6-8B13-1B1B2EE298B9}">
      <dgm:prSet/>
      <dgm:spPr/>
      <dgm:t>
        <a:bodyPr/>
        <a:lstStyle/>
        <a:p>
          <a:pPr algn="ctr"/>
          <a:endParaRPr lang="it-IT"/>
        </a:p>
      </dgm:t>
    </dgm:pt>
    <dgm:pt modelId="{67A2D18D-DA51-4541-B284-43174CCE28BB}" type="pres">
      <dgm:prSet presAssocID="{8DC9592D-71D7-463E-B24A-DEF3650EDFF2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it-IT"/>
        </a:p>
      </dgm:t>
    </dgm:pt>
    <dgm:pt modelId="{7840E0E9-293C-4477-BEF0-B67BCA7C0DA8}" type="pres">
      <dgm:prSet presAssocID="{8DC9592D-71D7-463E-B24A-DEF3650EDFF2}" presName="arrowNode" presStyleLbl="node1" presStyleIdx="0" presStyleCn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it-IT"/>
        </a:p>
      </dgm:t>
    </dgm:pt>
    <dgm:pt modelId="{D53C8D02-F002-409B-AE05-627B5B2508B1}" type="pres">
      <dgm:prSet presAssocID="{34EB05BA-A731-4A46-A750-9B6929D7C78B}" presName="txNode1" presStyleLbl="revTx" presStyleIdx="0" presStyleCnt="4" custScaleX="1757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723378F-9EF5-439F-933A-52E11C07D77F}" type="pres">
      <dgm:prSet presAssocID="{940BB57A-B906-45A7-9434-B5D9C46BE674}" presName="txNode2" presStyleLbl="revTx" presStyleIdx="1" presStyleCnt="4" custScaleY="83694" custLinFactNeighborX="11977" custLinFactNeighborY="-155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0183B2-6A7D-42C6-A47A-FCB9B415432E}" type="pres">
      <dgm:prSet presAssocID="{7A962BEE-A6D6-4F7D-964B-67372D095332}" presName="dotNode2" presStyleCnt="0"/>
      <dgm:spPr/>
    </dgm:pt>
    <dgm:pt modelId="{81E97233-BC02-4AEF-87A6-336F14EA5A66}" type="pres">
      <dgm:prSet presAssocID="{7A962BEE-A6D6-4F7D-964B-67372D095332}" presName="dotRepeatNode" presStyleLbl="fgShp" presStyleIdx="0" presStyleCnt="2"/>
      <dgm:spPr/>
      <dgm:t>
        <a:bodyPr/>
        <a:lstStyle/>
        <a:p>
          <a:endParaRPr lang="it-IT"/>
        </a:p>
      </dgm:t>
    </dgm:pt>
    <dgm:pt modelId="{E9CA0202-6B4A-4765-BC85-5C73715BA556}" type="pres">
      <dgm:prSet presAssocID="{B783579B-5C51-449C-BF48-859D670C8664}" presName="txNode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D6CB33-DDF9-4132-9DA8-884DAA493AB4}" type="pres">
      <dgm:prSet presAssocID="{5D2EDB53-66AF-482E-9039-F6C6E6ED3F11}" presName="dotNode3" presStyleCnt="0"/>
      <dgm:spPr/>
    </dgm:pt>
    <dgm:pt modelId="{9146E14B-BEE1-4FC3-AEC1-CF9A6E4BC80F}" type="pres">
      <dgm:prSet presAssocID="{5D2EDB53-66AF-482E-9039-F6C6E6ED3F11}" presName="dotRepeatNode" presStyleLbl="fgShp" presStyleIdx="1" presStyleCnt="2"/>
      <dgm:spPr/>
      <dgm:t>
        <a:bodyPr/>
        <a:lstStyle/>
        <a:p>
          <a:endParaRPr lang="it-IT"/>
        </a:p>
      </dgm:t>
    </dgm:pt>
    <dgm:pt modelId="{E4BA9677-7166-4990-86A5-2D2F61EDACDB}" type="pres">
      <dgm:prSet presAssocID="{45098501-5424-4A0E-8E4C-4070E50ED575}" presName="txNode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465355A-94C5-443D-8E7D-C2A5889ECC9D}" type="presOf" srcId="{45098501-5424-4A0E-8E4C-4070E50ED575}" destId="{E4BA9677-7166-4990-86A5-2D2F61EDACDB}" srcOrd="0" destOrd="0" presId="urn:microsoft.com/office/officeart/2009/3/layout/DescendingProcess"/>
    <dgm:cxn modelId="{F7049020-0C9C-48D6-8B13-1B1B2EE298B9}" srcId="{8DC9592D-71D7-463E-B24A-DEF3650EDFF2}" destId="{45098501-5424-4A0E-8E4C-4070E50ED575}" srcOrd="3" destOrd="0" parTransId="{CB5247D5-0307-40C6-B1F4-0428C6DA2473}" sibTransId="{5FF3CF71-5773-44A9-BA8B-F5507E993A3A}"/>
    <dgm:cxn modelId="{AD6A1FE5-E44E-4F35-83E7-85448FE95A86}" type="presOf" srcId="{7A962BEE-A6D6-4F7D-964B-67372D095332}" destId="{81E97233-BC02-4AEF-87A6-336F14EA5A66}" srcOrd="0" destOrd="0" presId="urn:microsoft.com/office/officeart/2009/3/layout/DescendingProcess"/>
    <dgm:cxn modelId="{F6A0908B-DE38-431E-9BF7-1D54192A22A6}" srcId="{8DC9592D-71D7-463E-B24A-DEF3650EDFF2}" destId="{940BB57A-B906-45A7-9434-B5D9C46BE674}" srcOrd="1" destOrd="0" parTransId="{6E8B04F1-BDDB-4BB6-978A-DF8E69159759}" sibTransId="{7A962BEE-A6D6-4F7D-964B-67372D095332}"/>
    <dgm:cxn modelId="{CA0DB3BC-50DD-4413-AA27-B2DD17C99681}" type="presOf" srcId="{5D2EDB53-66AF-482E-9039-F6C6E6ED3F11}" destId="{9146E14B-BEE1-4FC3-AEC1-CF9A6E4BC80F}" srcOrd="0" destOrd="0" presId="urn:microsoft.com/office/officeart/2009/3/layout/DescendingProcess"/>
    <dgm:cxn modelId="{7005FE50-0A29-4F67-99BF-C1257D87BF74}" srcId="{8DC9592D-71D7-463E-B24A-DEF3650EDFF2}" destId="{B783579B-5C51-449C-BF48-859D670C8664}" srcOrd="2" destOrd="0" parTransId="{084202A0-0AAC-4064-80B1-CED6C4D37FBA}" sibTransId="{5D2EDB53-66AF-482E-9039-F6C6E6ED3F11}"/>
    <dgm:cxn modelId="{014182D2-ADC4-4DCF-83DB-5B0AF01E9310}" type="presOf" srcId="{34EB05BA-A731-4A46-A750-9B6929D7C78B}" destId="{D53C8D02-F002-409B-AE05-627B5B2508B1}" srcOrd="0" destOrd="0" presId="urn:microsoft.com/office/officeart/2009/3/layout/DescendingProcess"/>
    <dgm:cxn modelId="{FC201F30-F8BC-44C2-88DA-7F19CB4E0837}" type="presOf" srcId="{8DC9592D-71D7-463E-B24A-DEF3650EDFF2}" destId="{67A2D18D-DA51-4541-B284-43174CCE28BB}" srcOrd="0" destOrd="0" presId="urn:microsoft.com/office/officeart/2009/3/layout/DescendingProcess"/>
    <dgm:cxn modelId="{BF53BCE8-31F2-4EDF-81AD-C8035FF1B298}" type="presOf" srcId="{B783579B-5C51-449C-BF48-859D670C8664}" destId="{E9CA0202-6B4A-4765-BC85-5C73715BA556}" srcOrd="0" destOrd="0" presId="urn:microsoft.com/office/officeart/2009/3/layout/DescendingProcess"/>
    <dgm:cxn modelId="{6E2676E5-8737-4D1F-872E-2A3D17258C5B}" type="presOf" srcId="{940BB57A-B906-45A7-9434-B5D9C46BE674}" destId="{F723378F-9EF5-439F-933A-52E11C07D77F}" srcOrd="0" destOrd="0" presId="urn:microsoft.com/office/officeart/2009/3/layout/DescendingProcess"/>
    <dgm:cxn modelId="{DC21FC6E-CE54-4519-B20A-9865BD4552D1}" srcId="{8DC9592D-71D7-463E-B24A-DEF3650EDFF2}" destId="{34EB05BA-A731-4A46-A750-9B6929D7C78B}" srcOrd="0" destOrd="0" parTransId="{7E4BEAE4-E211-4361-AC99-97C5BDB9BB98}" sibTransId="{3B7A9E82-A124-48E8-AEEA-6725FC193E41}"/>
    <dgm:cxn modelId="{B984D826-DF58-4E92-A31C-56FB4FA8EF85}" type="presParOf" srcId="{67A2D18D-DA51-4541-B284-43174CCE28BB}" destId="{7840E0E9-293C-4477-BEF0-B67BCA7C0DA8}" srcOrd="0" destOrd="0" presId="urn:microsoft.com/office/officeart/2009/3/layout/DescendingProcess"/>
    <dgm:cxn modelId="{10D185AF-ABB6-42EC-9BA7-28899FC9B3B9}" type="presParOf" srcId="{67A2D18D-DA51-4541-B284-43174CCE28BB}" destId="{D53C8D02-F002-409B-AE05-627B5B2508B1}" srcOrd="1" destOrd="0" presId="urn:microsoft.com/office/officeart/2009/3/layout/DescendingProcess"/>
    <dgm:cxn modelId="{AF2EB911-335D-4813-BCEA-16B84161F7AC}" type="presParOf" srcId="{67A2D18D-DA51-4541-B284-43174CCE28BB}" destId="{F723378F-9EF5-439F-933A-52E11C07D77F}" srcOrd="2" destOrd="0" presId="urn:microsoft.com/office/officeart/2009/3/layout/DescendingProcess"/>
    <dgm:cxn modelId="{CB8C4D00-C075-4A44-A7E8-5F3492314848}" type="presParOf" srcId="{67A2D18D-DA51-4541-B284-43174CCE28BB}" destId="{5A0183B2-6A7D-42C6-A47A-FCB9B415432E}" srcOrd="3" destOrd="0" presId="urn:microsoft.com/office/officeart/2009/3/layout/DescendingProcess"/>
    <dgm:cxn modelId="{71C37D94-FEAA-467F-9B83-E35049775445}" type="presParOf" srcId="{5A0183B2-6A7D-42C6-A47A-FCB9B415432E}" destId="{81E97233-BC02-4AEF-87A6-336F14EA5A66}" srcOrd="0" destOrd="0" presId="urn:microsoft.com/office/officeart/2009/3/layout/DescendingProcess"/>
    <dgm:cxn modelId="{28D817BB-1B17-4C02-9216-3AC9F1B016A2}" type="presParOf" srcId="{67A2D18D-DA51-4541-B284-43174CCE28BB}" destId="{E9CA0202-6B4A-4765-BC85-5C73715BA556}" srcOrd="4" destOrd="0" presId="urn:microsoft.com/office/officeart/2009/3/layout/DescendingProcess"/>
    <dgm:cxn modelId="{FDFE8A37-6035-4770-8A76-2E328CE1A928}" type="presParOf" srcId="{67A2D18D-DA51-4541-B284-43174CCE28BB}" destId="{F3D6CB33-DDF9-4132-9DA8-884DAA493AB4}" srcOrd="5" destOrd="0" presId="urn:microsoft.com/office/officeart/2009/3/layout/DescendingProcess"/>
    <dgm:cxn modelId="{3556F173-B0ED-4A83-BD72-697A18E86BDC}" type="presParOf" srcId="{F3D6CB33-DDF9-4132-9DA8-884DAA493AB4}" destId="{9146E14B-BEE1-4FC3-AEC1-CF9A6E4BC80F}" srcOrd="0" destOrd="0" presId="urn:microsoft.com/office/officeart/2009/3/layout/DescendingProcess"/>
    <dgm:cxn modelId="{2CDBE74E-A150-49CA-A283-53A83142C01B}" type="presParOf" srcId="{67A2D18D-DA51-4541-B284-43174CCE28BB}" destId="{E4BA9677-7166-4990-86A5-2D2F61EDACDB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5B7672-0168-4748-BD63-617E310EC05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D53AF7C-B698-4F15-923B-E02C075FB14B}">
      <dgm:prSet phldrT="[Text]"/>
      <dgm:spPr>
        <a:solidFill>
          <a:srgbClr val="A5F5F9"/>
        </a:solidFill>
      </dgm:spPr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Individual</a:t>
          </a:r>
          <a:endParaRPr lang="it-IT" dirty="0">
            <a:solidFill>
              <a:schemeClr val="tx1"/>
            </a:solidFill>
          </a:endParaRPr>
        </a:p>
      </dgm:t>
    </dgm:pt>
    <dgm:pt modelId="{2FB662C5-EE67-43C3-A411-9BE1E9E0FA21}" type="parTrans" cxnId="{0709186C-DAF9-47C6-9280-A8E880F11FFA}">
      <dgm:prSet/>
      <dgm:spPr/>
      <dgm:t>
        <a:bodyPr/>
        <a:lstStyle/>
        <a:p>
          <a:endParaRPr lang="it-IT"/>
        </a:p>
      </dgm:t>
    </dgm:pt>
    <dgm:pt modelId="{6BD03B13-1F01-4E2D-BD5D-5E454AF4555E}" type="sibTrans" cxnId="{0709186C-DAF9-47C6-9280-A8E880F11FFA}">
      <dgm:prSet/>
      <dgm:spPr/>
      <dgm:t>
        <a:bodyPr/>
        <a:lstStyle/>
        <a:p>
          <a:endParaRPr lang="it-IT"/>
        </a:p>
      </dgm:t>
    </dgm:pt>
    <dgm:pt modelId="{7E493199-4C49-4195-B5E8-AF53D152CFFF}">
      <dgm:prSet phldrT="[Text]"/>
      <dgm:spPr>
        <a:solidFill>
          <a:srgbClr val="A5F5F9"/>
        </a:solidFill>
      </dgm:spPr>
      <dgm:t>
        <a:bodyPr/>
        <a:lstStyle/>
        <a:p>
          <a:pPr algn="l"/>
          <a:r>
            <a:rPr lang="it-IT" dirty="0" smtClean="0">
              <a:solidFill>
                <a:schemeClr val="tx1"/>
              </a:solidFill>
            </a:rPr>
            <a:t>Institutional</a:t>
          </a:r>
          <a:endParaRPr lang="it-IT" dirty="0">
            <a:solidFill>
              <a:schemeClr val="tx1"/>
            </a:solidFill>
          </a:endParaRPr>
        </a:p>
      </dgm:t>
    </dgm:pt>
    <dgm:pt modelId="{AAF73912-BCDD-4CAB-A686-4C3E39142BA6}" type="parTrans" cxnId="{FAFB5368-9D85-4C34-A69F-8581C026FDC0}">
      <dgm:prSet/>
      <dgm:spPr/>
      <dgm:t>
        <a:bodyPr/>
        <a:lstStyle/>
        <a:p>
          <a:endParaRPr lang="it-IT"/>
        </a:p>
      </dgm:t>
    </dgm:pt>
    <dgm:pt modelId="{32CA5A1C-2797-427C-A864-CC0CDA1B9350}" type="sibTrans" cxnId="{FAFB5368-9D85-4C34-A69F-8581C026FDC0}">
      <dgm:prSet/>
      <dgm:spPr/>
      <dgm:t>
        <a:bodyPr/>
        <a:lstStyle/>
        <a:p>
          <a:endParaRPr lang="it-IT"/>
        </a:p>
      </dgm:t>
    </dgm:pt>
    <dgm:pt modelId="{6DE9F467-E966-45D5-8CC3-C43D51ABEC3B}">
      <dgm:prSet phldrT="[Text]"/>
      <dgm:spPr>
        <a:solidFill>
          <a:srgbClr val="A5F5F9"/>
        </a:solidFill>
      </dgm:spPr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Systemic</a:t>
          </a:r>
          <a:endParaRPr lang="it-IT" dirty="0">
            <a:solidFill>
              <a:schemeClr val="tx1"/>
            </a:solidFill>
          </a:endParaRPr>
        </a:p>
      </dgm:t>
    </dgm:pt>
    <dgm:pt modelId="{787C32B3-1F0D-44B6-A424-DFEEEE4841B2}" type="parTrans" cxnId="{3A403B5E-6CDE-450A-A154-C9ECCDB8C5C6}">
      <dgm:prSet/>
      <dgm:spPr/>
      <dgm:t>
        <a:bodyPr/>
        <a:lstStyle/>
        <a:p>
          <a:endParaRPr lang="it-IT"/>
        </a:p>
      </dgm:t>
    </dgm:pt>
    <dgm:pt modelId="{052E2C64-3717-4BDB-BB46-5E822DA59AF7}" type="sibTrans" cxnId="{3A403B5E-6CDE-450A-A154-C9ECCDB8C5C6}">
      <dgm:prSet/>
      <dgm:spPr/>
      <dgm:t>
        <a:bodyPr/>
        <a:lstStyle/>
        <a:p>
          <a:endParaRPr lang="it-IT"/>
        </a:p>
      </dgm:t>
    </dgm:pt>
    <dgm:pt modelId="{FD1636DF-4759-4E34-975E-9D690DC4B480}" type="pres">
      <dgm:prSet presAssocID="{A55B7672-0168-4748-BD63-617E310EC0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E7C28F8-E615-4355-A1A2-0AEFD413556B}" type="pres">
      <dgm:prSet presAssocID="{DD53AF7C-B698-4F15-923B-E02C075FB14B}" presName="parentLin" presStyleCnt="0"/>
      <dgm:spPr/>
    </dgm:pt>
    <dgm:pt modelId="{A7A7F6EB-A7F1-4959-8E0E-FDDFB669013C}" type="pres">
      <dgm:prSet presAssocID="{DD53AF7C-B698-4F15-923B-E02C075FB14B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90DF4310-1574-4E7D-9901-F30E5418D038}" type="pres">
      <dgm:prSet presAssocID="{DD53AF7C-B698-4F15-923B-E02C075FB14B}" presName="parentText" presStyleLbl="node1" presStyleIdx="0" presStyleCnt="3" custLinFactNeighborX="-37342" custLinFactNeighborY="611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07CEE18-D4F3-43EE-B1D3-3505E2EA759D}" type="pres">
      <dgm:prSet presAssocID="{DD53AF7C-B698-4F15-923B-E02C075FB14B}" presName="negativeSpace" presStyleCnt="0"/>
      <dgm:spPr/>
    </dgm:pt>
    <dgm:pt modelId="{6A08937C-5D0F-4577-8AD0-6EFCD91219FF}" type="pres">
      <dgm:prSet presAssocID="{DD53AF7C-B698-4F15-923B-E02C075FB14B}" presName="childText" presStyleLbl="conFgAcc1" presStyleIdx="0" presStyleCnt="3">
        <dgm:presLayoutVars>
          <dgm:bulletEnabled val="1"/>
        </dgm:presLayoutVars>
      </dgm:prSet>
      <dgm:spPr/>
    </dgm:pt>
    <dgm:pt modelId="{33630FFC-D7D4-4988-952C-C732C40BAFC3}" type="pres">
      <dgm:prSet presAssocID="{6BD03B13-1F01-4E2D-BD5D-5E454AF4555E}" presName="spaceBetweenRectangles" presStyleCnt="0"/>
      <dgm:spPr/>
    </dgm:pt>
    <dgm:pt modelId="{4909D2D3-7735-419D-8364-D5FAA29A5CD7}" type="pres">
      <dgm:prSet presAssocID="{7E493199-4C49-4195-B5E8-AF53D152CFFF}" presName="parentLin" presStyleCnt="0"/>
      <dgm:spPr/>
    </dgm:pt>
    <dgm:pt modelId="{8A33A7BF-FD90-4FB4-AA65-BDAF38E1F2F7}" type="pres">
      <dgm:prSet presAssocID="{7E493199-4C49-4195-B5E8-AF53D152CFFF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AD57CEF1-BA7A-4DA9-B2D6-6A4C91E29568}" type="pres">
      <dgm:prSet presAssocID="{7E493199-4C49-4195-B5E8-AF53D152CFFF}" presName="parentText" presStyleLbl="node1" presStyleIdx="1" presStyleCnt="3" custLinFactX="-7688" custLinFactNeighborX="-100000" custLinFactNeighborY="-406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6C312A-DB98-4236-88D5-10AF91D96E9A}" type="pres">
      <dgm:prSet presAssocID="{7E493199-4C49-4195-B5E8-AF53D152CFFF}" presName="negativeSpace" presStyleCnt="0"/>
      <dgm:spPr/>
    </dgm:pt>
    <dgm:pt modelId="{EF303A37-10D4-40A2-B043-C4EE66A23EEB}" type="pres">
      <dgm:prSet presAssocID="{7E493199-4C49-4195-B5E8-AF53D152CFFF}" presName="childText" presStyleLbl="conFgAcc1" presStyleIdx="1" presStyleCnt="3">
        <dgm:presLayoutVars>
          <dgm:bulletEnabled val="1"/>
        </dgm:presLayoutVars>
      </dgm:prSet>
      <dgm:spPr/>
    </dgm:pt>
    <dgm:pt modelId="{44A2A3B0-0E9D-4FC0-8B40-E33762DAC510}" type="pres">
      <dgm:prSet presAssocID="{32CA5A1C-2797-427C-A864-CC0CDA1B9350}" presName="spaceBetweenRectangles" presStyleCnt="0"/>
      <dgm:spPr/>
    </dgm:pt>
    <dgm:pt modelId="{FBECE051-B5D6-4150-9E4E-3B01FA5E13A8}" type="pres">
      <dgm:prSet presAssocID="{6DE9F467-E966-45D5-8CC3-C43D51ABEC3B}" presName="parentLin" presStyleCnt="0"/>
      <dgm:spPr/>
    </dgm:pt>
    <dgm:pt modelId="{C088E7E0-9200-40B8-993E-D1B98CE21550}" type="pres">
      <dgm:prSet presAssocID="{6DE9F467-E966-45D5-8CC3-C43D51ABEC3B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36CDD0A8-D11D-49D8-8559-98D3511C367A}" type="pres">
      <dgm:prSet presAssocID="{6DE9F467-E966-45D5-8CC3-C43D51ABEC3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E4662D-B1CE-41C2-A89E-F215DF225855}" type="pres">
      <dgm:prSet presAssocID="{6DE9F467-E966-45D5-8CC3-C43D51ABEC3B}" presName="negativeSpace" presStyleCnt="0"/>
      <dgm:spPr/>
    </dgm:pt>
    <dgm:pt modelId="{76EF51BE-E97C-4847-A924-D9ABF3D06951}" type="pres">
      <dgm:prSet presAssocID="{6DE9F467-E966-45D5-8CC3-C43D51ABEC3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9E89141-F216-43E7-B829-B3509ED6B92B}" type="presOf" srcId="{7E493199-4C49-4195-B5E8-AF53D152CFFF}" destId="{8A33A7BF-FD90-4FB4-AA65-BDAF38E1F2F7}" srcOrd="0" destOrd="0" presId="urn:microsoft.com/office/officeart/2005/8/layout/list1"/>
    <dgm:cxn modelId="{F49AD2FE-E8BA-48E6-996D-EC0B186EB9C1}" type="presOf" srcId="{A55B7672-0168-4748-BD63-617E310EC05C}" destId="{FD1636DF-4759-4E34-975E-9D690DC4B480}" srcOrd="0" destOrd="0" presId="urn:microsoft.com/office/officeart/2005/8/layout/list1"/>
    <dgm:cxn modelId="{A3F4A91A-3E77-4A16-982D-ED1E1ADEA35B}" type="presOf" srcId="{6DE9F467-E966-45D5-8CC3-C43D51ABEC3B}" destId="{C088E7E0-9200-40B8-993E-D1B98CE21550}" srcOrd="0" destOrd="0" presId="urn:microsoft.com/office/officeart/2005/8/layout/list1"/>
    <dgm:cxn modelId="{3C6B41C3-A836-4399-9CE3-A25D80D236E8}" type="presOf" srcId="{DD53AF7C-B698-4F15-923B-E02C075FB14B}" destId="{A7A7F6EB-A7F1-4959-8E0E-FDDFB669013C}" srcOrd="0" destOrd="0" presId="urn:microsoft.com/office/officeart/2005/8/layout/list1"/>
    <dgm:cxn modelId="{81FCDAD9-A1BB-45E0-B03B-C6EA104443EC}" type="presOf" srcId="{DD53AF7C-B698-4F15-923B-E02C075FB14B}" destId="{90DF4310-1574-4E7D-9901-F30E5418D038}" srcOrd="1" destOrd="0" presId="urn:microsoft.com/office/officeart/2005/8/layout/list1"/>
    <dgm:cxn modelId="{FAFB5368-9D85-4C34-A69F-8581C026FDC0}" srcId="{A55B7672-0168-4748-BD63-617E310EC05C}" destId="{7E493199-4C49-4195-B5E8-AF53D152CFFF}" srcOrd="1" destOrd="0" parTransId="{AAF73912-BCDD-4CAB-A686-4C3E39142BA6}" sibTransId="{32CA5A1C-2797-427C-A864-CC0CDA1B9350}"/>
    <dgm:cxn modelId="{52464ED5-9786-48AB-9123-46BCFFB765B2}" type="presOf" srcId="{6DE9F467-E966-45D5-8CC3-C43D51ABEC3B}" destId="{36CDD0A8-D11D-49D8-8559-98D3511C367A}" srcOrd="1" destOrd="0" presId="urn:microsoft.com/office/officeart/2005/8/layout/list1"/>
    <dgm:cxn modelId="{3A403B5E-6CDE-450A-A154-C9ECCDB8C5C6}" srcId="{A55B7672-0168-4748-BD63-617E310EC05C}" destId="{6DE9F467-E966-45D5-8CC3-C43D51ABEC3B}" srcOrd="2" destOrd="0" parTransId="{787C32B3-1F0D-44B6-A424-DFEEEE4841B2}" sibTransId="{052E2C64-3717-4BDB-BB46-5E822DA59AF7}"/>
    <dgm:cxn modelId="{5D1909B9-E413-421C-ADD2-AAE7B396DFBE}" type="presOf" srcId="{7E493199-4C49-4195-B5E8-AF53D152CFFF}" destId="{AD57CEF1-BA7A-4DA9-B2D6-6A4C91E29568}" srcOrd="1" destOrd="0" presId="urn:microsoft.com/office/officeart/2005/8/layout/list1"/>
    <dgm:cxn modelId="{0709186C-DAF9-47C6-9280-A8E880F11FFA}" srcId="{A55B7672-0168-4748-BD63-617E310EC05C}" destId="{DD53AF7C-B698-4F15-923B-E02C075FB14B}" srcOrd="0" destOrd="0" parTransId="{2FB662C5-EE67-43C3-A411-9BE1E9E0FA21}" sibTransId="{6BD03B13-1F01-4E2D-BD5D-5E454AF4555E}"/>
    <dgm:cxn modelId="{387A09DD-EEFB-46C3-92E9-63EC86604487}" type="presParOf" srcId="{FD1636DF-4759-4E34-975E-9D690DC4B480}" destId="{CE7C28F8-E615-4355-A1A2-0AEFD413556B}" srcOrd="0" destOrd="0" presId="urn:microsoft.com/office/officeart/2005/8/layout/list1"/>
    <dgm:cxn modelId="{1C062DD4-88A2-405D-BE4B-E0F546765218}" type="presParOf" srcId="{CE7C28F8-E615-4355-A1A2-0AEFD413556B}" destId="{A7A7F6EB-A7F1-4959-8E0E-FDDFB669013C}" srcOrd="0" destOrd="0" presId="urn:microsoft.com/office/officeart/2005/8/layout/list1"/>
    <dgm:cxn modelId="{6EEF8312-6348-4452-A023-23D2F9CA4C87}" type="presParOf" srcId="{CE7C28F8-E615-4355-A1A2-0AEFD413556B}" destId="{90DF4310-1574-4E7D-9901-F30E5418D038}" srcOrd="1" destOrd="0" presId="urn:microsoft.com/office/officeart/2005/8/layout/list1"/>
    <dgm:cxn modelId="{868FF779-12A0-4EFD-9AB7-0DF582CCB457}" type="presParOf" srcId="{FD1636DF-4759-4E34-975E-9D690DC4B480}" destId="{807CEE18-D4F3-43EE-B1D3-3505E2EA759D}" srcOrd="1" destOrd="0" presId="urn:microsoft.com/office/officeart/2005/8/layout/list1"/>
    <dgm:cxn modelId="{3212D855-981D-4CA6-B80D-1DD77C574770}" type="presParOf" srcId="{FD1636DF-4759-4E34-975E-9D690DC4B480}" destId="{6A08937C-5D0F-4577-8AD0-6EFCD91219FF}" srcOrd="2" destOrd="0" presId="urn:microsoft.com/office/officeart/2005/8/layout/list1"/>
    <dgm:cxn modelId="{CD098A6D-CC1D-42CF-BCF4-FB806391A1A8}" type="presParOf" srcId="{FD1636DF-4759-4E34-975E-9D690DC4B480}" destId="{33630FFC-D7D4-4988-952C-C732C40BAFC3}" srcOrd="3" destOrd="0" presId="urn:microsoft.com/office/officeart/2005/8/layout/list1"/>
    <dgm:cxn modelId="{1BD819B5-0939-48A5-A834-D2F0B52BBD91}" type="presParOf" srcId="{FD1636DF-4759-4E34-975E-9D690DC4B480}" destId="{4909D2D3-7735-419D-8364-D5FAA29A5CD7}" srcOrd="4" destOrd="0" presId="urn:microsoft.com/office/officeart/2005/8/layout/list1"/>
    <dgm:cxn modelId="{DF2A316D-63D6-4C3F-AE8A-7BA059DDF653}" type="presParOf" srcId="{4909D2D3-7735-419D-8364-D5FAA29A5CD7}" destId="{8A33A7BF-FD90-4FB4-AA65-BDAF38E1F2F7}" srcOrd="0" destOrd="0" presId="urn:microsoft.com/office/officeart/2005/8/layout/list1"/>
    <dgm:cxn modelId="{177D5839-1C4C-4102-AC48-1212CC4E7E88}" type="presParOf" srcId="{4909D2D3-7735-419D-8364-D5FAA29A5CD7}" destId="{AD57CEF1-BA7A-4DA9-B2D6-6A4C91E29568}" srcOrd="1" destOrd="0" presId="urn:microsoft.com/office/officeart/2005/8/layout/list1"/>
    <dgm:cxn modelId="{4F87902D-6449-40D2-89B1-4A38F2F14B5A}" type="presParOf" srcId="{FD1636DF-4759-4E34-975E-9D690DC4B480}" destId="{D86C312A-DB98-4236-88D5-10AF91D96E9A}" srcOrd="5" destOrd="0" presId="urn:microsoft.com/office/officeart/2005/8/layout/list1"/>
    <dgm:cxn modelId="{2E9B9B8E-B33E-4439-B890-3AD966B9410A}" type="presParOf" srcId="{FD1636DF-4759-4E34-975E-9D690DC4B480}" destId="{EF303A37-10D4-40A2-B043-C4EE66A23EEB}" srcOrd="6" destOrd="0" presId="urn:microsoft.com/office/officeart/2005/8/layout/list1"/>
    <dgm:cxn modelId="{CD3F8692-0F35-4E2B-84C6-C2C12491985D}" type="presParOf" srcId="{FD1636DF-4759-4E34-975E-9D690DC4B480}" destId="{44A2A3B0-0E9D-4FC0-8B40-E33762DAC510}" srcOrd="7" destOrd="0" presId="urn:microsoft.com/office/officeart/2005/8/layout/list1"/>
    <dgm:cxn modelId="{6CED9045-C3CC-4641-9332-E1837394AA46}" type="presParOf" srcId="{FD1636DF-4759-4E34-975E-9D690DC4B480}" destId="{FBECE051-B5D6-4150-9E4E-3B01FA5E13A8}" srcOrd="8" destOrd="0" presId="urn:microsoft.com/office/officeart/2005/8/layout/list1"/>
    <dgm:cxn modelId="{A862BAB0-125E-491F-A127-BF6128F6495C}" type="presParOf" srcId="{FBECE051-B5D6-4150-9E4E-3B01FA5E13A8}" destId="{C088E7E0-9200-40B8-993E-D1B98CE21550}" srcOrd="0" destOrd="0" presId="urn:microsoft.com/office/officeart/2005/8/layout/list1"/>
    <dgm:cxn modelId="{B02342BA-0931-4B91-A62F-7FB4A2039969}" type="presParOf" srcId="{FBECE051-B5D6-4150-9E4E-3B01FA5E13A8}" destId="{36CDD0A8-D11D-49D8-8559-98D3511C367A}" srcOrd="1" destOrd="0" presId="urn:microsoft.com/office/officeart/2005/8/layout/list1"/>
    <dgm:cxn modelId="{6914F397-6080-4DDC-9F94-341FA0000F08}" type="presParOf" srcId="{FD1636DF-4759-4E34-975E-9D690DC4B480}" destId="{16E4662D-B1CE-41C2-A89E-F215DF225855}" srcOrd="9" destOrd="0" presId="urn:microsoft.com/office/officeart/2005/8/layout/list1"/>
    <dgm:cxn modelId="{BF2C2B89-0B2D-40E1-9E7B-B947411379CB}" type="presParOf" srcId="{FD1636DF-4759-4E34-975E-9D690DC4B480}" destId="{76EF51BE-E97C-4847-A924-D9ABF3D0695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BEFAC5-CF27-4E8E-8005-329FE9B01EAA}">
      <dsp:nvSpPr>
        <dsp:cNvPr id="0" name=""/>
        <dsp:cNvSpPr/>
      </dsp:nvSpPr>
      <dsp:spPr>
        <a:xfrm>
          <a:off x="809505" y="456334"/>
          <a:ext cx="3047770" cy="3047770"/>
        </a:xfrm>
        <a:prstGeom prst="blockArc">
          <a:avLst>
            <a:gd name="adj1" fmla="val 10800000"/>
            <a:gd name="adj2" fmla="val 16200000"/>
            <a:gd name="adj3" fmla="val 4633"/>
          </a:avLst>
        </a:prstGeom>
        <a:solidFill>
          <a:schemeClr val="accent6">
            <a:shade val="90000"/>
            <a:hueOff val="0"/>
            <a:satOff val="-33397"/>
            <a:lumOff val="319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8C00C3-153E-4C9D-AB5C-EF0D08E488C9}">
      <dsp:nvSpPr>
        <dsp:cNvPr id="0" name=""/>
        <dsp:cNvSpPr/>
      </dsp:nvSpPr>
      <dsp:spPr>
        <a:xfrm>
          <a:off x="809505" y="456334"/>
          <a:ext cx="3047770" cy="3047770"/>
        </a:xfrm>
        <a:prstGeom prst="blockArc">
          <a:avLst>
            <a:gd name="adj1" fmla="val 5400000"/>
            <a:gd name="adj2" fmla="val 10800000"/>
            <a:gd name="adj3" fmla="val 4633"/>
          </a:avLst>
        </a:prstGeom>
        <a:solidFill>
          <a:schemeClr val="accent6">
            <a:shade val="90000"/>
            <a:hueOff val="0"/>
            <a:satOff val="-22265"/>
            <a:lumOff val="212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211965-FC6A-49C6-A356-E1B4F2A91A93}">
      <dsp:nvSpPr>
        <dsp:cNvPr id="0" name=""/>
        <dsp:cNvSpPr/>
      </dsp:nvSpPr>
      <dsp:spPr>
        <a:xfrm>
          <a:off x="809505" y="456334"/>
          <a:ext cx="3047770" cy="3047770"/>
        </a:xfrm>
        <a:prstGeom prst="blockArc">
          <a:avLst>
            <a:gd name="adj1" fmla="val 0"/>
            <a:gd name="adj2" fmla="val 5400000"/>
            <a:gd name="adj3" fmla="val 4633"/>
          </a:avLst>
        </a:prstGeom>
        <a:solidFill>
          <a:schemeClr val="accent6">
            <a:shade val="90000"/>
            <a:hueOff val="0"/>
            <a:satOff val="-11132"/>
            <a:lumOff val="106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042D00A-4598-4428-8871-D02EC3512691}">
      <dsp:nvSpPr>
        <dsp:cNvPr id="0" name=""/>
        <dsp:cNvSpPr/>
      </dsp:nvSpPr>
      <dsp:spPr>
        <a:xfrm>
          <a:off x="809505" y="456334"/>
          <a:ext cx="3047770" cy="3047770"/>
        </a:xfrm>
        <a:prstGeom prst="blockArc">
          <a:avLst>
            <a:gd name="adj1" fmla="val 16200000"/>
            <a:gd name="adj2" fmla="val 0"/>
            <a:gd name="adj3" fmla="val 4633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045BAB3-0E0D-4E85-8D45-28825280F553}">
      <dsp:nvSpPr>
        <dsp:cNvPr id="0" name=""/>
        <dsp:cNvSpPr/>
      </dsp:nvSpPr>
      <dsp:spPr>
        <a:xfrm>
          <a:off x="1633052" y="1279881"/>
          <a:ext cx="1400676" cy="1400676"/>
        </a:xfrm>
        <a:prstGeom prst="ellipse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chemeClr val="tx1"/>
              </a:solidFill>
            </a:rPr>
            <a:t>Analysis of the impact and </a:t>
          </a:r>
          <a:r>
            <a:rPr lang="it-IT" sz="1300" b="1" kern="1200" dirty="0" err="1" smtClean="0">
              <a:solidFill>
                <a:schemeClr val="tx1"/>
              </a:solidFill>
            </a:rPr>
            <a:t>valorization</a:t>
          </a:r>
          <a:r>
            <a:rPr lang="it-IT" sz="1300" b="1" kern="1200" dirty="0" smtClean="0">
              <a:solidFill>
                <a:schemeClr val="tx1"/>
              </a:solidFill>
            </a:rPr>
            <a:t>  of results </a:t>
          </a:r>
          <a:endParaRPr lang="it-IT" sz="1300" b="1" kern="1200" dirty="0">
            <a:solidFill>
              <a:schemeClr val="tx1"/>
            </a:solidFill>
          </a:endParaRPr>
        </a:p>
      </dsp:txBody>
      <dsp:txXfrm>
        <a:off x="1838176" y="1485005"/>
        <a:ext cx="990428" cy="990428"/>
      </dsp:txXfrm>
    </dsp:sp>
    <dsp:sp modelId="{F0F597DA-FDF9-4439-AFF0-5E68C94794C8}">
      <dsp:nvSpPr>
        <dsp:cNvPr id="0" name=""/>
        <dsp:cNvSpPr/>
      </dsp:nvSpPr>
      <dsp:spPr>
        <a:xfrm>
          <a:off x="1656187" y="1394"/>
          <a:ext cx="1354406" cy="980473"/>
        </a:xfrm>
        <a:prstGeom prst="ellipse">
          <a:avLst/>
        </a:prstGeom>
        <a:solidFill>
          <a:srgbClr val="9EE29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Erasmus+ Evidence-based analysis</a:t>
          </a:r>
          <a:endParaRPr lang="it-IT" sz="1400" kern="1200" dirty="0">
            <a:solidFill>
              <a:schemeClr val="tx1"/>
            </a:solidFill>
          </a:endParaRPr>
        </a:p>
      </dsp:txBody>
      <dsp:txXfrm>
        <a:off x="1854535" y="144981"/>
        <a:ext cx="957710" cy="693299"/>
      </dsp:txXfrm>
    </dsp:sp>
    <dsp:sp modelId="{00001CB1-68DB-4EC9-853C-14EBD743D701}">
      <dsp:nvSpPr>
        <dsp:cNvPr id="0" name=""/>
        <dsp:cNvSpPr/>
      </dsp:nvSpPr>
      <dsp:spPr>
        <a:xfrm>
          <a:off x="3024456" y="1440160"/>
          <a:ext cx="1595044" cy="1080119"/>
        </a:xfrm>
        <a:prstGeom prst="ellipse">
          <a:avLst/>
        </a:prstGeom>
        <a:solidFill>
          <a:srgbClr val="9EE29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Survey on the impact of KA1 and KA2</a:t>
          </a:r>
        </a:p>
      </dsp:txBody>
      <dsp:txXfrm>
        <a:off x="3258045" y="1598340"/>
        <a:ext cx="1127866" cy="763759"/>
      </dsp:txXfrm>
    </dsp:sp>
    <dsp:sp modelId="{36037D25-04ED-46AB-A3C7-F5BD92C0211A}">
      <dsp:nvSpPr>
        <dsp:cNvPr id="0" name=""/>
        <dsp:cNvSpPr/>
      </dsp:nvSpPr>
      <dsp:spPr>
        <a:xfrm>
          <a:off x="1570435" y="2978571"/>
          <a:ext cx="1525910" cy="980473"/>
        </a:xfrm>
        <a:prstGeom prst="ellipse">
          <a:avLst/>
        </a:prstGeom>
        <a:solidFill>
          <a:srgbClr val="9EE29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Cooperation with other offices in NA</a:t>
          </a:r>
          <a:endParaRPr lang="it-IT" sz="1400" kern="1200" dirty="0">
            <a:solidFill>
              <a:schemeClr val="tx1"/>
            </a:solidFill>
          </a:endParaRPr>
        </a:p>
      </dsp:txBody>
      <dsp:txXfrm>
        <a:off x="1793899" y="3122158"/>
        <a:ext cx="1078982" cy="693299"/>
      </dsp:txXfrm>
    </dsp:sp>
    <dsp:sp modelId="{0F0357D9-B463-44CA-91E8-5F715004D958}">
      <dsp:nvSpPr>
        <dsp:cNvPr id="0" name=""/>
        <dsp:cNvSpPr/>
      </dsp:nvSpPr>
      <dsp:spPr>
        <a:xfrm>
          <a:off x="52462" y="1440753"/>
          <a:ext cx="1584680" cy="1078932"/>
        </a:xfrm>
        <a:prstGeom prst="ellipse">
          <a:avLst/>
        </a:prstGeom>
        <a:solidFill>
          <a:srgbClr val="9EE29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smtClean="0">
              <a:solidFill>
                <a:schemeClr val="tx1"/>
              </a:solidFill>
            </a:rPr>
            <a:t>Qualititative monitoring </a:t>
          </a:r>
          <a:r>
            <a:rPr lang="it-IT" sz="1400" kern="1200" dirty="0" smtClean="0">
              <a:solidFill>
                <a:schemeClr val="tx1"/>
              </a:solidFill>
            </a:rPr>
            <a:t>of the impact</a:t>
          </a:r>
          <a:endParaRPr lang="it-IT" sz="1400" kern="1200" dirty="0">
            <a:solidFill>
              <a:schemeClr val="tx1"/>
            </a:solidFill>
          </a:endParaRPr>
        </a:p>
      </dsp:txBody>
      <dsp:txXfrm>
        <a:off x="284533" y="1598759"/>
        <a:ext cx="1120538" cy="762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0E0E9-293C-4477-BEF0-B67BCA7C0DA8}">
      <dsp:nvSpPr>
        <dsp:cNvPr id="0" name=""/>
        <dsp:cNvSpPr/>
      </dsp:nvSpPr>
      <dsp:spPr>
        <a:xfrm rot="4396374">
          <a:off x="1865235" y="780046"/>
          <a:ext cx="3383962" cy="2359891"/>
        </a:xfrm>
        <a:prstGeom prst="swooshArrow">
          <a:avLst>
            <a:gd name="adj1" fmla="val 16310"/>
            <a:gd name="adj2" fmla="val 3137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97233-BC02-4AEF-87A6-336F14EA5A66}">
      <dsp:nvSpPr>
        <dsp:cNvPr id="0" name=""/>
        <dsp:cNvSpPr/>
      </dsp:nvSpPr>
      <dsp:spPr>
        <a:xfrm>
          <a:off x="3277329" y="1193243"/>
          <a:ext cx="85455" cy="8545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6E14B-BEE1-4FC3-AEC1-CF9A6E4BC80F}">
      <dsp:nvSpPr>
        <dsp:cNvPr id="0" name=""/>
        <dsp:cNvSpPr/>
      </dsp:nvSpPr>
      <dsp:spPr>
        <a:xfrm>
          <a:off x="4021577" y="1918832"/>
          <a:ext cx="85455" cy="8545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3C8D02-F002-409B-AE05-627B5B2508B1}">
      <dsp:nvSpPr>
        <dsp:cNvPr id="0" name=""/>
        <dsp:cNvSpPr/>
      </dsp:nvSpPr>
      <dsp:spPr>
        <a:xfrm>
          <a:off x="1034409" y="0"/>
          <a:ext cx="2803384" cy="627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072DE9"/>
              </a:solidFill>
            </a:rPr>
            <a:t>1. Questionnaire</a:t>
          </a:r>
          <a:endParaRPr lang="it-IT" sz="2000" b="1" kern="1200" dirty="0">
            <a:solidFill>
              <a:srgbClr val="072DE9"/>
            </a:solidFill>
          </a:endParaRPr>
        </a:p>
      </dsp:txBody>
      <dsp:txXfrm>
        <a:off x="1034409" y="0"/>
        <a:ext cx="2803384" cy="627197"/>
      </dsp:txXfrm>
    </dsp:sp>
    <dsp:sp modelId="{F723378F-9EF5-439F-933A-52E11C07D77F}">
      <dsp:nvSpPr>
        <dsp:cNvPr id="0" name=""/>
        <dsp:cNvSpPr/>
      </dsp:nvSpPr>
      <dsp:spPr>
        <a:xfrm>
          <a:off x="4014643" y="876273"/>
          <a:ext cx="2199111" cy="524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072DE9"/>
              </a:solidFill>
            </a:rPr>
            <a:t>2. Impact visit: inside the projects process </a:t>
          </a:r>
          <a:endParaRPr lang="it-IT" sz="2000" b="1" kern="1200" dirty="0">
            <a:solidFill>
              <a:srgbClr val="072DE9"/>
            </a:solidFill>
          </a:endParaRPr>
        </a:p>
      </dsp:txBody>
      <dsp:txXfrm>
        <a:off x="4014643" y="876273"/>
        <a:ext cx="2199111" cy="524926"/>
      </dsp:txXfrm>
    </dsp:sp>
    <dsp:sp modelId="{E9CA0202-6B4A-4765-BC85-5C73715BA556}">
      <dsp:nvSpPr>
        <dsp:cNvPr id="0" name=""/>
        <dsp:cNvSpPr/>
      </dsp:nvSpPr>
      <dsp:spPr>
        <a:xfrm>
          <a:off x="1638384" y="1647961"/>
          <a:ext cx="2155991" cy="627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072DE9"/>
              </a:solidFill>
            </a:rPr>
            <a:t>3. Focus group as peer discussion</a:t>
          </a:r>
          <a:endParaRPr lang="it-IT" sz="2000" b="1" kern="1200" dirty="0">
            <a:solidFill>
              <a:srgbClr val="072DE9"/>
            </a:solidFill>
          </a:endParaRPr>
        </a:p>
      </dsp:txBody>
      <dsp:txXfrm>
        <a:off x="1638384" y="1647961"/>
        <a:ext cx="2155991" cy="627197"/>
      </dsp:txXfrm>
    </dsp:sp>
    <dsp:sp modelId="{E4BA9677-7166-4990-86A5-2D2F61EDACDB}">
      <dsp:nvSpPr>
        <dsp:cNvPr id="0" name=""/>
        <dsp:cNvSpPr/>
      </dsp:nvSpPr>
      <dsp:spPr>
        <a:xfrm>
          <a:off x="3794375" y="3292786"/>
          <a:ext cx="2155991" cy="627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072DE9"/>
              </a:solidFill>
            </a:rPr>
            <a:t>Pubblication</a:t>
          </a:r>
          <a:endParaRPr lang="it-IT" sz="2000" b="1" kern="1200" dirty="0">
            <a:solidFill>
              <a:srgbClr val="072DE9"/>
            </a:solidFill>
          </a:endParaRPr>
        </a:p>
      </dsp:txBody>
      <dsp:txXfrm>
        <a:off x="3794375" y="3292786"/>
        <a:ext cx="2155991" cy="6271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8937C-5D0F-4577-8AD0-6EFCD91219FF}">
      <dsp:nvSpPr>
        <dsp:cNvPr id="0" name=""/>
        <dsp:cNvSpPr/>
      </dsp:nvSpPr>
      <dsp:spPr>
        <a:xfrm>
          <a:off x="0" y="292268"/>
          <a:ext cx="535225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F4310-1574-4E7D-9901-F30E5418D038}">
      <dsp:nvSpPr>
        <dsp:cNvPr id="0" name=""/>
        <dsp:cNvSpPr/>
      </dsp:nvSpPr>
      <dsp:spPr>
        <a:xfrm>
          <a:off x="167680" y="72010"/>
          <a:ext cx="3746579" cy="501840"/>
        </a:xfrm>
        <a:prstGeom prst="roundRect">
          <a:avLst/>
        </a:prstGeom>
        <a:solidFill>
          <a:srgbClr val="A5F5F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12" tIns="0" rIns="14161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chemeClr val="tx1"/>
              </a:solidFill>
            </a:rPr>
            <a:t>Individual</a:t>
          </a:r>
          <a:endParaRPr lang="it-IT" sz="1700" kern="1200" dirty="0">
            <a:solidFill>
              <a:schemeClr val="tx1"/>
            </a:solidFill>
          </a:endParaRPr>
        </a:p>
      </dsp:txBody>
      <dsp:txXfrm>
        <a:off x="192178" y="96508"/>
        <a:ext cx="3697583" cy="452844"/>
      </dsp:txXfrm>
    </dsp:sp>
    <dsp:sp modelId="{EF303A37-10D4-40A2-B043-C4EE66A23EEB}">
      <dsp:nvSpPr>
        <dsp:cNvPr id="0" name=""/>
        <dsp:cNvSpPr/>
      </dsp:nvSpPr>
      <dsp:spPr>
        <a:xfrm>
          <a:off x="0" y="1063388"/>
          <a:ext cx="535225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7CEF1-BA7A-4DA9-B2D6-6A4C91E29568}">
      <dsp:nvSpPr>
        <dsp:cNvPr id="0" name=""/>
        <dsp:cNvSpPr/>
      </dsp:nvSpPr>
      <dsp:spPr>
        <a:xfrm>
          <a:off x="0" y="792088"/>
          <a:ext cx="3746579" cy="501840"/>
        </a:xfrm>
        <a:prstGeom prst="roundRect">
          <a:avLst/>
        </a:prstGeom>
        <a:solidFill>
          <a:srgbClr val="A5F5F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12" tIns="0" rIns="14161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chemeClr val="tx1"/>
              </a:solidFill>
            </a:rPr>
            <a:t>Institutional</a:t>
          </a:r>
          <a:endParaRPr lang="it-IT" sz="1700" kern="1200" dirty="0">
            <a:solidFill>
              <a:schemeClr val="tx1"/>
            </a:solidFill>
          </a:endParaRPr>
        </a:p>
      </dsp:txBody>
      <dsp:txXfrm>
        <a:off x="24498" y="816586"/>
        <a:ext cx="3697583" cy="452844"/>
      </dsp:txXfrm>
    </dsp:sp>
    <dsp:sp modelId="{76EF51BE-E97C-4847-A924-D9ABF3D06951}">
      <dsp:nvSpPr>
        <dsp:cNvPr id="0" name=""/>
        <dsp:cNvSpPr/>
      </dsp:nvSpPr>
      <dsp:spPr>
        <a:xfrm>
          <a:off x="0" y="1834508"/>
          <a:ext cx="535225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CDD0A8-D11D-49D8-8559-98D3511C367A}">
      <dsp:nvSpPr>
        <dsp:cNvPr id="0" name=""/>
        <dsp:cNvSpPr/>
      </dsp:nvSpPr>
      <dsp:spPr>
        <a:xfrm>
          <a:off x="267612" y="1583587"/>
          <a:ext cx="3746579" cy="501840"/>
        </a:xfrm>
        <a:prstGeom prst="roundRect">
          <a:avLst/>
        </a:prstGeom>
        <a:solidFill>
          <a:srgbClr val="A5F5F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12" tIns="0" rIns="14161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chemeClr val="tx1"/>
              </a:solidFill>
            </a:rPr>
            <a:t>Systemic</a:t>
          </a:r>
          <a:endParaRPr lang="it-IT" sz="1700" kern="1200" dirty="0">
            <a:solidFill>
              <a:schemeClr val="tx1"/>
            </a:solidFill>
          </a:endParaRPr>
        </a:p>
      </dsp:txBody>
      <dsp:txXfrm>
        <a:off x="292110" y="1608085"/>
        <a:ext cx="3697583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AC495-FD86-4284-B5B1-2ED1E4964BCC}" type="datetimeFigureOut">
              <a:rPr lang="it-IT" smtClean="0"/>
              <a:t>16/11/2018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758B3-6B20-496D-9D4C-BD9F942F38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011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25643C0-7615-4F5A-96DE-8F5634CA5F8C}" type="datetimeFigureOut">
              <a:rPr lang="it-IT"/>
              <a:pPr>
                <a:defRPr/>
              </a:pPr>
              <a:t>16/11/2018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598" y="4776789"/>
            <a:ext cx="533589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9066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6866" y="9428164"/>
            <a:ext cx="289066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BC4F01-6DDB-4298-8E2C-4A48800E9ADF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36497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C4F01-6DDB-4298-8E2C-4A48800E9ADF}" type="slidenum">
              <a:rPr lang="it-IT" altLang="it-IT" smtClean="0"/>
              <a:pPr/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8751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C4F01-6DDB-4298-8E2C-4A48800E9ADF}" type="slidenum">
              <a:rPr lang="it-IT" altLang="it-IT" smtClean="0"/>
              <a:pPr/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5447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D0C08-0148-49C9-ACFC-F6697F4D2AB1}" type="slidenum">
              <a:rPr lang="it-IT" altLang="it-IT"/>
              <a:pPr/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454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C4F01-6DDB-4298-8E2C-4A48800E9ADF}" type="slidenum">
              <a:rPr lang="it-IT" altLang="it-IT" smtClean="0"/>
              <a:pPr/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1803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26E64-43CF-4A8B-B502-57FD8C1ED120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0273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96B854-A5A0-484F-8DC2-435D1390691F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631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4916B-0A2A-4046-A90A-E4E7937853C1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40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B3985-F7F4-40AF-9621-1CF331E9DFD9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2506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5AFCC-2AB4-4452-BE87-36DFA0ABCCBA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990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42515-2A5A-4814-B476-7413F7ECAA55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652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DF78D-3ADB-4FFF-A5CD-7BD603639FF3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168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F4A26-86EA-48C1-9EDD-27B8231B8A40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9637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D6E64-7F22-4BB9-9F69-4CAB8840EE2B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023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C3810-2475-484B-AA8F-A3A10338AF6C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1325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58C96-F9E9-4A74-9AA8-B02239F9CF67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9838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B3C41F-4F86-4CF9-80CA-FF59002A0FFB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asmusplus.it/" TargetMode="External"/><Relationship Id="rId2" Type="http://schemas.openxmlformats.org/officeDocument/2006/relationships/hyperlink" Target="mailto:studieanalisi@indire.i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ndire.it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6975"/>
            <a:ext cx="9144000" cy="2016125"/>
          </a:xfrm>
          <a:solidFill>
            <a:srgbClr val="FFFFFF">
              <a:alpha val="50195"/>
            </a:srgbClr>
          </a:solidFill>
        </p:spPr>
        <p:txBody>
          <a:bodyPr/>
          <a:lstStyle/>
          <a:p>
            <a:pPr eaLnBrk="1" hangingPunct="1">
              <a:tabLst>
                <a:tab pos="541338" algn="l"/>
              </a:tabLst>
              <a:defRPr/>
            </a:pPr>
            <a:r>
              <a:rPr lang="en-US" sz="2000" b="1" i="1" dirty="0">
                <a:solidFill>
                  <a:srgbClr val="072DE9"/>
                </a:solidFill>
              </a:rPr>
              <a:t>A</a:t>
            </a:r>
            <a:r>
              <a:rPr lang="en-US" sz="2000" b="1" i="1" dirty="0" smtClean="0">
                <a:solidFill>
                  <a:srgbClr val="072DE9"/>
                </a:solidFill>
              </a:rPr>
              <a:t>nalysis of the </a:t>
            </a:r>
            <a:r>
              <a:rPr lang="en-US" sz="2000" b="1" i="1" dirty="0">
                <a:solidFill>
                  <a:srgbClr val="072DE9"/>
                </a:solidFill>
              </a:rPr>
              <a:t>I</a:t>
            </a:r>
            <a:r>
              <a:rPr lang="en-US" sz="2000" b="1" i="1" dirty="0" smtClean="0">
                <a:solidFill>
                  <a:srgbClr val="072DE9"/>
                </a:solidFill>
              </a:rPr>
              <a:t>mpact, Valorization and Sustainability of </a:t>
            </a:r>
            <a:r>
              <a:rPr lang="en-US" sz="2000" b="1" i="1" dirty="0">
                <a:solidFill>
                  <a:srgbClr val="072DE9"/>
                </a:solidFill>
              </a:rPr>
              <a:t>KA2 </a:t>
            </a:r>
            <a:r>
              <a:rPr lang="en-US" sz="2000" b="1" i="1" dirty="0" smtClean="0">
                <a:solidFill>
                  <a:srgbClr val="072DE9"/>
                </a:solidFill>
              </a:rPr>
              <a:t>Strategic </a:t>
            </a:r>
            <a:r>
              <a:rPr lang="en-US" sz="2000" b="1" i="1" dirty="0">
                <a:solidFill>
                  <a:srgbClr val="072DE9"/>
                </a:solidFill>
              </a:rPr>
              <a:t>P</a:t>
            </a:r>
            <a:r>
              <a:rPr lang="en-US" sz="2000" b="1" i="1" dirty="0" smtClean="0">
                <a:solidFill>
                  <a:srgbClr val="072DE9"/>
                </a:solidFill>
              </a:rPr>
              <a:t>artnerships for Innovation </a:t>
            </a:r>
            <a:r>
              <a:rPr lang="it-IT" altLang="it-IT" sz="2800" b="1" dirty="0">
                <a:solidFill>
                  <a:srgbClr val="072DE9"/>
                </a:solidFill>
              </a:rPr>
              <a:t/>
            </a:r>
            <a:br>
              <a:rPr lang="it-IT" altLang="it-IT" sz="2800" b="1" dirty="0">
                <a:solidFill>
                  <a:srgbClr val="072DE9"/>
                </a:solidFill>
              </a:rPr>
            </a:br>
            <a:r>
              <a:rPr lang="it-IT" altLang="it-IT" sz="2800" b="1" dirty="0" smtClean="0">
                <a:solidFill>
                  <a:srgbClr val="072DE9"/>
                </a:solidFill>
              </a:rPr>
              <a:t/>
            </a:r>
            <a:br>
              <a:rPr lang="it-IT" altLang="it-IT" sz="2800" b="1" dirty="0" smtClean="0">
                <a:solidFill>
                  <a:srgbClr val="072DE9"/>
                </a:solidFill>
              </a:rPr>
            </a:br>
            <a:r>
              <a:rPr lang="en-US" sz="1400" b="1" i="1" dirty="0" smtClean="0">
                <a:solidFill>
                  <a:srgbClr val="072DE9"/>
                </a:solidFill>
              </a:rPr>
              <a:t>Erasmus+ and the Innovative </a:t>
            </a:r>
            <a:r>
              <a:rPr lang="en-US" sz="1400" b="1" i="1" dirty="0">
                <a:solidFill>
                  <a:srgbClr val="072DE9"/>
                </a:solidFill>
              </a:rPr>
              <a:t>C</a:t>
            </a:r>
            <a:r>
              <a:rPr lang="en-US" sz="1400" b="1" i="1" dirty="0" smtClean="0">
                <a:solidFill>
                  <a:srgbClr val="072DE9"/>
                </a:solidFill>
              </a:rPr>
              <a:t>hallenge for International Cooperation</a:t>
            </a:r>
            <a:endParaRPr lang="it-IT" altLang="it-IT" sz="1400" b="1" dirty="0" smtClean="0">
              <a:solidFill>
                <a:srgbClr val="072DE9"/>
              </a:solidFill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752725" y="4365625"/>
            <a:ext cx="36718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b="1" i="1" dirty="0">
                <a:solidFill>
                  <a:srgbClr val="072DE9"/>
                </a:solidFill>
              </a:rPr>
              <a:t>Angela Miniati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b="1" dirty="0">
                <a:solidFill>
                  <a:srgbClr val="072DE9"/>
                </a:solidFill>
              </a:rPr>
              <a:t>a.miniati@indire.it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200" b="1" dirty="0">
              <a:solidFill>
                <a:srgbClr val="072DE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b="1" dirty="0">
                <a:solidFill>
                  <a:srgbClr val="072DE9"/>
                </a:solidFill>
              </a:rPr>
              <a:t>Study and Analysis </a:t>
            </a:r>
            <a:r>
              <a:rPr lang="it-IT" altLang="it-IT" sz="1200" b="1" dirty="0" smtClean="0">
                <a:solidFill>
                  <a:srgbClr val="072DE9"/>
                </a:solidFill>
              </a:rPr>
              <a:t>Unit</a:t>
            </a:r>
            <a:endParaRPr lang="it-IT" altLang="it-IT" sz="1200" b="1" dirty="0">
              <a:solidFill>
                <a:srgbClr val="072DE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b="1" dirty="0">
                <a:solidFill>
                  <a:srgbClr val="072DE9"/>
                </a:solidFill>
              </a:rPr>
              <a:t>Erasmus+ National Agency Indire</a:t>
            </a:r>
          </a:p>
        </p:txBody>
      </p:sp>
    </p:spTree>
    <p:extLst>
      <p:ext uri="{BB962C8B-B14F-4D97-AF65-F5344CB8AC3E}">
        <p14:creationId xmlns:p14="http://schemas.microsoft.com/office/powerpoint/2010/main" val="3727544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 smtClean="0">
                <a:solidFill>
                  <a:srgbClr val="072DE9"/>
                </a:solidFill>
              </a:rPr>
              <a:t/>
            </a:r>
            <a:br>
              <a:rPr lang="it-IT" sz="2000" dirty="0" smtClean="0">
                <a:solidFill>
                  <a:srgbClr val="072DE9"/>
                </a:solidFill>
              </a:rPr>
            </a:br>
            <a:r>
              <a:rPr lang="it-IT" sz="2000" dirty="0" smtClean="0">
                <a:solidFill>
                  <a:srgbClr val="072DE9"/>
                </a:solidFill>
              </a:rPr>
              <a:t/>
            </a:r>
            <a:br>
              <a:rPr lang="it-IT" sz="2000" dirty="0" smtClean="0">
                <a:solidFill>
                  <a:srgbClr val="072DE9"/>
                </a:solidFill>
              </a:rPr>
            </a:br>
            <a:r>
              <a:rPr lang="it-IT" sz="2000" b="1" dirty="0" smtClean="0">
                <a:solidFill>
                  <a:srgbClr val="072DE9"/>
                </a:solidFill>
              </a:rPr>
              <a:t>‘Impact visit’</a:t>
            </a:r>
            <a:endParaRPr lang="it-IT" sz="2000" b="1" dirty="0">
              <a:solidFill>
                <a:srgbClr val="072DE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338" y="1628800"/>
            <a:ext cx="3868737" cy="1255960"/>
          </a:xfrm>
        </p:spPr>
        <p:txBody>
          <a:bodyPr/>
          <a:lstStyle/>
          <a:p>
            <a:r>
              <a:rPr lang="it-IT" sz="1800" dirty="0" smtClean="0">
                <a:solidFill>
                  <a:srgbClr val="072DE9"/>
                </a:solidFill>
              </a:rPr>
              <a:t>The visits </a:t>
            </a:r>
            <a:r>
              <a:rPr lang="it-IT" sz="1800" dirty="0" err="1" smtClean="0">
                <a:solidFill>
                  <a:srgbClr val="072DE9"/>
                </a:solidFill>
              </a:rPr>
              <a:t>were</a:t>
            </a:r>
            <a:r>
              <a:rPr lang="it-IT" sz="1800" dirty="0" smtClean="0">
                <a:solidFill>
                  <a:srgbClr val="072DE9"/>
                </a:solidFill>
              </a:rPr>
              <a:t> </a:t>
            </a:r>
            <a:r>
              <a:rPr lang="it-IT" sz="1800" dirty="0" err="1" smtClean="0">
                <a:solidFill>
                  <a:srgbClr val="072DE9"/>
                </a:solidFill>
              </a:rPr>
              <a:t>have</a:t>
            </a:r>
            <a:r>
              <a:rPr lang="it-IT" sz="1800" dirty="0" smtClean="0">
                <a:solidFill>
                  <a:srgbClr val="072DE9"/>
                </a:solidFill>
              </a:rPr>
              <a:t> </a:t>
            </a:r>
            <a:r>
              <a:rPr lang="it-IT" sz="1800" dirty="0" err="1" smtClean="0">
                <a:solidFill>
                  <a:srgbClr val="072DE9"/>
                </a:solidFill>
              </a:rPr>
              <a:t>been</a:t>
            </a:r>
            <a:r>
              <a:rPr lang="it-IT" sz="1800" dirty="0" smtClean="0">
                <a:solidFill>
                  <a:srgbClr val="072DE9"/>
                </a:solidFill>
              </a:rPr>
              <a:t> </a:t>
            </a:r>
            <a:r>
              <a:rPr lang="it-IT" sz="1800" dirty="0" err="1" smtClean="0">
                <a:solidFill>
                  <a:srgbClr val="072DE9"/>
                </a:solidFill>
              </a:rPr>
              <a:t>done</a:t>
            </a:r>
            <a:r>
              <a:rPr lang="it-IT" sz="1800" dirty="0" smtClean="0">
                <a:solidFill>
                  <a:srgbClr val="072DE9"/>
                </a:solidFill>
              </a:rPr>
              <a:t> </a:t>
            </a:r>
            <a:r>
              <a:rPr lang="it-IT" sz="1800" dirty="0" err="1" smtClean="0">
                <a:solidFill>
                  <a:srgbClr val="072DE9"/>
                </a:solidFill>
              </a:rPr>
              <a:t>during</a:t>
            </a:r>
            <a:r>
              <a:rPr lang="it-IT" sz="1800" dirty="0" smtClean="0">
                <a:solidFill>
                  <a:srgbClr val="072DE9"/>
                </a:solidFill>
              </a:rPr>
              <a:t>  9 months</a:t>
            </a:r>
          </a:p>
          <a:p>
            <a:endParaRPr lang="en-US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2420888"/>
            <a:ext cx="3077666" cy="2736304"/>
          </a:xfrm>
        </p:spPr>
        <p:txBody>
          <a:bodyPr/>
          <a:lstStyle/>
          <a:p>
            <a:pPr marL="0" indent="0" algn="ctr">
              <a:buNone/>
            </a:pPr>
            <a:endParaRPr lang="it-IT" sz="1400" dirty="0" smtClean="0">
              <a:solidFill>
                <a:srgbClr val="072DE9"/>
              </a:solidFill>
            </a:endParaRPr>
          </a:p>
          <a:p>
            <a:pPr marL="0" indent="0" algn="ctr">
              <a:buNone/>
            </a:pPr>
            <a:endParaRPr lang="it-IT" sz="1800" b="1" dirty="0" smtClean="0">
              <a:solidFill>
                <a:srgbClr val="072DE9"/>
              </a:solidFill>
            </a:endParaRPr>
          </a:p>
          <a:p>
            <a:pPr marL="0" indent="0" algn="ctr">
              <a:buNone/>
            </a:pPr>
            <a:r>
              <a:rPr lang="it-IT" sz="1800" b="1" dirty="0" smtClean="0">
                <a:solidFill>
                  <a:srgbClr val="072DE9"/>
                </a:solidFill>
              </a:rPr>
              <a:t>Main results of survay </a:t>
            </a:r>
            <a:endParaRPr lang="it-IT" sz="1800" b="1" dirty="0"/>
          </a:p>
          <a:p>
            <a:pPr marL="0" indent="0">
              <a:buNone/>
            </a:pPr>
            <a:endParaRPr lang="it-IT" sz="1400" dirty="0" smtClean="0"/>
          </a:p>
          <a:p>
            <a:pPr marL="0" indent="0">
              <a:buNone/>
            </a:pPr>
            <a:endParaRPr lang="it-IT" sz="1400" dirty="0"/>
          </a:p>
          <a:p>
            <a:pPr marL="0" indent="0">
              <a:buNone/>
            </a:pPr>
            <a:endParaRPr lang="it-IT" sz="1400" dirty="0" smtClean="0"/>
          </a:p>
          <a:p>
            <a:pPr marL="0" indent="0">
              <a:buNone/>
            </a:pPr>
            <a:endParaRPr lang="it-IT" sz="1400" dirty="0" smtClean="0"/>
          </a:p>
          <a:p>
            <a:pPr>
              <a:buFontTx/>
              <a:buChar char="-"/>
            </a:pPr>
            <a:endParaRPr lang="it-IT" sz="1400" dirty="0"/>
          </a:p>
          <a:p>
            <a:pPr>
              <a:buFontTx/>
              <a:buChar char="-"/>
            </a:pPr>
            <a:endParaRPr lang="it-IT" sz="14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sz="1800" dirty="0" smtClean="0">
                <a:solidFill>
                  <a:srgbClr val="072DE9"/>
                </a:solidFill>
              </a:rPr>
              <a:t>11 impact </a:t>
            </a:r>
            <a:r>
              <a:rPr lang="it-IT" sz="1800" dirty="0" err="1" smtClean="0">
                <a:solidFill>
                  <a:srgbClr val="072DE9"/>
                </a:solidFill>
              </a:rPr>
              <a:t>visits</a:t>
            </a:r>
            <a:r>
              <a:rPr lang="it-IT" sz="1800" dirty="0" smtClean="0">
                <a:solidFill>
                  <a:srgbClr val="072DE9"/>
                </a:solidFill>
              </a:rPr>
              <a:t>  </a:t>
            </a:r>
            <a:r>
              <a:rPr lang="it-IT" sz="1800" dirty="0" err="1" smtClean="0">
                <a:solidFill>
                  <a:srgbClr val="072DE9"/>
                </a:solidFill>
              </a:rPr>
              <a:t>carried</a:t>
            </a:r>
            <a:r>
              <a:rPr lang="it-IT" sz="1800" dirty="0" smtClean="0">
                <a:solidFill>
                  <a:srgbClr val="072DE9"/>
                </a:solidFill>
              </a:rPr>
              <a:t> out for </a:t>
            </a:r>
            <a:r>
              <a:rPr lang="it-IT" sz="1800" dirty="0" err="1" smtClean="0">
                <a:solidFill>
                  <a:srgbClr val="072DE9"/>
                </a:solidFill>
              </a:rPr>
              <a:t>school</a:t>
            </a:r>
            <a:r>
              <a:rPr lang="it-IT" sz="1800" dirty="0" smtClean="0">
                <a:solidFill>
                  <a:srgbClr val="072DE9"/>
                </a:solidFill>
              </a:rPr>
              <a:t> and adult sector</a:t>
            </a:r>
            <a:endParaRPr lang="it-IT" sz="1800" dirty="0">
              <a:solidFill>
                <a:srgbClr val="072DE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1400" b="1" dirty="0">
                <a:solidFill>
                  <a:srgbClr val="072DE9"/>
                </a:solidFill>
              </a:rPr>
              <a:t>The impact is linked to dissemination and valorization plan of the intellectual </a:t>
            </a:r>
            <a:r>
              <a:rPr lang="it-IT" sz="1400" b="1" dirty="0" smtClean="0">
                <a:solidFill>
                  <a:srgbClr val="072DE9"/>
                </a:solidFill>
              </a:rPr>
              <a:t>outpusts</a:t>
            </a:r>
            <a:endParaRPr lang="it-IT" sz="1400" b="1" dirty="0">
              <a:solidFill>
                <a:srgbClr val="072DE9"/>
              </a:solidFill>
            </a:endParaRPr>
          </a:p>
          <a:p>
            <a:pPr marL="0" indent="0">
              <a:buNone/>
            </a:pPr>
            <a:endParaRPr lang="it-IT" sz="1400" b="1" dirty="0"/>
          </a:p>
          <a:p>
            <a:pPr marL="0" indent="0" algn="ctr">
              <a:buNone/>
            </a:pPr>
            <a:r>
              <a:rPr lang="it-IT" sz="1400" b="1" dirty="0">
                <a:solidFill>
                  <a:srgbClr val="072DE9"/>
                </a:solidFill>
              </a:rPr>
              <a:t>Valorization and trasferibility in other </a:t>
            </a:r>
            <a:r>
              <a:rPr lang="it-IT" sz="1400" b="1" dirty="0" smtClean="0">
                <a:solidFill>
                  <a:srgbClr val="072DE9"/>
                </a:solidFill>
              </a:rPr>
              <a:t>contest</a:t>
            </a:r>
          </a:p>
          <a:p>
            <a:pPr marL="0" indent="0" algn="ctr">
              <a:buNone/>
            </a:pPr>
            <a:endParaRPr lang="it-IT" sz="1400" b="1" dirty="0" smtClean="0">
              <a:solidFill>
                <a:srgbClr val="072DE9"/>
              </a:solidFill>
            </a:endParaRPr>
          </a:p>
          <a:p>
            <a:pPr marL="0" indent="0" algn="ctr">
              <a:buNone/>
            </a:pPr>
            <a:r>
              <a:rPr lang="it-IT" sz="1400" b="1" dirty="0" smtClean="0">
                <a:solidFill>
                  <a:srgbClr val="072DE9"/>
                </a:solidFill>
              </a:rPr>
              <a:t>Sustainability in term of benefit and impact of the results after the conclution of the projects</a:t>
            </a:r>
          </a:p>
          <a:p>
            <a:pPr marL="0" indent="0" algn="ctr">
              <a:buNone/>
            </a:pPr>
            <a:r>
              <a:rPr lang="it-IT" sz="1400" b="1" dirty="0" smtClean="0">
                <a:solidFill>
                  <a:srgbClr val="072DE9"/>
                </a:solidFill>
              </a:rPr>
              <a:t>(Long term impact)</a:t>
            </a:r>
            <a:endParaRPr lang="it-IT" sz="1400" b="1" dirty="0">
              <a:solidFill>
                <a:srgbClr val="072DE9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3923928" y="3541982"/>
            <a:ext cx="432048" cy="61036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1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800" b="1" dirty="0" smtClean="0">
                <a:solidFill>
                  <a:srgbClr val="072DE9"/>
                </a:solidFill>
              </a:rPr>
              <a:t>Focus group</a:t>
            </a:r>
            <a:br>
              <a:rPr lang="it-IT" sz="2800" b="1" dirty="0" smtClean="0">
                <a:solidFill>
                  <a:srgbClr val="072DE9"/>
                </a:solidFill>
              </a:rPr>
            </a:br>
            <a:r>
              <a:rPr lang="it-IT" sz="2800" b="1" dirty="0" smtClean="0">
                <a:solidFill>
                  <a:srgbClr val="072DE9"/>
                </a:solidFill>
              </a:rPr>
              <a:t/>
            </a:r>
            <a:br>
              <a:rPr lang="it-IT" sz="2800" b="1" dirty="0" smtClean="0">
                <a:solidFill>
                  <a:srgbClr val="072DE9"/>
                </a:solidFill>
              </a:rPr>
            </a:br>
            <a:r>
              <a:rPr lang="it-IT" sz="2400" dirty="0" smtClean="0">
                <a:solidFill>
                  <a:srgbClr val="072DE9"/>
                </a:solidFill>
              </a:rPr>
              <a:t/>
            </a:r>
            <a:br>
              <a:rPr lang="it-IT" sz="2400" dirty="0" smtClean="0">
                <a:solidFill>
                  <a:srgbClr val="072DE9"/>
                </a:solidFill>
              </a:rPr>
            </a:br>
            <a:r>
              <a:rPr lang="it-IT" sz="2400" dirty="0">
                <a:solidFill>
                  <a:srgbClr val="072DE9"/>
                </a:solidFill>
              </a:rPr>
              <a:t/>
            </a:r>
            <a:br>
              <a:rPr lang="it-IT" sz="2400" dirty="0">
                <a:solidFill>
                  <a:srgbClr val="072DE9"/>
                </a:solidFill>
              </a:rPr>
            </a:b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072DE9"/>
                </a:solidFill>
              </a:rPr>
              <a:t>3 </a:t>
            </a:r>
            <a:r>
              <a:rPr lang="it-IT" dirty="0" err="1" smtClean="0">
                <a:solidFill>
                  <a:srgbClr val="072DE9"/>
                </a:solidFill>
              </a:rPr>
              <a:t>levels</a:t>
            </a:r>
            <a:r>
              <a:rPr lang="it-IT" dirty="0" smtClean="0">
                <a:solidFill>
                  <a:srgbClr val="072DE9"/>
                </a:solidFill>
              </a:rPr>
              <a:t> </a:t>
            </a:r>
            <a:r>
              <a:rPr lang="it-IT" dirty="0" err="1" smtClean="0">
                <a:solidFill>
                  <a:srgbClr val="072DE9"/>
                </a:solidFill>
              </a:rPr>
              <a:t>research</a:t>
            </a:r>
            <a:r>
              <a:rPr lang="it-IT" dirty="0" smtClean="0">
                <a:solidFill>
                  <a:srgbClr val="072DE9"/>
                </a:solidFill>
              </a:rPr>
              <a:t> method</a:t>
            </a:r>
            <a:endParaRPr lang="it-IT" sz="1100" dirty="0" smtClean="0">
              <a:solidFill>
                <a:srgbClr val="072DE9"/>
              </a:solidFill>
            </a:endParaRPr>
          </a:p>
          <a:p>
            <a:pPr marL="0" indent="0" algn="ctr">
              <a:buNone/>
            </a:pPr>
            <a:r>
              <a:rPr lang="it-IT" sz="1600" b="1" dirty="0" smtClean="0">
                <a:solidFill>
                  <a:srgbClr val="072DE9"/>
                </a:solidFill>
              </a:rPr>
              <a:t>Questionnaire </a:t>
            </a:r>
          </a:p>
          <a:p>
            <a:pPr marL="0" indent="0" algn="ctr">
              <a:buNone/>
            </a:pPr>
            <a:r>
              <a:rPr lang="it-IT" sz="1600" b="1" dirty="0" smtClean="0">
                <a:solidFill>
                  <a:srgbClr val="072DE9"/>
                </a:solidFill>
              </a:rPr>
              <a:t>Impac Visit</a:t>
            </a:r>
          </a:p>
          <a:p>
            <a:pPr marL="0" indent="0" algn="ctr">
              <a:buNone/>
            </a:pPr>
            <a:endParaRPr lang="it-IT" sz="1600" b="1" dirty="0" smtClean="0">
              <a:solidFill>
                <a:srgbClr val="072DE9"/>
              </a:solidFill>
            </a:endParaRPr>
          </a:p>
          <a:p>
            <a:pPr algn="ctr"/>
            <a:r>
              <a:rPr lang="it-IT" sz="1600" b="1" dirty="0" smtClean="0">
                <a:solidFill>
                  <a:srgbClr val="072DE9"/>
                </a:solidFill>
              </a:rPr>
              <a:t>Focus group </a:t>
            </a:r>
          </a:p>
          <a:p>
            <a:pPr marL="0" indent="0" algn="ctr">
              <a:buNone/>
            </a:pPr>
            <a:r>
              <a:rPr lang="it-IT" sz="1600" b="1" dirty="0" smtClean="0">
                <a:solidFill>
                  <a:srgbClr val="072DE9"/>
                </a:solidFill>
              </a:rPr>
              <a:t>moderated by staff of S&amp;A office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rgbClr val="072DE9"/>
                </a:solidFill>
              </a:rPr>
              <a:t>interviews/focus groups</a:t>
            </a:r>
            <a:endParaRPr lang="it-IT" sz="1600" b="1" dirty="0">
              <a:solidFill>
                <a:srgbClr val="072DE9"/>
              </a:solidFill>
            </a:endParaRPr>
          </a:p>
          <a:p>
            <a:pPr marL="0" indent="0" algn="ctr">
              <a:buNone/>
            </a:pPr>
            <a:r>
              <a:rPr lang="it-IT" sz="1600" b="1" dirty="0" smtClean="0">
                <a:solidFill>
                  <a:srgbClr val="072DE9"/>
                </a:solidFill>
              </a:rPr>
              <a:t> </a:t>
            </a:r>
            <a:endParaRPr lang="it-IT" sz="1600" b="1" dirty="0">
              <a:solidFill>
                <a:srgbClr val="072DE9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220072" y="1600201"/>
            <a:ext cx="3466728" cy="413305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sz="2000" dirty="0" smtClean="0">
                <a:solidFill>
                  <a:srgbClr val="072DE9"/>
                </a:solidFill>
              </a:rPr>
              <a:t>Methodology based on peer discussion and exchange beetween coordinators (SE-HE-AE sector) </a:t>
            </a:r>
            <a:endParaRPr lang="it-IT" sz="2000" dirty="0">
              <a:solidFill>
                <a:srgbClr val="072DE9"/>
              </a:solidFill>
            </a:endParaRPr>
          </a:p>
          <a:p>
            <a:r>
              <a:rPr lang="it-IT" sz="2000" dirty="0" smtClean="0">
                <a:solidFill>
                  <a:srgbClr val="072DE9"/>
                </a:solidFill>
              </a:rPr>
              <a:t>The coordinator </a:t>
            </a:r>
            <a:r>
              <a:rPr lang="it-IT" sz="2000" dirty="0" err="1" smtClean="0">
                <a:solidFill>
                  <a:srgbClr val="072DE9"/>
                </a:solidFill>
              </a:rPr>
              <a:t>institutions</a:t>
            </a:r>
            <a:r>
              <a:rPr lang="it-IT" sz="2000" dirty="0" smtClean="0">
                <a:solidFill>
                  <a:srgbClr val="072DE9"/>
                </a:solidFill>
              </a:rPr>
              <a:t> </a:t>
            </a:r>
            <a:r>
              <a:rPr lang="it-IT" sz="2000" dirty="0" err="1" smtClean="0">
                <a:solidFill>
                  <a:srgbClr val="072DE9"/>
                </a:solidFill>
              </a:rPr>
              <a:t>took</a:t>
            </a:r>
            <a:r>
              <a:rPr lang="it-IT" sz="2000" dirty="0" smtClean="0">
                <a:solidFill>
                  <a:srgbClr val="072DE9"/>
                </a:solidFill>
              </a:rPr>
              <a:t> part in a </a:t>
            </a:r>
            <a:r>
              <a:rPr lang="it-IT" sz="2000" dirty="0" err="1" smtClean="0">
                <a:solidFill>
                  <a:srgbClr val="072DE9"/>
                </a:solidFill>
              </a:rPr>
              <a:t>around</a:t>
            </a:r>
            <a:r>
              <a:rPr lang="it-IT" sz="2000" dirty="0" smtClean="0">
                <a:solidFill>
                  <a:srgbClr val="072DE9"/>
                </a:solidFill>
              </a:rPr>
              <a:t> a table </a:t>
            </a:r>
            <a:r>
              <a:rPr lang="it-IT" sz="2000" dirty="0" err="1" smtClean="0">
                <a:solidFill>
                  <a:srgbClr val="072DE9"/>
                </a:solidFill>
              </a:rPr>
              <a:t>discussing</a:t>
            </a:r>
            <a:r>
              <a:rPr lang="it-IT" sz="2000" dirty="0" smtClean="0">
                <a:solidFill>
                  <a:srgbClr val="072DE9"/>
                </a:solidFill>
              </a:rPr>
              <a:t> </a:t>
            </a:r>
            <a:r>
              <a:rPr lang="it-IT" sz="2000" dirty="0" err="1" smtClean="0">
                <a:solidFill>
                  <a:srgbClr val="072DE9"/>
                </a:solidFill>
              </a:rPr>
              <a:t>together</a:t>
            </a:r>
            <a:r>
              <a:rPr lang="it-IT" sz="2000" dirty="0" smtClean="0">
                <a:solidFill>
                  <a:srgbClr val="072DE9"/>
                </a:solidFill>
              </a:rPr>
              <a:t> and debating on the main aspects of the dissemination and exploitation of the innovative results (tangible and not tangible) 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16471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72DE9"/>
                </a:solidFill>
              </a:rPr>
              <a:t/>
            </a:r>
            <a:br>
              <a:rPr lang="it-IT" dirty="0" smtClean="0">
                <a:solidFill>
                  <a:srgbClr val="072DE9"/>
                </a:solidFill>
              </a:rPr>
            </a:br>
            <a:r>
              <a:rPr lang="it-IT" dirty="0" smtClean="0">
                <a:solidFill>
                  <a:srgbClr val="072DE9"/>
                </a:solidFill>
              </a:rPr>
              <a:t>The results</a:t>
            </a:r>
            <a:endParaRPr lang="it-IT" dirty="0">
              <a:solidFill>
                <a:srgbClr val="072DE9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sz="1200" dirty="0" smtClean="0">
              <a:solidFill>
                <a:srgbClr val="072DE9"/>
              </a:solidFill>
            </a:endParaRPr>
          </a:p>
          <a:p>
            <a:pPr marL="0" indent="0" algn="just">
              <a:buNone/>
            </a:pPr>
            <a:r>
              <a:rPr lang="en-US" sz="1600" dirty="0" smtClean="0">
                <a:solidFill>
                  <a:srgbClr val="072DE9"/>
                </a:solidFill>
              </a:rPr>
              <a:t>The </a:t>
            </a:r>
            <a:r>
              <a:rPr lang="en-US" sz="1600" dirty="0">
                <a:solidFill>
                  <a:srgbClr val="072DE9"/>
                </a:solidFill>
              </a:rPr>
              <a:t>results of the “impact visits” and other monitoring activities  will be at the core of a </a:t>
            </a:r>
            <a:r>
              <a:rPr lang="en-US" sz="1600" dirty="0" smtClean="0">
                <a:solidFill>
                  <a:srgbClr val="072DE9"/>
                </a:solidFill>
              </a:rPr>
              <a:t>publication</a:t>
            </a:r>
            <a:endParaRPr lang="en-US" sz="1600" dirty="0">
              <a:solidFill>
                <a:srgbClr val="072DE9"/>
              </a:solidFill>
            </a:endParaRPr>
          </a:p>
          <a:p>
            <a:pPr algn="just"/>
            <a:endParaRPr lang="en-US" sz="1600" dirty="0" smtClean="0">
              <a:solidFill>
                <a:srgbClr val="072DE9"/>
              </a:solidFill>
            </a:endParaRPr>
          </a:p>
          <a:p>
            <a:pPr marL="0" indent="0" algn="just">
              <a:buNone/>
            </a:pPr>
            <a:r>
              <a:rPr lang="en-US" sz="1600" dirty="0" smtClean="0">
                <a:solidFill>
                  <a:srgbClr val="072DE9"/>
                </a:solidFill>
              </a:rPr>
              <a:t>Erasmus+ Paper (</a:t>
            </a:r>
            <a:r>
              <a:rPr lang="en-US" sz="1600" dirty="0" err="1" smtClean="0">
                <a:solidFill>
                  <a:srgbClr val="072DE9"/>
                </a:solidFill>
              </a:rPr>
              <a:t>Quaderno</a:t>
            </a:r>
            <a:r>
              <a:rPr lang="en-US" sz="1600" dirty="0" smtClean="0">
                <a:solidFill>
                  <a:srgbClr val="072DE9"/>
                </a:solidFill>
              </a:rPr>
              <a:t>), </a:t>
            </a:r>
            <a:r>
              <a:rPr lang="en-US" sz="1600" dirty="0">
                <a:solidFill>
                  <a:srgbClr val="072DE9"/>
                </a:solidFill>
              </a:rPr>
              <a:t>n° 2, dedicated to case studies on Strategic Partnerships for Innovation, </a:t>
            </a:r>
            <a:r>
              <a:rPr lang="en-US" sz="1600" dirty="0" smtClean="0">
                <a:solidFill>
                  <a:srgbClr val="072DE9"/>
                </a:solidFill>
              </a:rPr>
              <a:t>‘</a:t>
            </a:r>
            <a:r>
              <a:rPr lang="en-US" sz="1600" i="1" dirty="0">
                <a:solidFill>
                  <a:srgbClr val="072DE9"/>
                </a:solidFill>
              </a:rPr>
              <a:t>A</a:t>
            </a:r>
            <a:r>
              <a:rPr lang="en-US" sz="1600" i="1" dirty="0" smtClean="0">
                <a:solidFill>
                  <a:srgbClr val="072DE9"/>
                </a:solidFill>
              </a:rPr>
              <a:t>nalysis </a:t>
            </a:r>
            <a:r>
              <a:rPr lang="en-US" sz="1600" i="1" dirty="0">
                <a:solidFill>
                  <a:srgbClr val="072DE9"/>
                </a:solidFill>
              </a:rPr>
              <a:t>of the impact, </a:t>
            </a:r>
            <a:r>
              <a:rPr lang="en-US" sz="1600" i="1" dirty="0" err="1" smtClean="0">
                <a:solidFill>
                  <a:srgbClr val="072DE9"/>
                </a:solidFill>
              </a:rPr>
              <a:t>valorisation</a:t>
            </a:r>
            <a:r>
              <a:rPr lang="en-US" sz="1600" i="1" dirty="0" smtClean="0">
                <a:solidFill>
                  <a:srgbClr val="072DE9"/>
                </a:solidFill>
              </a:rPr>
              <a:t> </a:t>
            </a:r>
            <a:r>
              <a:rPr lang="en-US" sz="1600" i="1" dirty="0">
                <a:solidFill>
                  <a:srgbClr val="072DE9"/>
                </a:solidFill>
              </a:rPr>
              <a:t>and sustainability of the results’</a:t>
            </a:r>
          </a:p>
          <a:p>
            <a:pPr algn="just"/>
            <a:endParaRPr lang="en-US" sz="1600" dirty="0">
              <a:solidFill>
                <a:srgbClr val="072DE9"/>
              </a:solidFill>
            </a:endParaRPr>
          </a:p>
          <a:p>
            <a:pPr algn="just"/>
            <a:endParaRPr lang="en-US" sz="1600" dirty="0">
              <a:solidFill>
                <a:srgbClr val="072DE9"/>
              </a:solidFill>
            </a:endParaRPr>
          </a:p>
          <a:p>
            <a:pPr algn="just"/>
            <a:r>
              <a:rPr lang="en-US" sz="1600" dirty="0">
                <a:solidFill>
                  <a:srgbClr val="072DE9"/>
                </a:solidFill>
              </a:rPr>
              <a:t>The paper publication will </a:t>
            </a:r>
            <a:r>
              <a:rPr lang="en-US" sz="1600" dirty="0" smtClean="0">
                <a:solidFill>
                  <a:srgbClr val="072DE9"/>
                </a:solidFill>
              </a:rPr>
              <a:t>be ready </a:t>
            </a:r>
            <a:r>
              <a:rPr lang="en-US" sz="1600" dirty="0">
                <a:solidFill>
                  <a:srgbClr val="072DE9"/>
                </a:solidFill>
              </a:rPr>
              <a:t>at the end of </a:t>
            </a:r>
            <a:r>
              <a:rPr lang="en-US" sz="1600" dirty="0" smtClean="0">
                <a:solidFill>
                  <a:srgbClr val="072DE9"/>
                </a:solidFill>
              </a:rPr>
              <a:t>2018, available in printed and digital version</a:t>
            </a:r>
            <a:endParaRPr lang="it-IT" sz="1600" dirty="0">
              <a:solidFill>
                <a:srgbClr val="072DE9"/>
              </a:solidFill>
            </a:endParaRPr>
          </a:p>
        </p:txBody>
      </p:sp>
      <p:pic>
        <p:nvPicPr>
          <p:cNvPr id="1026" name="Picture 2" descr="C:\Users\a.miniati.LLPITALY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84784"/>
            <a:ext cx="358454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033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2551836"/>
            <a:ext cx="48782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Contact us: </a:t>
            </a:r>
            <a:r>
              <a:rPr lang="it-IT" dirty="0" smtClean="0">
                <a:solidFill>
                  <a:srgbClr val="002060"/>
                </a:solidFill>
                <a:hlinkClick r:id="rId2"/>
              </a:rPr>
              <a:t>studieanalisi@indire.it</a:t>
            </a: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Virtual visit: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  <a:hlinkClick r:id="rId3"/>
              </a:rPr>
              <a:t>www.erasmusplus.it</a:t>
            </a: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  <a:hlinkClick r:id="rId4"/>
              </a:rPr>
              <a:t>www.indire.it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6" name="Titolo 2"/>
          <p:cNvSpPr txBox="1">
            <a:spLocks/>
          </p:cNvSpPr>
          <p:nvPr/>
        </p:nvSpPr>
        <p:spPr>
          <a:xfrm>
            <a:off x="323850" y="1243806"/>
            <a:ext cx="6408390" cy="1033066"/>
          </a:xfrm>
          <a:prstGeom prst="rect">
            <a:avLst/>
          </a:prstGeom>
          <a:solidFill>
            <a:srgbClr val="CCFFCC"/>
          </a:solidFill>
          <a:ln>
            <a:solidFill>
              <a:schemeClr val="accent1"/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altLang="it-IT" sz="3200" dirty="0" smtClean="0">
                <a:solidFill>
                  <a:schemeClr val="accent4"/>
                </a:solidFill>
              </a:rPr>
              <a:t>Thank </a:t>
            </a:r>
            <a:r>
              <a:rPr lang="it-IT" altLang="it-IT" sz="3200" dirty="0" err="1" smtClean="0">
                <a:solidFill>
                  <a:schemeClr val="accent4"/>
                </a:solidFill>
              </a:rPr>
              <a:t>you</a:t>
            </a:r>
            <a:r>
              <a:rPr lang="it-IT" altLang="it-IT" sz="3200" dirty="0" smtClean="0">
                <a:solidFill>
                  <a:schemeClr val="accent4"/>
                </a:solidFill>
              </a:rPr>
              <a:t> for </a:t>
            </a:r>
            <a:r>
              <a:rPr lang="it-IT" altLang="it-IT" sz="3200" dirty="0" err="1" smtClean="0">
                <a:solidFill>
                  <a:schemeClr val="accent4"/>
                </a:solidFill>
              </a:rPr>
              <a:t>your</a:t>
            </a:r>
            <a:r>
              <a:rPr lang="it-IT" altLang="it-IT" sz="3200" smtClean="0">
                <a:solidFill>
                  <a:schemeClr val="accent4"/>
                </a:solidFill>
              </a:rPr>
              <a:t> attention</a:t>
            </a:r>
            <a:r>
              <a:rPr lang="it-IT" altLang="it-IT" sz="3200" dirty="0" smtClean="0">
                <a:solidFill>
                  <a:schemeClr val="accent4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1681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936625"/>
          </a:xfrm>
        </p:spPr>
        <p:txBody>
          <a:bodyPr/>
          <a:lstStyle/>
          <a:p>
            <a:r>
              <a:rPr lang="it-IT" altLang="it-IT" sz="3200" dirty="0" smtClean="0">
                <a:solidFill>
                  <a:srgbClr val="0E22E4"/>
                </a:solidFill>
              </a:rPr>
              <a:t>Studies and </a:t>
            </a:r>
            <a:r>
              <a:rPr lang="it-IT" altLang="it-IT" sz="3200" dirty="0">
                <a:solidFill>
                  <a:srgbClr val="0E22E4"/>
                </a:solidFill>
              </a:rPr>
              <a:t>A</a:t>
            </a:r>
            <a:r>
              <a:rPr lang="it-IT" altLang="it-IT" sz="3200" dirty="0" smtClean="0">
                <a:solidFill>
                  <a:srgbClr val="0E22E4"/>
                </a:solidFill>
              </a:rPr>
              <a:t>nalysis Unit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0" indent="0">
              <a:buFontTx/>
              <a:buNone/>
            </a:pPr>
            <a:endParaRPr lang="it-IT" altLang="it-IT" sz="1800" b="1" i="1" dirty="0" smtClean="0">
              <a:solidFill>
                <a:srgbClr val="0E22E4"/>
              </a:solidFill>
            </a:endParaRPr>
          </a:p>
          <a:p>
            <a:pPr marL="0" indent="0">
              <a:buFontTx/>
              <a:buNone/>
            </a:pPr>
            <a:r>
              <a:rPr lang="it-IT" altLang="it-IT" sz="2400" i="1" dirty="0" smtClean="0">
                <a:solidFill>
                  <a:srgbClr val="0E22E4"/>
                </a:solidFill>
              </a:rPr>
              <a:t>What do we do? </a:t>
            </a:r>
            <a:r>
              <a:rPr lang="it-IT" altLang="it-IT" sz="2400" i="1" dirty="0" err="1" smtClean="0">
                <a:solidFill>
                  <a:srgbClr val="0E22E4"/>
                </a:solidFill>
              </a:rPr>
              <a:t>We</a:t>
            </a:r>
            <a:r>
              <a:rPr lang="it-IT" altLang="it-IT" sz="2400" i="1" dirty="0" smtClean="0">
                <a:solidFill>
                  <a:srgbClr val="0E22E4"/>
                </a:solidFill>
              </a:rPr>
              <a:t> </a:t>
            </a:r>
            <a:r>
              <a:rPr lang="it-IT" altLang="it-IT" sz="2400" i="1" dirty="0" err="1" smtClean="0">
                <a:solidFill>
                  <a:srgbClr val="0E22E4"/>
                </a:solidFill>
              </a:rPr>
              <a:t>analize</a:t>
            </a:r>
            <a:r>
              <a:rPr lang="it-IT" altLang="it-IT" sz="2400" i="1" dirty="0" smtClean="0">
                <a:solidFill>
                  <a:srgbClr val="0E22E4"/>
                </a:solidFill>
              </a:rPr>
              <a:t>!                                                      </a:t>
            </a:r>
            <a:endParaRPr lang="it-IT" altLang="it-IT" sz="2400" dirty="0" smtClean="0">
              <a:solidFill>
                <a:srgbClr val="0E22E4"/>
              </a:solidFill>
            </a:endParaRPr>
          </a:p>
          <a:p>
            <a:pPr marL="0" indent="0">
              <a:buFontTx/>
              <a:buNone/>
            </a:pPr>
            <a:r>
              <a:rPr lang="it-IT" altLang="it-IT" sz="2400" dirty="0" smtClean="0"/>
              <a:t> </a:t>
            </a:r>
          </a:p>
        </p:txBody>
      </p:sp>
      <p:pic>
        <p:nvPicPr>
          <p:cNvPr id="3076" name="Picture 3" descr="Risultati immagini per immagini di scienziati al microscop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133600"/>
            <a:ext cx="223202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40126813"/>
              </p:ext>
            </p:extLst>
          </p:nvPr>
        </p:nvGraphicFramePr>
        <p:xfrm>
          <a:off x="611560" y="2636912"/>
          <a:ext cx="4671963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loud Callout 5"/>
          <p:cNvSpPr/>
          <p:nvPr/>
        </p:nvSpPr>
        <p:spPr>
          <a:xfrm>
            <a:off x="6767513" y="1341438"/>
            <a:ext cx="2017712" cy="100806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 smtClean="0">
                <a:solidFill>
                  <a:srgbClr val="002060"/>
                </a:solidFill>
              </a:rPr>
              <a:t>Interesting!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200" dirty="0" smtClean="0">
                <a:solidFill>
                  <a:srgbClr val="072DE9"/>
                </a:solidFill>
              </a:rPr>
              <a:t>Who are we?</a:t>
            </a:r>
            <a:endParaRPr lang="it-IT" sz="3200" dirty="0">
              <a:solidFill>
                <a:srgbClr val="072DE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dirty="0" smtClean="0"/>
              <a:t>The Studies </a:t>
            </a:r>
            <a:r>
              <a:rPr lang="en-GB" sz="1800" b="1" dirty="0"/>
              <a:t>and </a:t>
            </a:r>
            <a:r>
              <a:rPr lang="en-GB" sz="1800" b="1" dirty="0" smtClean="0"/>
              <a:t>Analysis Unit</a:t>
            </a:r>
            <a:r>
              <a:rPr lang="en-GB" sz="1800" dirty="0" smtClean="0"/>
              <a:t> is </a:t>
            </a:r>
            <a:r>
              <a:rPr lang="en-US" sz="1800" dirty="0" smtClean="0"/>
              <a:t>responsible </a:t>
            </a:r>
            <a:r>
              <a:rPr lang="en-US" sz="1800" dirty="0"/>
              <a:t>for monitoring and </a:t>
            </a:r>
            <a:r>
              <a:rPr lang="en-US" sz="1800" dirty="0" smtClean="0"/>
              <a:t>analyzing </a:t>
            </a:r>
            <a:r>
              <a:rPr lang="en-US" sz="1800" dirty="0"/>
              <a:t>the overall impact of Erasmus+ KA1 e KA2 </a:t>
            </a:r>
            <a:r>
              <a:rPr lang="en-US" sz="1800" dirty="0" smtClean="0"/>
              <a:t>decentralized </a:t>
            </a:r>
            <a:r>
              <a:rPr lang="en-US" sz="1800" dirty="0"/>
              <a:t>actions </a:t>
            </a:r>
            <a:r>
              <a:rPr lang="en-US" sz="1800" dirty="0" smtClean="0"/>
              <a:t>in </a:t>
            </a:r>
            <a:r>
              <a:rPr lang="en-US" sz="1800" dirty="0"/>
              <a:t>Italy for school, university and adult education </a:t>
            </a:r>
            <a:r>
              <a:rPr lang="en-US" sz="1800" dirty="0" smtClean="0"/>
              <a:t>sectors. We are 3 persons.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In particular, our unit  analyzes </a:t>
            </a:r>
            <a:r>
              <a:rPr lang="en-US" sz="1800" dirty="0"/>
              <a:t>the contribution and impact of Erasmus+ on beneficiaries, institutions and the overall education system. </a:t>
            </a:r>
            <a:r>
              <a:rPr lang="en-US" sz="1800" dirty="0" smtClean="0"/>
              <a:t>We </a:t>
            </a:r>
            <a:r>
              <a:rPr lang="en-US" sz="1800" dirty="0"/>
              <a:t>edit reports and publications addressed to the school, university and adult sector</a:t>
            </a:r>
            <a:r>
              <a:rPr lang="en-US" sz="1800" dirty="0" smtClean="0"/>
              <a:t>.  </a:t>
            </a:r>
            <a:endParaRPr lang="it-IT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55721"/>
            <a:ext cx="3024336" cy="188460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198438" y="534380"/>
            <a:ext cx="768593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it-IT" sz="2800" dirty="0" smtClean="0">
              <a:solidFill>
                <a:srgbClr val="072DE9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800" dirty="0" smtClean="0">
                <a:solidFill>
                  <a:srgbClr val="072DE9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Our Surveys on the impact of Erasmus+ Key actions</a:t>
            </a:r>
            <a:endParaRPr lang="en-GB" altLang="it-IT" sz="28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it-IT" sz="1600" b="1" dirty="0" smtClean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000" dirty="0" smtClean="0">
                <a:solidFill>
                  <a:srgbClr val="072DE9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2015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16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Editorial series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000" b="1" dirty="0" smtClean="0">
                <a:solidFill>
                  <a:srgbClr val="072DE9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 ‘</a:t>
            </a:r>
            <a:r>
              <a:rPr lang="en-GB" altLang="it-IT" sz="2000" b="1" i="1" dirty="0" smtClean="0">
                <a:solidFill>
                  <a:srgbClr val="072DE9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Mobility </a:t>
            </a:r>
            <a:r>
              <a:rPr lang="en-GB" altLang="it-IT" sz="2000" b="1" i="1" dirty="0">
                <a:solidFill>
                  <a:srgbClr val="072DE9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 Erasmus</a:t>
            </a:r>
            <a:r>
              <a:rPr lang="en-GB" altLang="it-IT" sz="2000" b="1" i="1" dirty="0" smtClean="0">
                <a:solidFill>
                  <a:srgbClr val="072DE9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+’ </a:t>
            </a:r>
            <a:endParaRPr lang="en-GB" altLang="it-IT" sz="2000" b="1" i="1" dirty="0">
              <a:solidFill>
                <a:srgbClr val="072DE9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000" b="1" i="1" dirty="0">
                <a:solidFill>
                  <a:srgbClr val="072DE9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First results for School, Higher Education and Adult </a:t>
            </a:r>
            <a:r>
              <a:rPr lang="en-GB" altLang="it-IT" sz="2000" b="1" i="1" dirty="0" smtClean="0">
                <a:solidFill>
                  <a:srgbClr val="072DE9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sector, n. 1</a:t>
            </a:r>
            <a:endParaRPr lang="it-IT" altLang="it-IT" sz="2000" b="1" dirty="0">
              <a:solidFill>
                <a:srgbClr val="072DE9"/>
              </a:solidFill>
              <a:latin typeface="+mn-lt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n-GB" altLang="it-IT" sz="2000" b="1" dirty="0">
              <a:solidFill>
                <a:srgbClr val="072DE9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it-IT" sz="1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An Analysis of the first </a:t>
            </a:r>
            <a:r>
              <a:rPr lang="en-GB" altLang="it-IT" sz="1400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KA1 </a:t>
            </a:r>
            <a:r>
              <a:rPr lang="en-GB" altLang="it-IT" sz="1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Mobility </a:t>
            </a:r>
            <a:r>
              <a:rPr lang="en-GB" altLang="it-IT" sz="1400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Projects (1 year duration) carried out in 2015, </a:t>
            </a:r>
            <a:r>
              <a:rPr lang="en-GB" altLang="it-IT" sz="1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based on Participant Reports in </a:t>
            </a:r>
            <a:r>
              <a:rPr lang="en-GB" altLang="it-IT" sz="1400" dirty="0" err="1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Epluslink</a:t>
            </a:r>
            <a:r>
              <a:rPr lang="en-GB" altLang="it-IT" sz="1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Mobility Tool, Focus Groups and Case studies</a:t>
            </a:r>
            <a:endParaRPr lang="it-IT" altLang="it-IT" sz="1400" dirty="0">
              <a:latin typeface="+mn-lt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it-IT" sz="11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it-IT" sz="1800" dirty="0">
              <a:latin typeface="+mn-lt"/>
            </a:endParaRPr>
          </a:p>
        </p:txBody>
      </p:sp>
      <p:pic>
        <p:nvPicPr>
          <p:cNvPr id="1026" name="Picture 2" descr="C:\Users\a.miniati.LLPITALY\Desktop\IMG_27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19" y="3861048"/>
            <a:ext cx="255885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  <a:ln>
            <a:solidFill>
              <a:srgbClr val="00B0F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it-IT" sz="2000" b="1" dirty="0" smtClean="0">
                <a:solidFill>
                  <a:srgbClr val="072DE9"/>
                </a:solidFill>
              </a:rPr>
              <a:t>2016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1800" b="1" dirty="0">
                <a:ea typeface="Calibri" panose="020F0502020204030204" pitchFamily="34" charset="0"/>
                <a:cs typeface="Calibri" panose="020F0502020204030204" pitchFamily="34" charset="0"/>
              </a:rPr>
              <a:t>Editorial series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1800" b="1" dirty="0"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it-IT" altLang="it-IT" sz="1800" b="1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 b="1" i="1" dirty="0" smtClean="0">
                <a:solidFill>
                  <a:srgbClr val="072DE9"/>
                </a:solidFill>
              </a:rPr>
              <a:t>‘</a:t>
            </a:r>
            <a:r>
              <a:rPr lang="en-US" sz="2000" b="1" i="1" dirty="0">
                <a:solidFill>
                  <a:srgbClr val="072DE9"/>
                </a:solidFill>
              </a:rPr>
              <a:t>A</a:t>
            </a:r>
            <a:r>
              <a:rPr lang="en-US" sz="2000" b="1" i="1" dirty="0" smtClean="0">
                <a:solidFill>
                  <a:srgbClr val="072DE9"/>
                </a:solidFill>
              </a:rPr>
              <a:t>nalysis of </a:t>
            </a:r>
            <a:r>
              <a:rPr lang="en-US" sz="2000" b="1" i="1" dirty="0">
                <a:solidFill>
                  <a:srgbClr val="072DE9"/>
                </a:solidFill>
              </a:rPr>
              <a:t>I</a:t>
            </a:r>
            <a:r>
              <a:rPr lang="en-US" sz="2000" b="1" i="1" dirty="0" smtClean="0">
                <a:solidFill>
                  <a:srgbClr val="072DE9"/>
                </a:solidFill>
              </a:rPr>
              <a:t>mpact</a:t>
            </a:r>
            <a:r>
              <a:rPr lang="en-US" sz="2000" b="1" i="1" dirty="0">
                <a:solidFill>
                  <a:srgbClr val="072DE9"/>
                </a:solidFill>
              </a:rPr>
              <a:t>, valorization and </a:t>
            </a:r>
            <a:r>
              <a:rPr lang="en-US" sz="2000" b="1" i="1" dirty="0" smtClean="0">
                <a:solidFill>
                  <a:srgbClr val="072DE9"/>
                </a:solidFill>
              </a:rPr>
              <a:t>Sustainability </a:t>
            </a:r>
            <a:r>
              <a:rPr lang="en-US" sz="2000" b="1" i="1" dirty="0">
                <a:solidFill>
                  <a:srgbClr val="072DE9"/>
                </a:solidFill>
              </a:rPr>
              <a:t>of KA2 Strategic P</a:t>
            </a:r>
            <a:r>
              <a:rPr lang="en-US" sz="2000" b="1" i="1" dirty="0" smtClean="0">
                <a:solidFill>
                  <a:srgbClr val="072DE9"/>
                </a:solidFill>
              </a:rPr>
              <a:t>artnerships for </a:t>
            </a:r>
            <a:r>
              <a:rPr lang="en-US" sz="2000" b="1" i="1" dirty="0">
                <a:solidFill>
                  <a:srgbClr val="072DE9"/>
                </a:solidFill>
              </a:rPr>
              <a:t>I</a:t>
            </a:r>
            <a:r>
              <a:rPr lang="en-US" sz="2000" b="1" i="1" dirty="0" smtClean="0">
                <a:solidFill>
                  <a:srgbClr val="072DE9"/>
                </a:solidFill>
              </a:rPr>
              <a:t>nnovation’, n. 2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800" b="1" i="1" dirty="0">
              <a:solidFill>
                <a:srgbClr val="072DE9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800" b="1" i="1" dirty="0" smtClean="0">
                <a:solidFill>
                  <a:srgbClr val="072DE9"/>
                </a:solidFill>
              </a:rPr>
              <a:t>CALL 2014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it-IT" sz="1600" dirty="0" smtClean="0">
                <a:ea typeface="Calibri" panose="020F0502020204030204" pitchFamily="34" charset="0"/>
                <a:cs typeface="Calibri" panose="020F0502020204030204" pitchFamily="34" charset="0"/>
              </a:rPr>
              <a:t>An qualitative analysis of the impact at individual, institutional, systemic level of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it-IT" sz="1600" dirty="0" smtClean="0"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it-IT" sz="16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KA2 for innovation (large scale) </a:t>
            </a:r>
            <a:r>
              <a:rPr lang="en-US" altLang="it-IT" sz="1600" dirty="0" smtClean="0">
                <a:ea typeface="Calibri" panose="020F0502020204030204" pitchFamily="34" charset="0"/>
                <a:cs typeface="Calibri" panose="020F0502020204030204" pitchFamily="34" charset="0"/>
              </a:rPr>
              <a:t>for the three sectors of education. First ended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it-IT" sz="1600" dirty="0" smtClean="0">
                <a:ea typeface="Calibri" panose="020F0502020204030204" pitchFamily="34" charset="0"/>
                <a:cs typeface="Calibri" panose="020F0502020204030204" pitchFamily="34" charset="0"/>
              </a:rPr>
              <a:t> projects (2/3 years duration)</a:t>
            </a:r>
            <a:endParaRPr lang="en-US" altLang="it-IT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it-IT" sz="1800" b="1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18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School  sector       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18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   University sector          Adult sector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it-IT" sz="18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it-IT" sz="1800" b="1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n-US" altLang="it-IT" sz="1800" b="1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n-US" altLang="it-IT" sz="18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n-US" altLang="it-IT" sz="1800" b="1" i="1" dirty="0">
              <a:solidFill>
                <a:srgbClr val="072DE9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it-IT" sz="1800" b="1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12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00" y="476672"/>
            <a:ext cx="8229600" cy="1143000"/>
          </a:xfrm>
        </p:spPr>
        <p:txBody>
          <a:bodyPr/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200" dirty="0" smtClean="0">
                <a:solidFill>
                  <a:srgbClr val="0099CC"/>
                </a:solidFill>
              </a:rPr>
              <a:t>Objectives and </a:t>
            </a:r>
            <a:r>
              <a:rPr lang="it-IT" sz="3200" dirty="0" err="1">
                <a:solidFill>
                  <a:srgbClr val="0099CC"/>
                </a:solidFill>
              </a:rPr>
              <a:t>M</a:t>
            </a:r>
            <a:r>
              <a:rPr lang="it-IT" sz="3200" dirty="0" err="1" smtClean="0">
                <a:solidFill>
                  <a:srgbClr val="0099CC"/>
                </a:solidFill>
              </a:rPr>
              <a:t>ethodology</a:t>
            </a:r>
            <a:r>
              <a:rPr lang="it-IT" sz="3200" dirty="0" smtClean="0">
                <a:solidFill>
                  <a:srgbClr val="0099CC"/>
                </a:solidFill>
              </a:rPr>
              <a:t> of the </a:t>
            </a:r>
            <a:r>
              <a:rPr lang="it-IT" sz="3200" dirty="0" err="1" smtClean="0">
                <a:solidFill>
                  <a:srgbClr val="0099CC"/>
                </a:solidFill>
              </a:rPr>
              <a:t>Study</a:t>
            </a:r>
            <a:endParaRPr lang="it-IT" sz="3200" dirty="0">
              <a:solidFill>
                <a:srgbClr val="0099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800" dirty="0"/>
              <a:t>The survey </a:t>
            </a:r>
            <a:r>
              <a:rPr lang="en-US" sz="1800" dirty="0" smtClean="0"/>
              <a:t>is focused on the changes </a:t>
            </a:r>
            <a:r>
              <a:rPr lang="en-US" sz="1800" dirty="0"/>
              <a:t>occurred at </a:t>
            </a:r>
            <a:r>
              <a:rPr lang="en-US" sz="1800" dirty="0" smtClean="0"/>
              <a:t>individual</a:t>
            </a:r>
            <a:r>
              <a:rPr lang="en-US" sz="1800" dirty="0"/>
              <a:t>, institutional and system levels for the areas of competence, namely school education, higher education and </a:t>
            </a:r>
            <a:r>
              <a:rPr lang="en-US" sz="1800" dirty="0" smtClean="0"/>
              <a:t>adult education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it-IT" sz="1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86471415"/>
              </p:ext>
            </p:extLst>
          </p:nvPr>
        </p:nvGraphicFramePr>
        <p:xfrm>
          <a:off x="1115616" y="2492896"/>
          <a:ext cx="6984776" cy="391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own Arrow Callout 4"/>
          <p:cNvSpPr/>
          <p:nvPr/>
        </p:nvSpPr>
        <p:spPr>
          <a:xfrm>
            <a:off x="6732240" y="4077072"/>
            <a:ext cx="1944216" cy="172819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b="1" dirty="0">
                <a:solidFill>
                  <a:srgbClr val="FF0000"/>
                </a:solidFill>
              </a:rPr>
              <a:t>We are here: </a:t>
            </a:r>
            <a:r>
              <a:rPr lang="it-IT" b="1" dirty="0" smtClean="0">
                <a:solidFill>
                  <a:srgbClr val="FF0000"/>
                </a:solidFill>
              </a:rPr>
              <a:t>pubblication!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404664"/>
            <a:ext cx="3888432" cy="432048"/>
          </a:xfrm>
          <a:solidFill>
            <a:srgbClr val="FFC000"/>
          </a:solidFill>
        </p:spPr>
        <p:txBody>
          <a:bodyPr/>
          <a:lstStyle/>
          <a:p>
            <a:r>
              <a:rPr lang="it-IT" sz="2400" dirty="0" smtClean="0">
                <a:solidFill>
                  <a:srgbClr val="072DE9"/>
                </a:solidFill>
              </a:rPr>
              <a:t>Methodology Design </a:t>
            </a:r>
            <a:endParaRPr lang="it-IT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114095"/>
              </p:ext>
            </p:extLst>
          </p:nvPr>
        </p:nvGraphicFramePr>
        <p:xfrm>
          <a:off x="179512" y="1251105"/>
          <a:ext cx="8568952" cy="543409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214239"/>
                <a:gridCol w="4354713"/>
              </a:tblGrid>
              <a:tr h="1282953"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b="1" dirty="0" smtClean="0">
                          <a:solidFill>
                            <a:srgbClr val="072DE9"/>
                          </a:solidFill>
                          <a:effectLst/>
                        </a:rPr>
                        <a:t>3 Steps</a:t>
                      </a:r>
                      <a:r>
                        <a:rPr lang="it-IT" sz="1200" b="1" baseline="0" dirty="0" smtClean="0">
                          <a:solidFill>
                            <a:srgbClr val="072DE9"/>
                          </a:solidFill>
                          <a:effectLst/>
                        </a:rPr>
                        <a:t> 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b="1" dirty="0" smtClean="0">
                          <a:solidFill>
                            <a:srgbClr val="072DE9"/>
                          </a:solidFill>
                          <a:effectLst/>
                        </a:rPr>
                        <a:t>Investigation </a:t>
                      </a:r>
                      <a:r>
                        <a:rPr lang="it-IT" sz="1200" b="1" baseline="0" dirty="0" smtClean="0">
                          <a:solidFill>
                            <a:srgbClr val="072DE9"/>
                          </a:solidFill>
                          <a:effectLst/>
                        </a:rPr>
                        <a:t>within KA2 Strategic Partnerships for Innovation</a:t>
                      </a:r>
                      <a:endParaRPr lang="it-IT" sz="1200" b="1" dirty="0" smtClean="0">
                        <a:solidFill>
                          <a:srgbClr val="072DE9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10000"/>
                        </a:lnSpc>
                        <a:spcAft>
                          <a:spcPts val="600"/>
                        </a:spcAft>
                        <a:buNone/>
                      </a:pPr>
                      <a:r>
                        <a:rPr lang="it-IT" sz="1200" b="1" dirty="0" smtClean="0">
                          <a:solidFill>
                            <a:srgbClr val="072DE9"/>
                          </a:solidFill>
                          <a:effectLst/>
                        </a:rPr>
                        <a:t>1) Selection </a:t>
                      </a:r>
                      <a:r>
                        <a:rPr lang="it-IT" sz="1200" b="1" baseline="0" dirty="0" smtClean="0">
                          <a:solidFill>
                            <a:srgbClr val="072DE9"/>
                          </a:solidFill>
                          <a:effectLst/>
                        </a:rPr>
                        <a:t> (only for SE – AE) </a:t>
                      </a:r>
                    </a:p>
                    <a:p>
                      <a:pPr marL="0" indent="0" algn="l">
                        <a:lnSpc>
                          <a:spcPct val="110000"/>
                        </a:lnSpc>
                        <a:spcAft>
                          <a:spcPts val="600"/>
                        </a:spcAft>
                        <a:buNone/>
                      </a:pPr>
                      <a:r>
                        <a:rPr lang="it-IT" sz="1200" b="1" baseline="0" dirty="0" smtClean="0">
                          <a:solidFill>
                            <a:srgbClr val="072DE9"/>
                          </a:solidFill>
                          <a:effectLst/>
                        </a:rPr>
                        <a:t>2) </a:t>
                      </a:r>
                      <a:r>
                        <a:rPr lang="it-IT" sz="1200" b="1" dirty="0" smtClean="0">
                          <a:solidFill>
                            <a:srgbClr val="072DE9"/>
                          </a:solidFill>
                          <a:effectLst/>
                        </a:rPr>
                        <a:t>Questionnaire</a:t>
                      </a:r>
                      <a:r>
                        <a:rPr lang="it-IT" sz="1200" b="1" baseline="0" dirty="0" smtClean="0">
                          <a:solidFill>
                            <a:srgbClr val="072DE9"/>
                          </a:solidFill>
                          <a:effectLst/>
                        </a:rPr>
                        <a:t>  - Impact </a:t>
                      </a:r>
                      <a:r>
                        <a:rPr lang="it-IT" sz="1200" b="1" baseline="0" dirty="0" err="1" smtClean="0">
                          <a:solidFill>
                            <a:srgbClr val="072DE9"/>
                          </a:solidFill>
                          <a:effectLst/>
                        </a:rPr>
                        <a:t>Visits</a:t>
                      </a:r>
                      <a:endParaRPr lang="it-IT" sz="1200" b="1" baseline="0" dirty="0" smtClean="0">
                        <a:solidFill>
                          <a:srgbClr val="072DE9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10000"/>
                        </a:lnSpc>
                        <a:spcAft>
                          <a:spcPts val="600"/>
                        </a:spcAft>
                        <a:buNone/>
                      </a:pPr>
                      <a:r>
                        <a:rPr lang="it-IT" sz="1200" b="1" baseline="0" dirty="0" smtClean="0">
                          <a:solidFill>
                            <a:srgbClr val="072DE9"/>
                          </a:solidFill>
                          <a:effectLst/>
                        </a:rPr>
                        <a:t>3)  Focus </a:t>
                      </a:r>
                      <a:r>
                        <a:rPr lang="it-IT" sz="1200" b="1" baseline="0" dirty="0" err="1" smtClean="0">
                          <a:solidFill>
                            <a:srgbClr val="072DE9"/>
                          </a:solidFill>
                          <a:effectLst/>
                        </a:rPr>
                        <a:t>groups</a:t>
                      </a:r>
                      <a:r>
                        <a:rPr lang="it-IT" sz="1200" b="1" baseline="0" dirty="0" smtClean="0">
                          <a:solidFill>
                            <a:srgbClr val="072DE9"/>
                          </a:solidFill>
                          <a:effectLst/>
                        </a:rPr>
                        <a:t> </a:t>
                      </a:r>
                    </a:p>
                  </a:txBody>
                  <a:tcPr marL="58922" marR="58922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73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b="1" dirty="0" smtClean="0">
                          <a:solidFill>
                            <a:srgbClr val="072DE9"/>
                          </a:solidFill>
                          <a:effectLst/>
                        </a:rPr>
                        <a:t>Contest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b="1" dirty="0" smtClean="0">
                          <a:solidFill>
                            <a:srgbClr val="072DE9"/>
                          </a:solidFill>
                          <a:effectLst/>
                        </a:rPr>
                        <a:t>CALL 2014</a:t>
                      </a:r>
                      <a:endParaRPr lang="it-IT" sz="1200" b="1" dirty="0">
                        <a:solidFill>
                          <a:srgbClr val="072DE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2" marR="58922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571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11</a:t>
                      </a:r>
                      <a:r>
                        <a:rPr lang="it-IT" sz="1200" baseline="0" dirty="0" smtClean="0">
                          <a:solidFill>
                            <a:srgbClr val="072DE9"/>
                          </a:solidFill>
                          <a:effectLst/>
                        </a:rPr>
                        <a:t> </a:t>
                      </a: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cases </a:t>
                      </a:r>
                      <a:r>
                        <a:rPr lang="it-IT" sz="1200" dirty="0" err="1" smtClean="0">
                          <a:solidFill>
                            <a:srgbClr val="072DE9"/>
                          </a:solidFill>
                          <a:effectLst/>
                        </a:rPr>
                        <a:t>study</a:t>
                      </a: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 on </a:t>
                      </a:r>
                      <a:r>
                        <a:rPr lang="it-IT" sz="1200" dirty="0" err="1" smtClean="0">
                          <a:solidFill>
                            <a:srgbClr val="072DE9"/>
                          </a:solidFill>
                          <a:effectLst/>
                        </a:rPr>
                        <a:t>Italian</a:t>
                      </a: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 coordinators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Action Type: KA2 for </a:t>
                      </a:r>
                      <a:r>
                        <a:rPr lang="it-IT" sz="1200" dirty="0" err="1" smtClean="0">
                          <a:solidFill>
                            <a:srgbClr val="072DE9"/>
                          </a:solidFill>
                          <a:effectLst/>
                        </a:rPr>
                        <a:t>Innovation</a:t>
                      </a: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School and Adult sector</a:t>
                      </a:r>
                      <a:endParaRPr lang="it-IT" sz="1200" b="0" dirty="0">
                        <a:solidFill>
                          <a:srgbClr val="072DE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2" marR="58922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solidFill>
                            <a:srgbClr val="072DE9"/>
                          </a:solidFill>
                          <a:effectLst/>
                        </a:rPr>
                        <a:t>9 </a:t>
                      </a:r>
                      <a:r>
                        <a:rPr lang="it-IT" sz="1200" baseline="0" dirty="0" smtClean="0">
                          <a:solidFill>
                            <a:srgbClr val="072DE9"/>
                          </a:solidFill>
                          <a:effectLst/>
                        </a:rPr>
                        <a:t> </a:t>
                      </a: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cases study on Italian coordinators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Action Type: KA2 for innovation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University</a:t>
                      </a:r>
                      <a:r>
                        <a:rPr lang="it-IT" sz="1200" baseline="0" dirty="0" smtClean="0">
                          <a:solidFill>
                            <a:srgbClr val="072DE9"/>
                          </a:solidFill>
                          <a:effectLst/>
                        </a:rPr>
                        <a:t> sector</a:t>
                      </a:r>
                      <a:endParaRPr lang="it-IT" sz="1200" b="0" dirty="0">
                        <a:solidFill>
                          <a:srgbClr val="072DE9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922" marR="58922" marT="0" marB="0"/>
                </a:tc>
              </a:tr>
              <a:tr h="39823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Thematic  selection</a:t>
                      </a:r>
                      <a:r>
                        <a:rPr lang="it-IT" sz="1200" baseline="0" dirty="0" smtClean="0">
                          <a:solidFill>
                            <a:srgbClr val="072DE9"/>
                          </a:solidFill>
                          <a:effectLst/>
                        </a:rPr>
                        <a:t> on the total of  </a:t>
                      </a: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31 </a:t>
                      </a:r>
                      <a:r>
                        <a:rPr lang="it-IT" sz="1200" dirty="0" err="1" smtClean="0">
                          <a:solidFill>
                            <a:srgbClr val="072DE9"/>
                          </a:solidFill>
                          <a:effectLst/>
                        </a:rPr>
                        <a:t>strategic</a:t>
                      </a: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 </a:t>
                      </a:r>
                      <a:r>
                        <a:rPr lang="it-IT" sz="1200" dirty="0" err="1" smtClean="0">
                          <a:solidFill>
                            <a:srgbClr val="072DE9"/>
                          </a:solidFill>
                          <a:effectLst/>
                        </a:rPr>
                        <a:t>partnerships</a:t>
                      </a: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 </a:t>
                      </a:r>
                      <a:r>
                        <a:rPr lang="it-IT" sz="1200" dirty="0" err="1" smtClean="0">
                          <a:solidFill>
                            <a:srgbClr val="072DE9"/>
                          </a:solidFill>
                          <a:effectLst/>
                        </a:rPr>
                        <a:t>funded</a:t>
                      </a:r>
                      <a:r>
                        <a:rPr lang="it-IT" sz="1200" baseline="0" dirty="0" smtClean="0">
                          <a:solidFill>
                            <a:srgbClr val="072DE9"/>
                          </a:solidFill>
                          <a:effectLst/>
                        </a:rPr>
                        <a:t> in 2014 </a:t>
                      </a:r>
                      <a:endParaRPr lang="it-IT" sz="1200" dirty="0">
                        <a:solidFill>
                          <a:srgbClr val="072DE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2" marR="5892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0665"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b="1" dirty="0" smtClean="0">
                          <a:solidFill>
                            <a:srgbClr val="072DE9"/>
                          </a:solidFill>
                          <a:effectLst/>
                        </a:rPr>
                        <a:t>Analysis tools</a:t>
                      </a:r>
                      <a:endParaRPr lang="it-IT" sz="1200" b="1" dirty="0">
                        <a:solidFill>
                          <a:srgbClr val="072DE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2" marR="58922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621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Questionnaire, Impact visit, Final reports</a:t>
                      </a:r>
                      <a:endParaRPr lang="it-IT" sz="1200" dirty="0">
                        <a:solidFill>
                          <a:srgbClr val="072DE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2" marR="58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dirty="0" err="1" smtClean="0">
                          <a:solidFill>
                            <a:srgbClr val="072DE9"/>
                          </a:solidFill>
                          <a:effectLst/>
                        </a:rPr>
                        <a:t>Questionnaire</a:t>
                      </a: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, Impact </a:t>
                      </a:r>
                      <a:r>
                        <a:rPr lang="it-IT" sz="1200" dirty="0" err="1" smtClean="0">
                          <a:solidFill>
                            <a:srgbClr val="072DE9"/>
                          </a:solidFill>
                          <a:effectLst/>
                        </a:rPr>
                        <a:t>visit</a:t>
                      </a: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, Final reports</a:t>
                      </a:r>
                      <a:endParaRPr lang="it-IT" sz="1200" dirty="0">
                        <a:solidFill>
                          <a:srgbClr val="072DE9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922" marR="58922" marT="0" marB="0"/>
                </a:tc>
              </a:tr>
              <a:tr h="10257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Objective research </a:t>
                      </a:r>
                      <a:endParaRPr lang="it-IT" sz="1200" dirty="0">
                        <a:solidFill>
                          <a:srgbClr val="072DE9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Qualitative impact </a:t>
                      </a:r>
                      <a:endParaRPr lang="it-IT" sz="1200" dirty="0">
                        <a:solidFill>
                          <a:srgbClr val="072DE9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Dissemination</a:t>
                      </a:r>
                      <a:endParaRPr lang="it-IT" sz="1200" dirty="0">
                        <a:solidFill>
                          <a:srgbClr val="072DE9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Valorisation 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t-IT" sz="1200" b="0" dirty="0" smtClean="0">
                          <a:solidFill>
                            <a:srgbClr val="072DE9"/>
                          </a:solidFill>
                          <a:effectLst/>
                        </a:rPr>
                        <a:t>Sustainability</a:t>
                      </a:r>
                      <a:r>
                        <a:rPr lang="it-IT" sz="1200" b="0" baseline="0" dirty="0" smtClean="0">
                          <a:solidFill>
                            <a:srgbClr val="072DE9"/>
                          </a:solidFill>
                          <a:effectLst/>
                        </a:rPr>
                        <a:t> </a:t>
                      </a:r>
                      <a:endParaRPr lang="it-IT" sz="1200" b="0" dirty="0">
                        <a:solidFill>
                          <a:srgbClr val="072DE9"/>
                        </a:solidFill>
                        <a:effectLst/>
                      </a:endParaRPr>
                    </a:p>
                  </a:txBody>
                  <a:tcPr marL="58922" marR="5892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Objective research 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Qualitative impact 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Dissemination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Valorisation 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t-IT" sz="1200" b="0" dirty="0" smtClean="0">
                          <a:solidFill>
                            <a:srgbClr val="072DE9"/>
                          </a:solidFill>
                          <a:effectLst/>
                        </a:rPr>
                        <a:t>Sustainability</a:t>
                      </a:r>
                      <a:r>
                        <a:rPr lang="it-IT" sz="1200" b="0" baseline="0" dirty="0" smtClean="0">
                          <a:solidFill>
                            <a:srgbClr val="072DE9"/>
                          </a:solidFill>
                          <a:effectLst/>
                        </a:rPr>
                        <a:t> </a:t>
                      </a:r>
                      <a:endParaRPr lang="it-IT" sz="1200" b="0" dirty="0">
                        <a:solidFill>
                          <a:srgbClr val="072DE9"/>
                        </a:solidFill>
                        <a:effectLst/>
                      </a:endParaRPr>
                    </a:p>
                  </a:txBody>
                  <a:tcPr marL="58922" marR="58922" marT="0" marB="0"/>
                </a:tc>
              </a:tr>
              <a:tr h="89230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b="1" dirty="0" smtClean="0">
                          <a:solidFill>
                            <a:srgbClr val="072DE9"/>
                          </a:solidFill>
                          <a:effectLst/>
                        </a:rPr>
                        <a:t>Peer discussion </a:t>
                      </a:r>
                      <a:r>
                        <a:rPr lang="it-IT" sz="1200" b="1" baseline="0" dirty="0" smtClean="0">
                          <a:solidFill>
                            <a:srgbClr val="072DE9"/>
                          </a:solidFill>
                          <a:effectLst/>
                        </a:rPr>
                        <a:t> on the results  </a:t>
                      </a:r>
                    </a:p>
                    <a:p>
                      <a:pPr marL="457200"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3 Focus </a:t>
                      </a:r>
                      <a:r>
                        <a:rPr lang="it-IT" sz="1200" dirty="0" err="1" smtClean="0">
                          <a:solidFill>
                            <a:srgbClr val="072DE9"/>
                          </a:solidFill>
                          <a:effectLst/>
                        </a:rPr>
                        <a:t>groups</a:t>
                      </a:r>
                      <a:r>
                        <a:rPr lang="it-IT" sz="1200" dirty="0" smtClean="0">
                          <a:solidFill>
                            <a:srgbClr val="072DE9"/>
                          </a:solidFill>
                          <a:effectLst/>
                        </a:rPr>
                        <a:t> for each </a:t>
                      </a:r>
                      <a:r>
                        <a:rPr lang="it-IT" sz="1200" dirty="0" err="1" smtClean="0">
                          <a:solidFill>
                            <a:srgbClr val="072DE9"/>
                          </a:solidFill>
                          <a:effectLst/>
                        </a:rPr>
                        <a:t>sector</a:t>
                      </a:r>
                      <a:r>
                        <a:rPr lang="it-IT" sz="1200" baseline="0" dirty="0" smtClean="0">
                          <a:solidFill>
                            <a:srgbClr val="072DE9"/>
                          </a:solidFill>
                          <a:effectLst/>
                        </a:rPr>
                        <a:t> to </a:t>
                      </a:r>
                      <a:r>
                        <a:rPr lang="it-IT" sz="1200" baseline="0" dirty="0" err="1" smtClean="0">
                          <a:solidFill>
                            <a:srgbClr val="072DE9"/>
                          </a:solidFill>
                          <a:effectLst/>
                        </a:rPr>
                        <a:t>discuss</a:t>
                      </a:r>
                      <a:r>
                        <a:rPr lang="it-IT" sz="1200" baseline="0" dirty="0" smtClean="0">
                          <a:solidFill>
                            <a:srgbClr val="072DE9"/>
                          </a:solidFill>
                          <a:effectLst/>
                        </a:rPr>
                        <a:t> </a:t>
                      </a:r>
                      <a:r>
                        <a:rPr lang="it-IT" sz="1200" baseline="0" dirty="0" err="1" smtClean="0">
                          <a:solidFill>
                            <a:srgbClr val="072DE9"/>
                          </a:solidFill>
                          <a:effectLst/>
                        </a:rPr>
                        <a:t>together</a:t>
                      </a:r>
                      <a:r>
                        <a:rPr lang="it-IT" sz="1200" baseline="0" dirty="0" smtClean="0">
                          <a:solidFill>
                            <a:srgbClr val="072DE9"/>
                          </a:solidFill>
                          <a:effectLst/>
                        </a:rPr>
                        <a:t> for </a:t>
                      </a:r>
                      <a:r>
                        <a:rPr lang="it-IT" sz="1200" baseline="0" dirty="0" err="1" smtClean="0">
                          <a:solidFill>
                            <a:srgbClr val="072DE9"/>
                          </a:solidFill>
                          <a:effectLst/>
                        </a:rPr>
                        <a:t>exchanging</a:t>
                      </a:r>
                      <a:r>
                        <a:rPr lang="it-IT" sz="1200" baseline="0" dirty="0" smtClean="0">
                          <a:solidFill>
                            <a:srgbClr val="072DE9"/>
                          </a:solidFill>
                          <a:effectLst/>
                        </a:rPr>
                        <a:t> </a:t>
                      </a:r>
                      <a:r>
                        <a:rPr lang="it-IT" sz="1200" baseline="0" dirty="0" err="1" smtClean="0">
                          <a:solidFill>
                            <a:srgbClr val="072DE9"/>
                          </a:solidFill>
                          <a:effectLst/>
                        </a:rPr>
                        <a:t>exsperiences</a:t>
                      </a:r>
                      <a:r>
                        <a:rPr lang="it-IT" sz="1200" baseline="0" dirty="0" smtClean="0">
                          <a:solidFill>
                            <a:srgbClr val="072DE9"/>
                          </a:solidFill>
                          <a:effectLst/>
                        </a:rPr>
                        <a:t> and sharing methodologies and ideas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rgbClr val="072DE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2" marR="58922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37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r>
              <a:rPr lang="it-IT" sz="2000" b="1" dirty="0" smtClean="0">
                <a:solidFill>
                  <a:srgbClr val="072DE9"/>
                </a:solidFill>
              </a:rPr>
              <a:t>Questionnarie focused on the impact at 3 </a:t>
            </a:r>
            <a:r>
              <a:rPr lang="it-IT" sz="2000" b="1" dirty="0" err="1" smtClean="0">
                <a:solidFill>
                  <a:srgbClr val="072DE9"/>
                </a:solidFill>
              </a:rPr>
              <a:t>levels</a:t>
            </a:r>
            <a:endParaRPr lang="it-IT" sz="2000" b="1" dirty="0" smtClean="0">
              <a:solidFill>
                <a:srgbClr val="072DE9"/>
              </a:solidFill>
            </a:endParaRPr>
          </a:p>
          <a:p>
            <a:pPr marL="0" indent="0">
              <a:buNone/>
            </a:pPr>
            <a:endParaRPr lang="it-IT" sz="1400" b="1" dirty="0" smtClean="0"/>
          </a:p>
          <a:p>
            <a:pPr marL="0" indent="0">
              <a:buNone/>
            </a:pPr>
            <a:r>
              <a:rPr lang="it-IT" sz="1400" b="1" dirty="0" smtClean="0">
                <a:solidFill>
                  <a:srgbClr val="072DE9"/>
                </a:solidFill>
              </a:rPr>
              <a:t>We sent the questionnaire before the </a:t>
            </a:r>
            <a:r>
              <a:rPr lang="it-IT" sz="1400" b="1" dirty="0" err="1" smtClean="0">
                <a:solidFill>
                  <a:srgbClr val="072DE9"/>
                </a:solidFill>
              </a:rPr>
              <a:t>visits</a:t>
            </a:r>
            <a:r>
              <a:rPr lang="it-IT" sz="1400" b="1" dirty="0" smtClean="0">
                <a:solidFill>
                  <a:srgbClr val="072DE9"/>
                </a:solidFill>
              </a:rPr>
              <a:t> and during the visits </a:t>
            </a:r>
            <a:r>
              <a:rPr lang="it-IT" sz="1400" b="1" dirty="0" err="1" smtClean="0">
                <a:solidFill>
                  <a:srgbClr val="072DE9"/>
                </a:solidFill>
              </a:rPr>
              <a:t>we</a:t>
            </a:r>
            <a:r>
              <a:rPr lang="it-IT" sz="1400" b="1" dirty="0" smtClean="0">
                <a:solidFill>
                  <a:srgbClr val="072DE9"/>
                </a:solidFill>
              </a:rPr>
              <a:t> </a:t>
            </a:r>
            <a:r>
              <a:rPr lang="it-IT" sz="1400" b="1" dirty="0" err="1" smtClean="0">
                <a:solidFill>
                  <a:srgbClr val="072DE9"/>
                </a:solidFill>
              </a:rPr>
              <a:t>discussed</a:t>
            </a:r>
            <a:r>
              <a:rPr lang="it-IT" sz="1400" b="1" dirty="0" smtClean="0">
                <a:solidFill>
                  <a:srgbClr val="072DE9"/>
                </a:solidFill>
              </a:rPr>
              <a:t> with italian coordinator and </a:t>
            </a:r>
            <a:r>
              <a:rPr lang="it-IT" sz="1400" b="1" dirty="0" err="1" smtClean="0">
                <a:solidFill>
                  <a:srgbClr val="072DE9"/>
                </a:solidFill>
              </a:rPr>
              <a:t>partners</a:t>
            </a:r>
            <a:r>
              <a:rPr lang="it-IT" sz="1400" b="1" dirty="0" smtClean="0">
                <a:solidFill>
                  <a:srgbClr val="072DE9"/>
                </a:solidFill>
              </a:rPr>
              <a:t> aspect related to </a:t>
            </a:r>
            <a:r>
              <a:rPr lang="it-IT" sz="1400" b="1" dirty="0" err="1" smtClean="0">
                <a:solidFill>
                  <a:srgbClr val="072DE9"/>
                </a:solidFill>
              </a:rPr>
              <a:t>dissemination</a:t>
            </a:r>
            <a:r>
              <a:rPr lang="it-IT" sz="1400" b="1" dirty="0" smtClean="0">
                <a:solidFill>
                  <a:srgbClr val="072DE9"/>
                </a:solidFill>
              </a:rPr>
              <a:t>, </a:t>
            </a:r>
            <a:r>
              <a:rPr lang="it-IT" sz="1400" b="1" dirty="0" err="1" smtClean="0">
                <a:solidFill>
                  <a:srgbClr val="072DE9"/>
                </a:solidFill>
              </a:rPr>
              <a:t>valorization</a:t>
            </a:r>
            <a:r>
              <a:rPr lang="it-IT" sz="1400" b="1" dirty="0" smtClean="0">
                <a:solidFill>
                  <a:srgbClr val="072DE9"/>
                </a:solidFill>
              </a:rPr>
              <a:t>, and sustainaibility.</a:t>
            </a:r>
          </a:p>
          <a:p>
            <a:pPr marL="0" indent="0">
              <a:buNone/>
            </a:pPr>
            <a:endParaRPr lang="it-IT" sz="1400" dirty="0">
              <a:solidFill>
                <a:srgbClr val="072DE9"/>
              </a:solidFill>
            </a:endParaRPr>
          </a:p>
          <a:p>
            <a:pPr marL="0" indent="0" algn="ctr">
              <a:buNone/>
            </a:pPr>
            <a:endParaRPr lang="it-IT" sz="1400" dirty="0" smtClean="0">
              <a:solidFill>
                <a:srgbClr val="072DE9"/>
              </a:solidFill>
            </a:endParaRPr>
          </a:p>
          <a:p>
            <a:pPr marL="0" indent="0">
              <a:buNone/>
            </a:pPr>
            <a:r>
              <a:rPr lang="it-IT" sz="1400" dirty="0" smtClean="0">
                <a:solidFill>
                  <a:srgbClr val="072DE9"/>
                </a:solidFill>
              </a:rPr>
              <a:t>This method </a:t>
            </a:r>
            <a:r>
              <a:rPr lang="it-IT" sz="1400" dirty="0" err="1" smtClean="0">
                <a:solidFill>
                  <a:srgbClr val="072DE9"/>
                </a:solidFill>
              </a:rPr>
              <a:t>is</a:t>
            </a:r>
            <a:r>
              <a:rPr lang="it-IT" sz="1400" dirty="0" smtClean="0">
                <a:solidFill>
                  <a:srgbClr val="072DE9"/>
                </a:solidFill>
              </a:rPr>
              <a:t> </a:t>
            </a:r>
            <a:r>
              <a:rPr lang="it-IT" sz="1400" dirty="0" err="1" smtClean="0">
                <a:solidFill>
                  <a:srgbClr val="072DE9"/>
                </a:solidFill>
              </a:rPr>
              <a:t>helpful</a:t>
            </a:r>
            <a:r>
              <a:rPr lang="it-IT" sz="1400" dirty="0" smtClean="0">
                <a:solidFill>
                  <a:srgbClr val="072DE9"/>
                </a:solidFill>
              </a:rPr>
              <a:t> and </a:t>
            </a:r>
            <a:r>
              <a:rPr lang="it-IT" sz="1400" dirty="0" err="1" smtClean="0">
                <a:solidFill>
                  <a:srgbClr val="072DE9"/>
                </a:solidFill>
              </a:rPr>
              <a:t>funtional</a:t>
            </a:r>
            <a:r>
              <a:rPr lang="it-IT" sz="1400" dirty="0" smtClean="0">
                <a:solidFill>
                  <a:srgbClr val="072DE9"/>
                </a:solidFill>
              </a:rPr>
              <a:t> to </a:t>
            </a:r>
            <a:r>
              <a:rPr lang="it-IT" sz="1400" dirty="0" err="1" smtClean="0">
                <a:solidFill>
                  <a:srgbClr val="072DE9"/>
                </a:solidFill>
              </a:rPr>
              <a:t>find</a:t>
            </a:r>
            <a:r>
              <a:rPr lang="it-IT" sz="1400" dirty="0" smtClean="0">
                <a:solidFill>
                  <a:srgbClr val="072DE9"/>
                </a:solidFill>
              </a:rPr>
              <a:t> out and </a:t>
            </a:r>
            <a:r>
              <a:rPr lang="it-IT" sz="1400" dirty="0" err="1" smtClean="0">
                <a:solidFill>
                  <a:srgbClr val="072DE9"/>
                </a:solidFill>
              </a:rPr>
              <a:t>discuss</a:t>
            </a:r>
            <a:r>
              <a:rPr lang="it-IT" sz="1400" dirty="0" smtClean="0">
                <a:solidFill>
                  <a:srgbClr val="072DE9"/>
                </a:solidFill>
              </a:rPr>
              <a:t> on the </a:t>
            </a:r>
            <a:r>
              <a:rPr lang="it-IT" sz="1400" dirty="0" err="1" smtClean="0">
                <a:solidFill>
                  <a:srgbClr val="072DE9"/>
                </a:solidFill>
              </a:rPr>
              <a:t>strategies</a:t>
            </a:r>
            <a:r>
              <a:rPr lang="it-IT" sz="1400" dirty="0" smtClean="0">
                <a:solidFill>
                  <a:srgbClr val="072DE9"/>
                </a:solidFill>
              </a:rPr>
              <a:t> (</a:t>
            </a:r>
            <a:r>
              <a:rPr lang="it-IT" sz="1400" dirty="0" err="1" smtClean="0">
                <a:solidFill>
                  <a:srgbClr val="072DE9"/>
                </a:solidFill>
              </a:rPr>
              <a:t>activities</a:t>
            </a:r>
            <a:r>
              <a:rPr lang="it-IT" sz="1400" dirty="0" smtClean="0">
                <a:solidFill>
                  <a:srgbClr val="072DE9"/>
                </a:solidFill>
              </a:rPr>
              <a:t>, methodologies,  initiatives) </a:t>
            </a:r>
            <a:r>
              <a:rPr lang="it-IT" sz="1400" dirty="0" err="1" smtClean="0">
                <a:solidFill>
                  <a:srgbClr val="072DE9"/>
                </a:solidFill>
              </a:rPr>
              <a:t>related</a:t>
            </a:r>
            <a:r>
              <a:rPr lang="it-IT" sz="1400" dirty="0" smtClean="0">
                <a:solidFill>
                  <a:srgbClr val="072DE9"/>
                </a:solidFill>
              </a:rPr>
              <a:t> to the dissimination , valorization and impact of results</a:t>
            </a:r>
          </a:p>
          <a:p>
            <a:pPr marL="0" indent="0">
              <a:buNone/>
            </a:pPr>
            <a:r>
              <a:rPr lang="it-IT" sz="1400" b="1" dirty="0" smtClean="0">
                <a:solidFill>
                  <a:srgbClr val="072DE9"/>
                </a:solidFill>
              </a:rPr>
              <a:t>The impact at systemic level is </a:t>
            </a:r>
            <a:r>
              <a:rPr lang="it-IT" sz="1400" b="1" dirty="0" err="1" smtClean="0">
                <a:solidFill>
                  <a:srgbClr val="072DE9"/>
                </a:solidFill>
              </a:rPr>
              <a:t>very</a:t>
            </a:r>
            <a:r>
              <a:rPr lang="it-IT" sz="1400" b="1" dirty="0" smtClean="0">
                <a:solidFill>
                  <a:srgbClr val="072DE9"/>
                </a:solidFill>
              </a:rPr>
              <a:t> </a:t>
            </a:r>
            <a:r>
              <a:rPr lang="it-IT" sz="1400" b="1" dirty="0" err="1" smtClean="0">
                <a:solidFill>
                  <a:srgbClr val="072DE9"/>
                </a:solidFill>
              </a:rPr>
              <a:t>difficult</a:t>
            </a:r>
            <a:r>
              <a:rPr lang="it-IT" sz="1400" b="1" dirty="0" smtClean="0">
                <a:solidFill>
                  <a:srgbClr val="072DE9"/>
                </a:solidFill>
              </a:rPr>
              <a:t> to </a:t>
            </a:r>
            <a:r>
              <a:rPr lang="it-IT" sz="1400" b="1" dirty="0" err="1" smtClean="0">
                <a:solidFill>
                  <a:srgbClr val="072DE9"/>
                </a:solidFill>
              </a:rPr>
              <a:t>attein</a:t>
            </a:r>
            <a:r>
              <a:rPr lang="it-IT" sz="1400" b="1" dirty="0" smtClean="0">
                <a:solidFill>
                  <a:srgbClr val="072DE9"/>
                </a:solidFill>
              </a:rPr>
              <a:t> and </a:t>
            </a:r>
            <a:r>
              <a:rPr lang="it-IT" sz="1400" b="1" dirty="0" err="1" smtClean="0">
                <a:solidFill>
                  <a:srgbClr val="072DE9"/>
                </a:solidFill>
              </a:rPr>
              <a:t>analyse</a:t>
            </a:r>
            <a:r>
              <a:rPr lang="it-IT" sz="1400" b="1" dirty="0" smtClean="0">
                <a:solidFill>
                  <a:srgbClr val="072DE9"/>
                </a:solidFill>
              </a:rPr>
              <a:t> and </a:t>
            </a:r>
            <a:r>
              <a:rPr lang="it-IT" sz="1400" b="1" dirty="0" err="1" smtClean="0">
                <a:solidFill>
                  <a:srgbClr val="072DE9"/>
                </a:solidFill>
              </a:rPr>
              <a:t>we</a:t>
            </a:r>
            <a:r>
              <a:rPr lang="it-IT" sz="1400" b="1" dirty="0" smtClean="0">
                <a:solidFill>
                  <a:srgbClr val="072DE9"/>
                </a:solidFill>
              </a:rPr>
              <a:t> </a:t>
            </a:r>
            <a:r>
              <a:rPr lang="it-IT" sz="1400" b="1" dirty="0" err="1" smtClean="0">
                <a:solidFill>
                  <a:srgbClr val="072DE9"/>
                </a:solidFill>
              </a:rPr>
              <a:t>debated</a:t>
            </a:r>
            <a:r>
              <a:rPr lang="it-IT" sz="1400" b="1" dirty="0" smtClean="0">
                <a:solidFill>
                  <a:srgbClr val="072DE9"/>
                </a:solidFill>
              </a:rPr>
              <a:t> on </a:t>
            </a:r>
            <a:r>
              <a:rPr lang="it-IT" sz="1400" b="1" dirty="0" err="1" smtClean="0">
                <a:solidFill>
                  <a:srgbClr val="072DE9"/>
                </a:solidFill>
              </a:rPr>
              <a:t>possible</a:t>
            </a:r>
            <a:r>
              <a:rPr lang="it-IT" sz="1400" b="1" dirty="0" smtClean="0">
                <a:solidFill>
                  <a:srgbClr val="072DE9"/>
                </a:solidFill>
              </a:rPr>
              <a:t> reasons and possible solutions</a:t>
            </a:r>
          </a:p>
          <a:p>
            <a:pPr marL="0" indent="0">
              <a:buNone/>
            </a:pPr>
            <a:endParaRPr lang="it-IT" sz="1400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34372794"/>
              </p:ext>
            </p:extLst>
          </p:nvPr>
        </p:nvGraphicFramePr>
        <p:xfrm>
          <a:off x="1619672" y="3933056"/>
          <a:ext cx="535225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35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268760"/>
            <a:ext cx="4536504" cy="50405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940152" y="1556792"/>
            <a:ext cx="2576786" cy="4104456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 smtClean="0">
                <a:solidFill>
                  <a:srgbClr val="072DE9"/>
                </a:solidFill>
              </a:rPr>
              <a:t>The </a:t>
            </a:r>
            <a:r>
              <a:rPr lang="it-IT" sz="1800" dirty="0" err="1" smtClean="0">
                <a:solidFill>
                  <a:srgbClr val="072DE9"/>
                </a:solidFill>
              </a:rPr>
              <a:t>survey</a:t>
            </a:r>
            <a:r>
              <a:rPr lang="it-IT" sz="1800" dirty="0" smtClean="0">
                <a:solidFill>
                  <a:srgbClr val="072DE9"/>
                </a:solidFill>
              </a:rPr>
              <a:t> </a:t>
            </a:r>
            <a:r>
              <a:rPr lang="it-IT" sz="1800" dirty="0" err="1" smtClean="0">
                <a:solidFill>
                  <a:srgbClr val="072DE9"/>
                </a:solidFill>
              </a:rPr>
              <a:t>is</a:t>
            </a:r>
            <a:r>
              <a:rPr lang="it-IT" sz="1800" dirty="0" smtClean="0">
                <a:solidFill>
                  <a:srgbClr val="072DE9"/>
                </a:solidFill>
              </a:rPr>
              <a:t> </a:t>
            </a:r>
            <a:r>
              <a:rPr lang="it-IT" sz="1800" dirty="0" err="1" smtClean="0">
                <a:solidFill>
                  <a:srgbClr val="072DE9"/>
                </a:solidFill>
              </a:rPr>
              <a:t>intended</a:t>
            </a:r>
            <a:r>
              <a:rPr lang="it-IT" sz="1800" dirty="0" smtClean="0">
                <a:solidFill>
                  <a:srgbClr val="072DE9"/>
                </a:solidFill>
              </a:rPr>
              <a:t> to be a </a:t>
            </a:r>
            <a:r>
              <a:rPr lang="it-IT" sz="1800" dirty="0" err="1" smtClean="0">
                <a:solidFill>
                  <a:srgbClr val="072DE9"/>
                </a:solidFill>
              </a:rPr>
              <a:t>prepatorary</a:t>
            </a:r>
            <a:r>
              <a:rPr lang="it-IT" sz="1800" dirty="0" smtClean="0">
                <a:solidFill>
                  <a:srgbClr val="072DE9"/>
                </a:solidFill>
              </a:rPr>
              <a:t> activity before the impact visit </a:t>
            </a:r>
          </a:p>
          <a:p>
            <a:pPr marL="0" indent="0">
              <a:buNone/>
            </a:pPr>
            <a:endParaRPr lang="it-IT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it-IT" sz="1400" dirty="0"/>
              <a:t>t</a:t>
            </a:r>
            <a:r>
              <a:rPr lang="it-IT" sz="1400" dirty="0" smtClean="0"/>
              <a:t>he </a:t>
            </a:r>
            <a:r>
              <a:rPr lang="it-IT" sz="1400" dirty="0" err="1" smtClean="0"/>
              <a:t>visit</a:t>
            </a:r>
            <a:r>
              <a:rPr lang="it-IT" sz="1400" dirty="0" smtClean="0"/>
              <a:t> is a an informal meeting with the coordinator and partner(s)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1400" dirty="0" smtClean="0"/>
              <a:t>The discussion is more flexible  and it’s not perceived as a ‘</a:t>
            </a:r>
            <a:r>
              <a:rPr lang="it-IT" sz="1400" dirty="0" err="1" smtClean="0"/>
              <a:t>contractual</a:t>
            </a:r>
            <a:r>
              <a:rPr lang="it-IT" sz="1400" dirty="0" smtClean="0"/>
              <a:t> </a:t>
            </a:r>
            <a:r>
              <a:rPr lang="it-IT" sz="1400" dirty="0" err="1" smtClean="0"/>
              <a:t>obligation</a:t>
            </a:r>
            <a:r>
              <a:rPr lang="it-IT" sz="1400" dirty="0" smtClean="0"/>
              <a:t>’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1400" dirty="0" smtClean="0"/>
              <a:t>The beneficiaries have the chance to </a:t>
            </a:r>
            <a:r>
              <a:rPr lang="it-IT" sz="1400" dirty="0" err="1" smtClean="0"/>
              <a:t>reflect</a:t>
            </a:r>
            <a:r>
              <a:rPr lang="it-IT" sz="1400" dirty="0" smtClean="0"/>
              <a:t> on some of the </a:t>
            </a:r>
            <a:r>
              <a:rPr lang="it-IT" sz="1400" dirty="0" err="1" smtClean="0"/>
              <a:t>crucial</a:t>
            </a:r>
            <a:r>
              <a:rPr lang="it-IT" sz="1400" dirty="0" smtClean="0"/>
              <a:t> activities and </a:t>
            </a:r>
            <a:r>
              <a:rPr lang="it-IT" sz="1400" dirty="0" err="1" smtClean="0"/>
              <a:t>experiences</a:t>
            </a:r>
            <a:endParaRPr lang="it-IT" sz="1400" dirty="0" smtClean="0"/>
          </a:p>
          <a:p>
            <a:pPr>
              <a:buFontTx/>
              <a:buChar char="-"/>
            </a:pP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681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6694</TotalTime>
  <Words>832</Words>
  <Application>Microsoft Office PowerPoint</Application>
  <PresentationFormat>On-screen Show (4:3)</PresentationFormat>
  <Paragraphs>153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Struttura predefinita</vt:lpstr>
      <vt:lpstr>Analysis of the Impact, Valorization and Sustainability of KA2 Strategic Partnerships for Innovation   Erasmus+ and the Innovative Challenge for International Cooperation</vt:lpstr>
      <vt:lpstr>Studies and Analysis Unit</vt:lpstr>
      <vt:lpstr> Who are we?</vt:lpstr>
      <vt:lpstr>PowerPoint Presentation</vt:lpstr>
      <vt:lpstr>PowerPoint Presentation</vt:lpstr>
      <vt:lpstr> Objectives and Methodology of the Study</vt:lpstr>
      <vt:lpstr>Methodology Design </vt:lpstr>
      <vt:lpstr>PowerPoint Presentation</vt:lpstr>
      <vt:lpstr>PowerPoint Presentation</vt:lpstr>
      <vt:lpstr>  ‘Impact visit’</vt:lpstr>
      <vt:lpstr>       Focus group     </vt:lpstr>
      <vt:lpstr> The results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a.ceccherelli</dc:creator>
  <cp:lastModifiedBy>Angela Miniati</cp:lastModifiedBy>
  <cp:revision>555</cp:revision>
  <cp:lastPrinted>2018-06-11T12:52:13Z</cp:lastPrinted>
  <dcterms:created xsi:type="dcterms:W3CDTF">2015-06-30T14:05:10Z</dcterms:created>
  <dcterms:modified xsi:type="dcterms:W3CDTF">2018-11-16T10:21:35Z</dcterms:modified>
</cp:coreProperties>
</file>