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74" r:id="rId2"/>
    <p:sldId id="276" r:id="rId3"/>
    <p:sldId id="280" r:id="rId4"/>
    <p:sldId id="306" r:id="rId5"/>
    <p:sldId id="258" r:id="rId6"/>
    <p:sldId id="307" r:id="rId7"/>
    <p:sldId id="308" r:id="rId8"/>
    <p:sldId id="309" r:id="rId9"/>
    <p:sldId id="294" r:id="rId10"/>
    <p:sldId id="287" r:id="rId11"/>
    <p:sldId id="284" r:id="rId12"/>
    <p:sldId id="283" r:id="rId13"/>
    <p:sldId id="288" r:id="rId14"/>
    <p:sldId id="293" r:id="rId15"/>
    <p:sldId id="310" r:id="rId16"/>
    <p:sldId id="277"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41" autoAdjust="0"/>
    <p:restoredTop sz="94637" autoAdjust="0"/>
  </p:normalViewPr>
  <p:slideViewPr>
    <p:cSldViewPr snapToGrid="0">
      <p:cViewPr varScale="1">
        <p:scale>
          <a:sx n="69" d="100"/>
          <a:sy n="69" d="100"/>
        </p:scale>
        <p:origin x="306" y="78"/>
      </p:cViewPr>
      <p:guideLst>
        <p:guide orient="horz" pos="2160"/>
        <p:guide pos="3840"/>
      </p:guideLst>
    </p:cSldViewPr>
  </p:slideViewPr>
  <p:notesTextViewPr>
    <p:cViewPr>
      <p:scale>
        <a:sx n="1" d="1"/>
        <a:sy n="1" d="1"/>
      </p:scale>
      <p:origin x="0" y="0"/>
    </p:cViewPr>
  </p:notesTextViewPr>
  <p:notesViewPr>
    <p:cSldViewPr snapToGrid="0">
      <p:cViewPr varScale="1">
        <p:scale>
          <a:sx n="79" d="100"/>
          <a:sy n="79" d="100"/>
        </p:scale>
        <p:origin x="194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Cabinet%20E.C.S.%20-AC\AppData\Local\Microsoft\Windows\INetCache\Content.Outlook\QGLSYEH8\mobilit&#233;%20et%20rapports%20corrig&#233;.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'[mobilité et rapports corrigé.xlsx]Mobilites  et rapports particip'!$C$34:$K$35</cx:f>
        <cx:lvl ptCount="9">
          <cx:pt idx="0">Mobilité étude Europe</cx:pt>
          <cx:pt idx="1">Mobilité Stage Europe</cx:pt>
          <cx:pt idx="2">Mobilité staff</cx:pt>
          <cx:pt idx="3">International étude</cx:pt>
          <cx:pt idx="4">International staff</cx:pt>
          <cx:pt idx="5">Apprenant</cx:pt>
          <cx:pt idx="6">Staff</cx:pt>
          <cx:pt idx="7">Staff</cx:pt>
          <cx:pt idx="8">Staff</cx:pt>
        </cx:lvl>
        <cx:lvl ptCount="9">
          <cx:pt idx="0">Enseignement supérieur</cx:pt>
          <cx:pt idx="5">Formation pro</cx:pt>
          <cx:pt idx="7">Scolaire</cx:pt>
          <cx:pt idx="8">Adulte</cx:pt>
        </cx:lvl>
      </cx:strDim>
      <cx:numDim type="size">
        <cx:f dir="row">'[mobilité et rapports corrigé.xlsx]Mobilites  et rapports particip'!$C$36:$K$36</cx:f>
        <cx:lvl ptCount="9" formatCode="Standard">
          <cx:pt idx="0">28173</cx:pt>
          <cx:pt idx="1">12757</cx:pt>
          <cx:pt idx="2">2993</cx:pt>
          <cx:pt idx="3">1242</cx:pt>
          <cx:pt idx="4">837</cx:pt>
          <cx:pt idx="5">15202</cx:pt>
          <cx:pt idx="6">3098</cx:pt>
          <cx:pt idx="7">1792</cx:pt>
          <cx:pt idx="8">488</cx:pt>
        </cx:lvl>
      </cx:numDim>
    </cx:data>
  </cx:chartData>
  <cx:chart>
    <cx:plotArea>
      <cx:plotAreaRegion>
        <cx:series layoutId="sunburst" uniqueId="{F75E11C5-F02C-459E-9FBC-7B2AA36C5E7E}">
          <cx:dataLabels pos="ctr">
            <cx:visibility seriesName="0" categoryName="1" value="0"/>
          </cx:dataLabels>
          <cx:dataId val="0"/>
        </cx:series>
      </cx:plotAreaRegion>
    </cx:plotArea>
  </cx:chart>
</cx: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lt1"/>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2E7790B-276B-41E4-AFAF-9D88658D9E4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2B32F576-97C2-47AF-959B-96B08E30E90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6E4FE93-5B73-445F-BAB5-BEA22A06374C}" type="datetimeFigureOut">
              <a:rPr lang="fr-FR" smtClean="0"/>
              <a:t>26/10/2017</a:t>
            </a:fld>
            <a:endParaRPr lang="fr-FR"/>
          </a:p>
        </p:txBody>
      </p:sp>
      <p:sp>
        <p:nvSpPr>
          <p:cNvPr id="4" name="Espace réservé du pied de page 3">
            <a:extLst>
              <a:ext uri="{FF2B5EF4-FFF2-40B4-BE49-F238E27FC236}">
                <a16:creationId xmlns:a16="http://schemas.microsoft.com/office/drawing/2014/main" id="{EBB7CE5C-9A7C-4016-A952-C1B968457B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755B7AA-1C61-4082-B368-60D2389248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A3D96FF-C389-4F9D-9F0A-B6989EE017AA}" type="slidenum">
              <a:rPr lang="fr-FR" smtClean="0"/>
              <a:t>‹N°›</a:t>
            </a:fld>
            <a:endParaRPr lang="fr-FR"/>
          </a:p>
        </p:txBody>
      </p:sp>
    </p:spTree>
    <p:extLst>
      <p:ext uri="{BB962C8B-B14F-4D97-AF65-F5344CB8AC3E}">
        <p14:creationId xmlns:p14="http://schemas.microsoft.com/office/powerpoint/2010/main" val="452098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5C8F43-7E00-491C-BE41-50F279D81E07}" type="datetimeFigureOut">
              <a:rPr lang="fr-FR" smtClean="0"/>
              <a:t>26/10/2017</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5F56A6-3CAF-4B76-9A0A-585DD1754C07}" type="slidenum">
              <a:rPr lang="fr-FR" smtClean="0"/>
              <a:t>‹N°›</a:t>
            </a:fld>
            <a:endParaRPr lang="fr-FR"/>
          </a:p>
        </p:txBody>
      </p:sp>
    </p:spTree>
    <p:extLst>
      <p:ext uri="{BB962C8B-B14F-4D97-AF65-F5344CB8AC3E}">
        <p14:creationId xmlns:p14="http://schemas.microsoft.com/office/powerpoint/2010/main" val="241951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The Better Regulation initiative adopted in May 2015 calls for carry out impact assessments</a:t>
            </a:r>
            <a:br>
              <a:rPr lang="en-US" sz="1600" dirty="0">
                <a:solidFill>
                  <a:srgbClr val="FF0000"/>
                </a:solidFill>
              </a:rPr>
            </a:br>
            <a:br>
              <a:rPr lang="en-US" sz="1600" dirty="0">
                <a:solidFill>
                  <a:srgbClr val="FF0000"/>
                </a:solidFill>
              </a:rPr>
            </a:br>
            <a:r>
              <a:rPr lang="en-US" sz="1600" dirty="0">
                <a:solidFill>
                  <a:srgbClr val="FF0000"/>
                </a:solidFill>
              </a:rPr>
              <a:t>This work identified 96 indicators.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They were examined in terms of four criteria: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rgbClr val="FF0000"/>
              </a:solidFill>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600" dirty="0">
                <a:solidFill>
                  <a:srgbClr val="FF0000"/>
                </a:solidFill>
              </a:rPr>
              <a:t>The relevance of the indicator with regard to the goals and expected results of the program,</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600" dirty="0">
                <a:solidFill>
                  <a:srgbClr val="FF0000"/>
                </a:solidFill>
              </a:rPr>
              <a:t>the target audience,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600" dirty="0">
                <a:solidFill>
                  <a:srgbClr val="FF0000"/>
                </a:solidFill>
              </a:rPr>
              <a:t>the constative or declarative nature of the data,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600" dirty="0">
                <a:solidFill>
                  <a:srgbClr val="FF0000"/>
                </a:solidFill>
              </a:rPr>
              <a:t>the feasibility a priori. </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This process led to the selection of 21 indicators that are collectively considered the most relevant and the </a:t>
            </a:r>
            <a:r>
              <a:rPr lang="en-US" sz="2400" dirty="0">
                <a:solidFill>
                  <a:srgbClr val="FF0000"/>
                </a:solidFill>
              </a:rPr>
              <a:t>most feasible.</a:t>
            </a:r>
            <a:endParaRPr lang="fr-FR" sz="1600" dirty="0">
              <a:solidFill>
                <a:srgbClr val="FF0000"/>
              </a:solidFill>
            </a:endParaRPr>
          </a:p>
        </p:txBody>
      </p:sp>
      <p:sp>
        <p:nvSpPr>
          <p:cNvPr id="4" name="Espace réservé du numéro de diapositive 3"/>
          <p:cNvSpPr>
            <a:spLocks noGrp="1"/>
          </p:cNvSpPr>
          <p:nvPr>
            <p:ph type="sldNum" sz="quarter" idx="10"/>
          </p:nvPr>
        </p:nvSpPr>
        <p:spPr/>
        <p:txBody>
          <a:bodyPr/>
          <a:lstStyle/>
          <a:p>
            <a:fld id="{3C5F56A6-3CAF-4B76-9A0A-585DD1754C07}" type="slidenum">
              <a:rPr lang="fr-FR" smtClean="0"/>
              <a:t>2</a:t>
            </a:fld>
            <a:endParaRPr lang="fr-FR"/>
          </a:p>
        </p:txBody>
      </p:sp>
    </p:spTree>
    <p:extLst>
      <p:ext uri="{BB962C8B-B14F-4D97-AF65-F5344CB8AC3E}">
        <p14:creationId xmlns:p14="http://schemas.microsoft.com/office/powerpoint/2010/main" val="15320097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b="1" dirty="0"/>
              <a:t>The indicator table highlights the basic nature of the indicators and their continuity from one collection mode to another.</a:t>
            </a:r>
            <a:br>
              <a:rPr lang="en-US" b="1" dirty="0"/>
            </a:br>
            <a:br>
              <a:rPr lang="en-US" dirty="0"/>
            </a:br>
            <a:r>
              <a:rPr lang="en-US" b="1" dirty="0"/>
              <a:t>It shows the choices made to the detriment of other indicators</a:t>
            </a:r>
            <a:r>
              <a:rPr lang="en-US" dirty="0"/>
              <a:t>, but which can be completed…</a:t>
            </a:r>
            <a:br>
              <a:rPr lang="en-US" dirty="0"/>
            </a:br>
            <a:br>
              <a:rPr lang="en-US" dirty="0"/>
            </a:br>
            <a:r>
              <a:rPr lang="en-US" dirty="0"/>
              <a:t>It makes it possible to focus that the informative richness of this device is not in this list, at the same time short and obvious of essential indicators, but in their perspective in space and in time, and in the characterization grids of the audiences… that will allow to give fine readings.</a:t>
            </a:r>
            <a:endParaRPr lang="fr-FR" dirty="0"/>
          </a:p>
        </p:txBody>
      </p:sp>
      <p:sp>
        <p:nvSpPr>
          <p:cNvPr id="4" name="Espace réservé du numéro de diapositive 3"/>
          <p:cNvSpPr>
            <a:spLocks noGrp="1"/>
          </p:cNvSpPr>
          <p:nvPr>
            <p:ph type="sldNum" sz="quarter" idx="10"/>
          </p:nvPr>
        </p:nvSpPr>
        <p:spPr/>
        <p:txBody>
          <a:bodyPr/>
          <a:lstStyle/>
          <a:p>
            <a:fld id="{3C5F56A6-3CAF-4B76-9A0A-585DD1754C07}" type="slidenum">
              <a:rPr lang="fr-FR" smtClean="0"/>
              <a:t>12</a:t>
            </a:fld>
            <a:endParaRPr lang="fr-FR"/>
          </a:p>
        </p:txBody>
      </p:sp>
    </p:spTree>
    <p:extLst>
      <p:ext uri="{BB962C8B-B14F-4D97-AF65-F5344CB8AC3E}">
        <p14:creationId xmlns:p14="http://schemas.microsoft.com/office/powerpoint/2010/main" val="386404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C5F56A6-3CAF-4B76-9A0A-585DD1754C07}" type="slidenum">
              <a:rPr lang="fr-FR" smtClean="0"/>
              <a:t>13</a:t>
            </a:fld>
            <a:endParaRPr lang="fr-FR"/>
          </a:p>
        </p:txBody>
      </p:sp>
    </p:spTree>
    <p:extLst>
      <p:ext uri="{BB962C8B-B14F-4D97-AF65-F5344CB8AC3E}">
        <p14:creationId xmlns:p14="http://schemas.microsoft.com/office/powerpoint/2010/main" val="2054577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Les impacts de la mobilité sont attendus dans ce délai de cinq ans, tous publics confondus. Il paraît en outre peu réaliste d’avoir un retour significatif au-delà.</a:t>
            </a:r>
          </a:p>
          <a:p>
            <a:endParaRPr lang="fr-FR" dirty="0"/>
          </a:p>
        </p:txBody>
      </p:sp>
      <p:sp>
        <p:nvSpPr>
          <p:cNvPr id="4" name="Espace réservé du numéro de diapositive 3"/>
          <p:cNvSpPr>
            <a:spLocks noGrp="1"/>
          </p:cNvSpPr>
          <p:nvPr>
            <p:ph type="sldNum" sz="quarter" idx="10"/>
          </p:nvPr>
        </p:nvSpPr>
        <p:spPr/>
        <p:txBody>
          <a:bodyPr/>
          <a:lstStyle/>
          <a:p>
            <a:fld id="{3C5F56A6-3CAF-4B76-9A0A-585DD1754C07}" type="slidenum">
              <a:rPr lang="fr-FR" smtClean="0"/>
              <a:t>14</a:t>
            </a:fld>
            <a:endParaRPr lang="fr-FR"/>
          </a:p>
        </p:txBody>
      </p:sp>
    </p:spTree>
    <p:extLst>
      <p:ext uri="{BB962C8B-B14F-4D97-AF65-F5344CB8AC3E}">
        <p14:creationId xmlns:p14="http://schemas.microsoft.com/office/powerpoint/2010/main" val="4239778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C5F56A6-3CAF-4B76-9A0A-585DD1754C07}" type="slidenum">
              <a:rPr lang="fr-FR" smtClean="0"/>
              <a:t>15</a:t>
            </a:fld>
            <a:endParaRPr lang="fr-FR"/>
          </a:p>
        </p:txBody>
      </p:sp>
    </p:spTree>
    <p:extLst>
      <p:ext uri="{BB962C8B-B14F-4D97-AF65-F5344CB8AC3E}">
        <p14:creationId xmlns:p14="http://schemas.microsoft.com/office/powerpoint/2010/main" val="395926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C5F56A6-3CAF-4B76-9A0A-585DD1754C07}" type="slidenum">
              <a:rPr lang="fr-FR" smtClean="0"/>
              <a:t>16</a:t>
            </a:fld>
            <a:endParaRPr lang="fr-FR"/>
          </a:p>
        </p:txBody>
      </p:sp>
    </p:spTree>
    <p:extLst>
      <p:ext uri="{BB962C8B-B14F-4D97-AF65-F5344CB8AC3E}">
        <p14:creationId xmlns:p14="http://schemas.microsoft.com/office/powerpoint/2010/main" val="2278162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rtl="0"/>
            <a:r>
              <a:rPr lang="en-US" dirty="0">
                <a:effectLst/>
              </a:rPr>
              <a:t>Connect to the data silo of nearly 60,000 annual "Participant Reports", a digital survey generation platform.</a:t>
            </a:r>
          </a:p>
          <a:p>
            <a:pPr rtl="0"/>
            <a:br>
              <a:rPr lang="en-US" dirty="0">
                <a:effectLst/>
              </a:rPr>
            </a:br>
            <a:r>
              <a:rPr lang="en-US" dirty="0">
                <a:effectLst/>
              </a:rPr>
              <a:t>It aims to exceed the limits and constraints of the Mobility tool, and to reduce the barriers to the knowledge of the impacts on the public. </a:t>
            </a:r>
          </a:p>
          <a:p>
            <a:pPr rtl="0"/>
            <a:endParaRPr lang="en-US" dirty="0">
              <a:effectLst/>
            </a:endParaRPr>
          </a:p>
          <a:p>
            <a:pPr rtl="0"/>
            <a:r>
              <a:rPr lang="en-US" dirty="0">
                <a:effectLst/>
              </a:rPr>
              <a:t>The project wants to make accessible an "impact dashboard" to "beneficiaries" (project leaders) who will be able to visualize results and impacts, in real time.</a:t>
            </a:r>
          </a:p>
          <a:p>
            <a:pPr rtl="0"/>
            <a:endParaRPr lang="en-US" dirty="0">
              <a:effectLst/>
            </a:endParaRPr>
          </a:p>
          <a:p>
            <a:pPr rtl="0"/>
            <a:r>
              <a:rPr lang="en-US" dirty="0">
                <a:effectLst/>
              </a:rPr>
              <a:t>This system must allow the follow-up of the participants (at one, three, five years?),</a:t>
            </a:r>
          </a:p>
          <a:p>
            <a:pPr rtl="0"/>
            <a:endParaRPr lang="en-US" dirty="0">
              <a:effectLst/>
            </a:endParaRPr>
          </a:p>
          <a:p>
            <a:pPr rtl="0"/>
            <a:r>
              <a:rPr lang="en-US" dirty="0">
                <a:effectLst/>
              </a:rPr>
              <a:t> And thus specify the real and lasting impacts of Erasmus +.</a:t>
            </a:r>
          </a:p>
          <a:p>
            <a:pPr rtl="0"/>
            <a:endParaRPr lang="en-US" dirty="0">
              <a:effectLst/>
            </a:endParaRPr>
          </a:p>
          <a:p>
            <a:pPr rtl="0"/>
            <a:r>
              <a:rPr lang="en-US" dirty="0">
                <a:effectLst/>
              </a:rPr>
              <a:t> It also wants to be open and compatible with the evaluation systems of other mobility policies.</a:t>
            </a:r>
          </a:p>
        </p:txBody>
      </p:sp>
      <p:sp>
        <p:nvSpPr>
          <p:cNvPr id="4" name="Espace réservé du numéro de diapositive 3"/>
          <p:cNvSpPr>
            <a:spLocks noGrp="1"/>
          </p:cNvSpPr>
          <p:nvPr>
            <p:ph type="sldNum" sz="quarter" idx="10"/>
          </p:nvPr>
        </p:nvSpPr>
        <p:spPr/>
        <p:txBody>
          <a:bodyPr/>
          <a:lstStyle/>
          <a:p>
            <a:fld id="{3C5F56A6-3CAF-4B76-9A0A-585DD1754C07}" type="slidenum">
              <a:rPr lang="fr-FR" smtClean="0"/>
              <a:t>4</a:t>
            </a:fld>
            <a:endParaRPr lang="fr-FR"/>
          </a:p>
        </p:txBody>
      </p:sp>
    </p:spTree>
    <p:extLst>
      <p:ext uri="{BB962C8B-B14F-4D97-AF65-F5344CB8AC3E}">
        <p14:creationId xmlns:p14="http://schemas.microsoft.com/office/powerpoint/2010/main" val="530015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2000" dirty="0"/>
              <a:t>Respond to evaluative issues</a:t>
            </a:r>
            <a:br>
              <a:rPr lang="en-US" sz="2000" dirty="0"/>
            </a:br>
            <a:r>
              <a:rPr lang="en-US" sz="2000" dirty="0"/>
              <a:t>for the European Commission: "Impact is the effect that the activity carried out and its results have on people, practices, organizations and systems. The dissemination and exploitation of results can help maximize the impact of the activities carried out so that they have an impact on immediate participants and partners in the years to come. “</a:t>
            </a:r>
          </a:p>
          <a:p>
            <a:endParaRPr lang="en-US" sz="2000" dirty="0"/>
          </a:p>
          <a:p>
            <a:r>
              <a:rPr lang="en-US" sz="2400" b="1" dirty="0">
                <a:solidFill>
                  <a:srgbClr val="C00000"/>
                </a:solidFill>
              </a:rPr>
              <a:t>Commission definition focuses on delayed effects of mobility</a:t>
            </a:r>
          </a:p>
          <a:p>
            <a:br>
              <a:rPr lang="en-US" sz="2000" dirty="0"/>
            </a:br>
            <a:r>
              <a:rPr lang="en-US" sz="2000" dirty="0"/>
              <a:t>Evaluative issues common or distinct from mobility funders</a:t>
            </a:r>
            <a:br>
              <a:rPr lang="en-US" sz="2000" dirty="0"/>
            </a:br>
            <a:endParaRPr lang="en-US" sz="2000" dirty="0"/>
          </a:p>
          <a:p>
            <a:r>
              <a:rPr lang="en-US" sz="2000" dirty="0"/>
              <a:t>Stakeholders of diverse nature and vocation: a diversity of policies, goals and actions</a:t>
            </a:r>
            <a:br>
              <a:rPr lang="en-US" sz="2000" dirty="0"/>
            </a:br>
            <a:endParaRPr lang="en-US" sz="2000" dirty="0"/>
          </a:p>
          <a:p>
            <a:r>
              <a:rPr lang="en-US" sz="2000" dirty="0"/>
              <a:t>In common: support for mobility as a factor of employability and career development</a:t>
            </a:r>
            <a:br>
              <a:rPr lang="en-US" sz="2000" dirty="0"/>
            </a:br>
            <a:endParaRPr lang="en-US" sz="2000" dirty="0"/>
          </a:p>
          <a:p>
            <a:r>
              <a:rPr lang="en-US" sz="2000" dirty="0"/>
              <a:t>A common utility: to serve the respective work of study and evaluation of stakeholders</a:t>
            </a:r>
            <a:br>
              <a:rPr lang="en-US" sz="2000" dirty="0"/>
            </a:br>
            <a:endParaRPr lang="en-US" sz="2000" dirty="0"/>
          </a:p>
          <a:p>
            <a:r>
              <a:rPr lang="en-US" sz="2000" dirty="0"/>
              <a:t>Stakeholders cab be found on a common core of issues via the Erasmus + program.</a:t>
            </a:r>
          </a:p>
          <a:p>
            <a:br>
              <a:rPr lang="en-US" sz="2000" dirty="0"/>
            </a:br>
            <a:r>
              <a:rPr lang="en-US" sz="2000" dirty="0"/>
              <a:t>3. An optimal definition of impact, in seven components</a:t>
            </a:r>
            <a:br>
              <a:rPr lang="en-US" sz="2000" dirty="0"/>
            </a:br>
            <a:r>
              <a:rPr lang="en-US" sz="2000" dirty="0"/>
              <a:t>The impact (of an action, a device, a program, a policy) is all (1) perceptible and noticeable changes, (2) on a planned term, (3) positive and negative, (4) expected or not, (5) about people, groups, organizations, systems, and (6) causally linked to action, device, program, policy; therefore (7) that can be put in perspective with its strategic targets</a:t>
            </a:r>
            <a:endParaRPr lang="fr-FR" sz="2000" kern="1200" dirty="0">
              <a:solidFill>
                <a:srgbClr val="000080"/>
              </a:solidFill>
              <a:latin typeface="+mj-lt"/>
              <a:ea typeface="+mn-ea"/>
              <a:cs typeface="Calibri" panose="020F0502020204030204" pitchFamily="34" charset="0"/>
            </a:endParaRPr>
          </a:p>
        </p:txBody>
      </p:sp>
      <p:sp>
        <p:nvSpPr>
          <p:cNvPr id="4" name="Espace réservé du numéro de diapositive 3"/>
          <p:cNvSpPr>
            <a:spLocks noGrp="1"/>
          </p:cNvSpPr>
          <p:nvPr>
            <p:ph type="sldNum" sz="quarter" idx="10"/>
          </p:nvPr>
        </p:nvSpPr>
        <p:spPr/>
        <p:txBody>
          <a:bodyPr/>
          <a:lstStyle/>
          <a:p>
            <a:fld id="{3C5F56A6-3CAF-4B76-9A0A-585DD1754C07}" type="slidenum">
              <a:rPr lang="fr-FR" smtClean="0"/>
              <a:t>5</a:t>
            </a:fld>
            <a:endParaRPr lang="fr-FR"/>
          </a:p>
        </p:txBody>
      </p:sp>
    </p:spTree>
    <p:extLst>
      <p:ext uri="{BB962C8B-B14F-4D97-AF65-F5344CB8AC3E}">
        <p14:creationId xmlns:p14="http://schemas.microsoft.com/office/powerpoint/2010/main" val="3746688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The analysis of the expected results of the Erasmus + program reveals three categories of impacts :</a:t>
            </a:r>
          </a:p>
          <a:p>
            <a:br>
              <a:rPr lang="en-US" dirty="0"/>
            </a:br>
            <a:r>
              <a:rPr lang="en-US" dirty="0"/>
              <a:t>- The results in terms of evolution of individual aptitudes : </a:t>
            </a:r>
            <a:r>
              <a:rPr lang="en-US" b="1" dirty="0"/>
              <a:t>the individual potential,</a:t>
            </a:r>
          </a:p>
          <a:p>
            <a:pPr marL="171450" indent="-171450">
              <a:buFontTx/>
              <a:buChar char="-"/>
            </a:pPr>
            <a:r>
              <a:rPr lang="en-US" dirty="0"/>
              <a:t>the results in terms of changes in skills and professional knowledge resulting from training courses or courses received in mobility</a:t>
            </a:r>
            <a:r>
              <a:rPr lang="en-US" b="1" dirty="0"/>
              <a:t>: the professional experience,</a:t>
            </a:r>
          </a:p>
          <a:p>
            <a:pPr marL="171450" indent="-171450">
              <a:buFontTx/>
              <a:buChar char="-"/>
            </a:pPr>
            <a:r>
              <a:rPr lang="en-US" b="1" dirty="0"/>
              <a:t>results on </a:t>
            </a:r>
            <a:r>
              <a:rPr lang="en-US" dirty="0"/>
              <a:t>recruitment and career development</a:t>
            </a:r>
            <a:r>
              <a:rPr lang="en-US" b="1" dirty="0"/>
              <a:t>. </a:t>
            </a:r>
            <a:r>
              <a:rPr lang="en-US" dirty="0"/>
              <a:t>And, with regard to the personnel, on the careers and the internationalization of the establishments.</a:t>
            </a:r>
          </a:p>
          <a:p>
            <a:pPr marL="0" indent="0">
              <a:buFontTx/>
              <a:buNone/>
            </a:pPr>
            <a:br>
              <a:rPr lang="en-US" dirty="0"/>
            </a:br>
            <a:r>
              <a:rPr lang="en-US" dirty="0"/>
              <a:t>Three coherent and distinct thematic blocks, reflecting types of results and impact of different nature. </a:t>
            </a:r>
          </a:p>
          <a:p>
            <a:pPr marL="0" indent="0">
              <a:buFontTx/>
              <a:buNone/>
            </a:pPr>
            <a:endParaRPr lang="en-US" dirty="0"/>
          </a:p>
          <a:p>
            <a:pPr marL="0" indent="0">
              <a:buFontTx/>
              <a:buNone/>
            </a:pPr>
            <a:r>
              <a:rPr lang="en-US" dirty="0"/>
              <a:t>Which gives for each of the major categories of public the following schemes. </a:t>
            </a:r>
          </a:p>
          <a:p>
            <a:pPr marL="0" indent="0">
              <a:buFontTx/>
              <a:buNone/>
            </a:pPr>
            <a:endParaRPr lang="en-US" dirty="0"/>
          </a:p>
          <a:p>
            <a:pPr marL="0" indent="0">
              <a:buFontTx/>
              <a:buNone/>
            </a:pPr>
            <a:r>
              <a:rPr lang="en-US" dirty="0"/>
              <a:t>They express the drive dynamics between the three thematic blocks.</a:t>
            </a:r>
            <a:endParaRPr lang="fr-FR" dirty="0"/>
          </a:p>
        </p:txBody>
      </p:sp>
      <p:sp>
        <p:nvSpPr>
          <p:cNvPr id="4" name="Espace réservé du numéro de diapositive 3"/>
          <p:cNvSpPr>
            <a:spLocks noGrp="1"/>
          </p:cNvSpPr>
          <p:nvPr>
            <p:ph type="sldNum" sz="quarter" idx="10"/>
          </p:nvPr>
        </p:nvSpPr>
        <p:spPr/>
        <p:txBody>
          <a:bodyPr/>
          <a:lstStyle/>
          <a:p>
            <a:fld id="{3C5F56A6-3CAF-4B76-9A0A-585DD1754C07}" type="slidenum">
              <a:rPr lang="fr-FR" smtClean="0"/>
              <a:t>6</a:t>
            </a:fld>
            <a:endParaRPr lang="fr-FR"/>
          </a:p>
        </p:txBody>
      </p:sp>
    </p:spTree>
    <p:extLst>
      <p:ext uri="{BB962C8B-B14F-4D97-AF65-F5344CB8AC3E}">
        <p14:creationId xmlns:p14="http://schemas.microsoft.com/office/powerpoint/2010/main" val="1026409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LEARNERS the "soft skills": these appear as the most constant and the best shared expected results. Many typologies of transversal skills have been proposed that overlap more or less. The "participant's report" lists:</a:t>
            </a:r>
            <a:br>
              <a:rPr lang="en-US" dirty="0">
                <a:effectLst/>
              </a:rPr>
            </a:br>
            <a:r>
              <a:rPr lang="en-US" dirty="0">
                <a:effectLst/>
              </a:rPr>
              <a:t>Learning during the stay:</a:t>
            </a:r>
            <a:br>
              <a:rPr lang="en-US" dirty="0">
                <a:effectLst/>
              </a:rPr>
            </a:br>
            <a:r>
              <a:rPr lang="en-US" dirty="0">
                <a:effectLst/>
              </a:rPr>
              <a:t>• Logically analyze and draw conclusions (analytical skills)</a:t>
            </a:r>
            <a:br>
              <a:rPr lang="en-US" dirty="0">
                <a:effectLst/>
              </a:rPr>
            </a:br>
            <a:r>
              <a:rPr lang="en-US" dirty="0">
                <a:effectLst/>
              </a:rPr>
              <a:t>• Find solutions in difficult or challenging contexts (problem-solving skills)</a:t>
            </a:r>
            <a:br>
              <a:rPr lang="en-US" dirty="0">
                <a:effectLst/>
              </a:rPr>
            </a:br>
            <a:r>
              <a:rPr lang="en-US" dirty="0">
                <a:effectLst/>
              </a:rPr>
              <a:t>• Plan and learn independently</a:t>
            </a:r>
            <a:br>
              <a:rPr lang="en-US" dirty="0">
                <a:effectLst/>
              </a:rPr>
            </a:br>
            <a:r>
              <a:rPr lang="en-US" dirty="0">
                <a:effectLst/>
              </a:rPr>
              <a:t>• Use the Internet, social networks and the computing environment for my studies, work and personal activities</a:t>
            </a:r>
            <a:br>
              <a:rPr lang="en-US" dirty="0">
                <a:effectLst/>
              </a:rPr>
            </a:br>
            <a:r>
              <a:rPr lang="en-US" dirty="0">
                <a:effectLst/>
              </a:rPr>
              <a:t>• Develop an idea and put it into practice</a:t>
            </a:r>
            <a:br>
              <a:rPr lang="en-US" dirty="0">
                <a:effectLst/>
              </a:rPr>
            </a:br>
            <a:r>
              <a:rPr lang="en-US" dirty="0">
                <a:effectLst/>
              </a:rPr>
              <a:t>• Understand the values of different cultures</a:t>
            </a:r>
            <a:br>
              <a:rPr lang="en-US" dirty="0">
                <a:effectLst/>
              </a:rPr>
            </a:br>
            <a:r>
              <a:rPr lang="en-US" dirty="0">
                <a:effectLst/>
              </a:rPr>
              <a:t>• Cooperate in teams</a:t>
            </a:r>
            <a:br>
              <a:rPr lang="en-US" dirty="0">
                <a:effectLst/>
              </a:rPr>
            </a:br>
            <a:r>
              <a:rPr lang="en-US" dirty="0">
                <a:effectLst/>
              </a:rPr>
              <a:t>• Plan and organize tasks and activities</a:t>
            </a:r>
            <a:br>
              <a:rPr lang="en-US" dirty="0">
                <a:effectLst/>
              </a:rPr>
            </a:br>
            <a:r>
              <a:rPr lang="en-US" dirty="0">
                <a:effectLst/>
              </a:rPr>
              <a:t>• Express myself creatively</a:t>
            </a:r>
          </a:p>
          <a:p>
            <a:endParaRPr lang="fr-FR"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pPr lvl="2"/>
            <a:r>
              <a:rPr lang="en-US" dirty="0"/>
              <a:t>After the stay:</a:t>
            </a:r>
            <a:br>
              <a:rPr lang="en-US" dirty="0"/>
            </a:br>
            <a:r>
              <a:rPr lang="en-US" dirty="0"/>
              <a:t>• self-confidence</a:t>
            </a:r>
            <a:br>
              <a:rPr lang="en-US" dirty="0"/>
            </a:br>
            <a:r>
              <a:rPr lang="en-US" dirty="0"/>
              <a:t>• self evaluation</a:t>
            </a:r>
            <a:br>
              <a:rPr lang="en-US" dirty="0"/>
            </a:br>
            <a:r>
              <a:rPr lang="en-US" dirty="0"/>
              <a:t>• adaptability</a:t>
            </a:r>
            <a:br>
              <a:rPr lang="en-US" dirty="0"/>
            </a:br>
            <a:r>
              <a:rPr lang="en-US" dirty="0"/>
              <a:t>  critical mind</a:t>
            </a:r>
            <a:br>
              <a:rPr lang="en-US" dirty="0"/>
            </a:br>
            <a:r>
              <a:rPr lang="en-US" dirty="0"/>
              <a:t>• tolerance</a:t>
            </a:r>
            <a:br>
              <a:rPr lang="en-US" dirty="0"/>
            </a:br>
            <a:r>
              <a:rPr lang="en-US" dirty="0"/>
              <a:t>• curiosity</a:t>
            </a:r>
            <a:br>
              <a:rPr lang="en-US" dirty="0"/>
            </a:br>
            <a:r>
              <a:rPr lang="en-US" dirty="0"/>
              <a:t>• citizen participation</a:t>
            </a:r>
            <a:br>
              <a:rPr lang="en-US" dirty="0"/>
            </a:br>
            <a:r>
              <a:rPr lang="en-US" dirty="0"/>
              <a:t>• open-mindedness</a:t>
            </a:r>
            <a:br>
              <a:rPr lang="en-US" dirty="0"/>
            </a:br>
            <a:r>
              <a:rPr lang="en-US" dirty="0"/>
              <a:t>• ability to decide</a:t>
            </a:r>
            <a:br>
              <a:rPr lang="en-US" dirty="0"/>
            </a:br>
            <a:r>
              <a:rPr lang="en-US" dirty="0"/>
              <a:t>• inter-cultural cooperation</a:t>
            </a:r>
            <a:br>
              <a:rPr lang="en-US" dirty="0"/>
            </a:br>
            <a:r>
              <a:rPr lang="en-US" dirty="0"/>
              <a:t>• interest in Europe</a:t>
            </a:r>
            <a:br>
              <a:rPr lang="en-US" dirty="0"/>
            </a:br>
            <a:r>
              <a:rPr lang="en-US" dirty="0"/>
              <a:t>• sense of European identity</a:t>
            </a:r>
            <a:br>
              <a:rPr lang="en-US" dirty="0"/>
            </a:br>
            <a:r>
              <a:rPr lang="en-US" dirty="0"/>
              <a:t>• citizenship</a:t>
            </a:r>
            <a:br>
              <a:rPr lang="en-US" dirty="0"/>
            </a:br>
            <a:r>
              <a:rPr lang="en-US" dirty="0"/>
              <a:t>• professional progression</a:t>
            </a:r>
          </a:p>
          <a:p>
            <a:pPr lvl="2"/>
            <a:endParaRPr lang="en-US" sz="1200" i="1" kern="1200" dirty="0">
              <a:solidFill>
                <a:schemeClr val="tx1"/>
              </a:solidFill>
              <a:effectLst/>
              <a:latin typeface="+mn-lt"/>
              <a:ea typeface="+mn-ea"/>
              <a:cs typeface="+mn-cs"/>
            </a:endParaRP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dirty="0">
                <a:effectLst/>
              </a:rPr>
              <a:t>PERSONAL</a:t>
            </a:r>
            <a:br>
              <a:rPr lang="en-US" dirty="0">
                <a:effectLst/>
              </a:rPr>
            </a:br>
            <a:br>
              <a:rPr lang="en-US" dirty="0">
                <a:effectLst/>
              </a:rPr>
            </a:br>
            <a:r>
              <a:rPr lang="en-US" dirty="0">
                <a:effectLst/>
              </a:rPr>
              <a:t>The purpose of staff mobility is to improve the international opening of institutions, through the acquisition of skills, and the implementation of good practices.</a:t>
            </a:r>
            <a:br>
              <a:rPr lang="en-US" dirty="0">
                <a:effectLst/>
              </a:rPr>
            </a:br>
            <a:r>
              <a:rPr lang="en-US" dirty="0">
                <a:effectLst/>
              </a:rPr>
              <a:t>International openness brings with it other, more global results, such as the modernization and better positioning of European institutions in international competition, the development of partnerships between European institutions.</a:t>
            </a:r>
            <a:br>
              <a:rPr lang="en-US" dirty="0">
                <a:effectLst/>
              </a:rPr>
            </a:br>
            <a:r>
              <a:rPr lang="en-US" dirty="0">
                <a:effectLst/>
              </a:rPr>
              <a:t>Indirect effects: increased mobility among students, which in turn influences staff mobility positively.</a:t>
            </a:r>
            <a:br>
              <a:rPr lang="en-US" dirty="0">
                <a:effectLst/>
              </a:rPr>
            </a:br>
            <a:r>
              <a:rPr lang="en-US" dirty="0">
                <a:effectLst/>
              </a:rPr>
              <a:t>The basic</a:t>
            </a:r>
            <a:r>
              <a:rPr lang="en-US" dirty="0">
                <a:solidFill>
                  <a:srgbClr val="FF0000"/>
                </a:solidFill>
                <a:effectLst/>
              </a:rPr>
              <a:t> postulate </a:t>
            </a:r>
            <a:r>
              <a:rPr lang="en-US" dirty="0">
                <a:effectLst/>
              </a:rPr>
              <a:t>is that international and intercultural exchanges contribute to the modernization of European education.</a:t>
            </a:r>
            <a:br>
              <a:rPr lang="en-US" dirty="0">
                <a:effectLst/>
              </a:rPr>
            </a:br>
            <a:br>
              <a:rPr lang="en-US" dirty="0">
                <a:effectLst/>
              </a:rPr>
            </a:br>
            <a:r>
              <a:rPr lang="en-US" dirty="0">
                <a:effectLst/>
              </a:rPr>
              <a:t>Isolating the effect of the Erasmus + program in the evolution of an institution through the capacity of its staff is a methodological challenge.</a:t>
            </a:r>
          </a:p>
          <a:p>
            <a:pPr lvl="2"/>
            <a:endParaRPr lang="fr-FR" sz="1200" i="1" kern="1200" dirty="0">
              <a:solidFill>
                <a:schemeClr val="tx1"/>
              </a:solidFill>
              <a:effectLst/>
              <a:latin typeface="+mn-lt"/>
              <a:ea typeface="+mn-ea"/>
              <a:cs typeface="+mn-cs"/>
            </a:endParaRPr>
          </a:p>
          <a:p>
            <a:pPr lvl="0"/>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3C5F56A6-3CAF-4B76-9A0A-585DD1754C07}" type="slidenum">
              <a:rPr lang="fr-FR" smtClean="0"/>
              <a:t>7</a:t>
            </a:fld>
            <a:endParaRPr lang="fr-FR"/>
          </a:p>
        </p:txBody>
      </p:sp>
    </p:spTree>
    <p:extLst>
      <p:ext uri="{BB962C8B-B14F-4D97-AF65-F5344CB8AC3E}">
        <p14:creationId xmlns:p14="http://schemas.microsoft.com/office/powerpoint/2010/main" val="1624118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The main lesson of this analysis is that access to employment and career development are the combined effects of a professional qualification, a physical mobility and cultural openness. This seems to be valid now for all audiences and all sectors of activity. However, this is not demonstrated or weighted by audience, industry, or territory.</a:t>
            </a:r>
            <a:br>
              <a:rPr lang="en-US" dirty="0"/>
            </a:br>
            <a:br>
              <a:rPr lang="en-US" dirty="0"/>
            </a:br>
            <a:r>
              <a:rPr lang="en-US" dirty="0"/>
              <a:t>In short, </a:t>
            </a:r>
            <a:r>
              <a:rPr lang="en-US" b="1" dirty="0"/>
              <a:t>the long-term and long-lasting effects of post-mobility effects are the real criteria for assessing impact.</a:t>
            </a:r>
            <a:br>
              <a:rPr lang="en-US" b="1" dirty="0"/>
            </a:br>
            <a:endParaRPr lang="en-US" b="1" dirty="0"/>
          </a:p>
          <a:p>
            <a:r>
              <a:rPr lang="en-US" b="1" dirty="0"/>
              <a:t>This means a deficiency </a:t>
            </a:r>
            <a:r>
              <a:rPr lang="en-US" dirty="0"/>
              <a:t>: what is lacking, it is a global analysis of the professional integration pathways including the criterion mobility and the sub-criteria of the type of mobility and the destination.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dirty="0">
                <a:effectLst/>
              </a:rPr>
              <a:t>The methodological challenge is the most targeted and long-term post-mobility follow-up possible</a:t>
            </a:r>
          </a:p>
          <a:p>
            <a:endParaRPr lang="fr-FR" dirty="0"/>
          </a:p>
        </p:txBody>
      </p:sp>
      <p:sp>
        <p:nvSpPr>
          <p:cNvPr id="4" name="Espace réservé du numéro de diapositive 3"/>
          <p:cNvSpPr>
            <a:spLocks noGrp="1"/>
          </p:cNvSpPr>
          <p:nvPr>
            <p:ph type="sldNum" sz="quarter" idx="10"/>
          </p:nvPr>
        </p:nvSpPr>
        <p:spPr/>
        <p:txBody>
          <a:bodyPr/>
          <a:lstStyle/>
          <a:p>
            <a:fld id="{3C5F56A6-3CAF-4B76-9A0A-585DD1754C07}" type="slidenum">
              <a:rPr lang="fr-FR" smtClean="0"/>
              <a:t>8</a:t>
            </a:fld>
            <a:endParaRPr lang="fr-FR"/>
          </a:p>
        </p:txBody>
      </p:sp>
    </p:spTree>
    <p:extLst>
      <p:ext uri="{BB962C8B-B14F-4D97-AF65-F5344CB8AC3E}">
        <p14:creationId xmlns:p14="http://schemas.microsoft.com/office/powerpoint/2010/main" val="1518554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b="1" kern="1200" cap="all" dirty="0">
              <a:solidFill>
                <a:schemeClr val="tx1"/>
              </a:solidFill>
              <a:effectLst/>
              <a:latin typeface="+mn-lt"/>
              <a:ea typeface="+mn-ea"/>
              <a:cs typeface="+mn-cs"/>
            </a:endParaRPr>
          </a:p>
          <a:p>
            <a:r>
              <a:rPr lang="en-US" dirty="0"/>
              <a:t>This diagram shows the path from data to impacts and vice versa ; it’s a simplified methodological framework for observing impacts. </a:t>
            </a:r>
          </a:p>
          <a:p>
            <a:pPr lvl="1"/>
            <a:endParaRPr lang="en-US" dirty="0"/>
          </a:p>
          <a:p>
            <a:pPr lvl="0"/>
            <a:r>
              <a:rPr lang="en-US" dirty="0"/>
              <a:t>At the top, the two sources :</a:t>
            </a:r>
          </a:p>
          <a:p>
            <a:pPr lvl="1"/>
            <a:br>
              <a:rPr lang="en-US" dirty="0"/>
            </a:br>
            <a:r>
              <a:rPr lang="en-US" dirty="0"/>
              <a:t>- the "participant's report" or the "final report" for the organizations,</a:t>
            </a:r>
            <a:br>
              <a:rPr lang="en-US" dirty="0"/>
            </a:br>
            <a:r>
              <a:rPr lang="en-US" dirty="0"/>
              <a:t>- the follow-up questionnaires addressed to "participants"</a:t>
            </a:r>
            <a:br>
              <a:rPr lang="en-US" dirty="0"/>
            </a:br>
            <a:endParaRPr lang="en-US" dirty="0"/>
          </a:p>
          <a:p>
            <a:pPr lvl="0"/>
            <a:r>
              <a:rPr lang="en-US" dirty="0"/>
              <a:t>This highlights the continuity of the process and the need to ensure consistency between the two tools : target population, formulation of questions and items, etc.</a:t>
            </a:r>
            <a:br>
              <a:rPr lang="en-US" dirty="0"/>
            </a:br>
            <a:br>
              <a:rPr lang="en-US" dirty="0"/>
            </a:br>
            <a:r>
              <a:rPr lang="en-US" dirty="0"/>
              <a:t> Also does it reflect a flow of data between the "Participants", the "beneficiaries" that is to say project leaders who have the exclusive contact with the previous, and the Agency which only knows organizations carrying projects.</a:t>
            </a:r>
            <a:br>
              <a:rPr lang="en-US" dirty="0"/>
            </a:br>
            <a:br>
              <a:rPr lang="en-US" dirty="0"/>
            </a:br>
            <a:r>
              <a:rPr lang="en-US" dirty="0"/>
              <a:t>At the end of the process, there are simple indicators, able to report the same typology of impacts for all types of audience </a:t>
            </a:r>
          </a:p>
          <a:p>
            <a:pPr lvl="0"/>
            <a:endParaRPr lang="en-US" dirty="0"/>
          </a:p>
          <a:p>
            <a:pPr lvl="0"/>
            <a:r>
              <a:rPr lang="en-US" sz="1400" b="1" dirty="0">
                <a:solidFill>
                  <a:srgbClr val="C00000"/>
                </a:solidFill>
              </a:rPr>
              <a:t>But the interest for the program as for the stakeholders, is to differentiate the findings by public and to trace the impacts in relation to the goals of the stakeholders.</a:t>
            </a:r>
            <a:br>
              <a:rPr lang="en-US" sz="1400" b="1" dirty="0">
                <a:solidFill>
                  <a:srgbClr val="C00000"/>
                </a:solidFill>
              </a:rPr>
            </a:br>
            <a:br>
              <a:rPr lang="en-US" sz="1400" b="1" dirty="0">
                <a:solidFill>
                  <a:srgbClr val="C00000"/>
                </a:solidFill>
              </a:rPr>
            </a:br>
            <a:r>
              <a:rPr lang="en-US" dirty="0"/>
              <a:t>Giving each year the average period of access to </a:t>
            </a:r>
            <a:r>
              <a:rPr lang="en-US" b="1" dirty="0"/>
              <a:t>employment</a:t>
            </a:r>
            <a:r>
              <a:rPr lang="en-US" dirty="0"/>
              <a:t> for all those who have made an Erasmus mobility will be of little use.</a:t>
            </a:r>
            <a:br>
              <a:rPr lang="en-US" dirty="0"/>
            </a:br>
            <a:br>
              <a:rPr lang="en-US" dirty="0"/>
            </a:br>
            <a:r>
              <a:rPr lang="en-US" dirty="0"/>
              <a:t> The interest of indicators is to reflect the situation of each audience per se, and reported to other audiences and the general average: apprentices compared to students or job seekers for example.</a:t>
            </a:r>
            <a:br>
              <a:rPr lang="en-US" dirty="0"/>
            </a:br>
            <a:br>
              <a:rPr lang="en-US" dirty="0"/>
            </a:br>
            <a:r>
              <a:rPr lang="en-US" sz="1400" b="1" dirty="0"/>
              <a:t>The capacity of the observatory to characterize the public is the condition of its collective utility.</a:t>
            </a:r>
            <a:br>
              <a:rPr lang="en-US" sz="1400" b="1" dirty="0"/>
            </a:br>
            <a:br>
              <a:rPr lang="en-US" dirty="0"/>
            </a:br>
            <a:r>
              <a:rPr lang="en-US" b="1" dirty="0"/>
              <a:t> In this respect, the nearly 3500 "beneficiaries" are at the heart of the management of this evaluation system.</a:t>
            </a:r>
            <a:endParaRPr lang="fr-FR" b="1" dirty="0"/>
          </a:p>
        </p:txBody>
      </p:sp>
      <p:sp>
        <p:nvSpPr>
          <p:cNvPr id="4" name="Espace réservé du numéro de diapositive 3"/>
          <p:cNvSpPr>
            <a:spLocks noGrp="1"/>
          </p:cNvSpPr>
          <p:nvPr>
            <p:ph type="sldNum" sz="quarter" idx="10"/>
          </p:nvPr>
        </p:nvSpPr>
        <p:spPr/>
        <p:txBody>
          <a:bodyPr/>
          <a:lstStyle/>
          <a:p>
            <a:fld id="{3C5F56A6-3CAF-4B76-9A0A-585DD1754C07}" type="slidenum">
              <a:rPr lang="fr-FR" smtClean="0"/>
              <a:t>9</a:t>
            </a:fld>
            <a:endParaRPr lang="fr-FR"/>
          </a:p>
        </p:txBody>
      </p:sp>
    </p:spTree>
    <p:extLst>
      <p:ext uri="{BB962C8B-B14F-4D97-AF65-F5344CB8AC3E}">
        <p14:creationId xmlns:p14="http://schemas.microsoft.com/office/powerpoint/2010/main" val="3645009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The initial representation takes the following form:</a:t>
            </a:r>
            <a:br>
              <a:rPr lang="en-US" dirty="0"/>
            </a:br>
            <a:br>
              <a:rPr lang="en-US" dirty="0"/>
            </a:br>
            <a:r>
              <a:rPr lang="en-US" dirty="0"/>
              <a:t>The role of the organizations carrying the projects is twofold:</a:t>
            </a:r>
            <a:br>
              <a:rPr lang="en-US" dirty="0"/>
            </a:br>
            <a:br>
              <a:rPr lang="en-US" dirty="0"/>
            </a:br>
            <a:r>
              <a:rPr lang="en-US" dirty="0"/>
              <a:t>- on the one hand  </a:t>
            </a:r>
            <a:r>
              <a:rPr lang="en-US" b="1" dirty="0"/>
              <a:t>impose the greatest care to the manner in which the reports of the participant are informed</a:t>
            </a:r>
            <a:r>
              <a:rPr lang="en-US" dirty="0"/>
              <a:t>. Indeed the reliability of the indicators is dependent on the quality of the data, itself determined by the sincerity of the participants.</a:t>
            </a:r>
            <a:br>
              <a:rPr lang="en-US" dirty="0"/>
            </a:br>
            <a:br>
              <a:rPr lang="en-US" dirty="0"/>
            </a:br>
            <a:r>
              <a:rPr lang="en-US" dirty="0"/>
              <a:t>- on the other hand, </a:t>
            </a:r>
            <a:r>
              <a:rPr lang="en-US" b="1" dirty="0"/>
              <a:t>to contribute to the fine characterization of the public in order to be able to compare the structure of the reference population </a:t>
            </a:r>
            <a:r>
              <a:rPr lang="en-US" dirty="0"/>
              <a:t>(the (+ or -) 60 000), </a:t>
            </a:r>
            <a:r>
              <a:rPr lang="en-US" b="1" dirty="0"/>
              <a:t>with the follow-up cohort</a:t>
            </a:r>
            <a:r>
              <a:rPr lang="en-US" dirty="0"/>
              <a:t> (the (+ or -) 30 000) having authorized to be contacted again for investigation).</a:t>
            </a:r>
            <a:br>
              <a:rPr lang="en-US" dirty="0"/>
            </a:br>
            <a:br>
              <a:rPr lang="en-US" dirty="0"/>
            </a:br>
            <a:r>
              <a:rPr lang="en-US" dirty="0"/>
              <a:t>…thus </a:t>
            </a:r>
            <a:r>
              <a:rPr lang="en-US" b="1" dirty="0"/>
              <a:t>ensuring the reliability of this cohort whose importance will necessarily vary as follow-up surveys</a:t>
            </a:r>
            <a:r>
              <a:rPr lang="en-US" dirty="0"/>
              <a:t>.</a:t>
            </a:r>
            <a:endParaRPr lang="fr-FR" dirty="0"/>
          </a:p>
        </p:txBody>
      </p:sp>
      <p:sp>
        <p:nvSpPr>
          <p:cNvPr id="4" name="Espace réservé du numéro de diapositive 3"/>
          <p:cNvSpPr>
            <a:spLocks noGrp="1"/>
          </p:cNvSpPr>
          <p:nvPr>
            <p:ph type="sldNum" sz="quarter" idx="10"/>
          </p:nvPr>
        </p:nvSpPr>
        <p:spPr/>
        <p:txBody>
          <a:bodyPr/>
          <a:lstStyle/>
          <a:p>
            <a:fld id="{3C5F56A6-3CAF-4B76-9A0A-585DD1754C07}" type="slidenum">
              <a:rPr lang="fr-FR" smtClean="0"/>
              <a:t>10</a:t>
            </a:fld>
            <a:endParaRPr lang="fr-FR"/>
          </a:p>
        </p:txBody>
      </p:sp>
    </p:spTree>
    <p:extLst>
      <p:ext uri="{BB962C8B-B14F-4D97-AF65-F5344CB8AC3E}">
        <p14:creationId xmlns:p14="http://schemas.microsoft.com/office/powerpoint/2010/main" val="1991037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A causality that is both simple and complex</a:t>
            </a:r>
            <a:br>
              <a:rPr lang="en-US" dirty="0"/>
            </a:br>
            <a:br>
              <a:rPr lang="en-US" dirty="0"/>
            </a:br>
            <a:r>
              <a:rPr lang="en-US" b="1" dirty="0"/>
              <a:t>Impact can not only be seen, as a fact occurring at a time "t".</a:t>
            </a:r>
          </a:p>
          <a:p>
            <a:endParaRPr lang="en-US" b="1" dirty="0"/>
          </a:p>
          <a:p>
            <a:r>
              <a:rPr lang="en-US" dirty="0"/>
              <a:t>Particularly in the case of the mobilities of the Erasmus + program, </a:t>
            </a:r>
            <a:r>
              <a:rPr lang="en-US" b="1" dirty="0"/>
              <a:t>the impact is the product of maturing, of duration and dynamic</a:t>
            </a:r>
            <a:r>
              <a:rPr lang="en-US" dirty="0"/>
              <a:t>.</a:t>
            </a:r>
            <a:br>
              <a:rPr lang="en-US" dirty="0"/>
            </a:br>
            <a:br>
              <a:rPr lang="en-US" dirty="0"/>
            </a:br>
            <a:r>
              <a:rPr lang="en-US" sz="1400" b="1" i="0" dirty="0"/>
              <a:t>Linking the "n" year of the Mobility tool with "n + 1", "n + 3" and "n + 5" of the follow-up surveys, will permit to track changes, and to identify the occurrence of delayed effects of mobility.</a:t>
            </a:r>
            <a:br>
              <a:rPr lang="en-US" dirty="0"/>
            </a:br>
            <a:br>
              <a:rPr lang="en-US" dirty="0"/>
            </a:br>
            <a:r>
              <a:rPr lang="en-US" b="1" dirty="0"/>
              <a:t>For example, a recruitment will not only be the effect of a mobility carried out two years earlier, but also of that transversal skills developed over those two years post-mobility -… and thus not identified by existing surveys nowadays.</a:t>
            </a:r>
            <a:br>
              <a:rPr lang="en-US" dirty="0"/>
            </a:br>
            <a:br>
              <a:rPr lang="en-US" dirty="0"/>
            </a:br>
            <a:br>
              <a:rPr lang="en-US" dirty="0"/>
            </a:br>
            <a:r>
              <a:rPr lang="en-US" dirty="0"/>
              <a:t>The exact terms are "synchronic" and "diachronic".</a:t>
            </a:r>
            <a:endParaRPr lang="fr-FR" dirty="0"/>
          </a:p>
        </p:txBody>
      </p:sp>
      <p:sp>
        <p:nvSpPr>
          <p:cNvPr id="4" name="Espace réservé du numéro de diapositive 3"/>
          <p:cNvSpPr>
            <a:spLocks noGrp="1"/>
          </p:cNvSpPr>
          <p:nvPr>
            <p:ph type="sldNum" sz="quarter" idx="10"/>
          </p:nvPr>
        </p:nvSpPr>
        <p:spPr/>
        <p:txBody>
          <a:bodyPr/>
          <a:lstStyle/>
          <a:p>
            <a:fld id="{3C5F56A6-3CAF-4B76-9A0A-585DD1754C07}" type="slidenum">
              <a:rPr lang="fr-FR" smtClean="0"/>
              <a:t>11</a:t>
            </a:fld>
            <a:endParaRPr lang="fr-FR"/>
          </a:p>
        </p:txBody>
      </p:sp>
    </p:spTree>
    <p:extLst>
      <p:ext uri="{BB962C8B-B14F-4D97-AF65-F5344CB8AC3E}">
        <p14:creationId xmlns:p14="http://schemas.microsoft.com/office/powerpoint/2010/main" val="3783374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e2f">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4045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Cliquez et modifiez le titre</a:t>
            </a:r>
          </a:p>
        </p:txBody>
      </p:sp>
      <p:sp>
        <p:nvSpPr>
          <p:cNvPr id="3" name="Espace réservé du contenu 2"/>
          <p:cNvSpPr>
            <a:spLocks noGrp="1"/>
          </p:cNvSpPr>
          <p:nvPr>
            <p:ph idx="1"/>
          </p:nvPr>
        </p:nvSpPr>
        <p:spPr>
          <a:xfrm>
            <a:off x="609600" y="1600201"/>
            <a:ext cx="10972800" cy="4525963"/>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609600" y="6356351"/>
            <a:ext cx="2844800" cy="365125"/>
          </a:xfrm>
          <a:prstGeom prst="rect">
            <a:avLst/>
          </a:prstGeom>
        </p:spPr>
        <p:txBody>
          <a:bodyPr/>
          <a:lstStyle/>
          <a:p>
            <a:pPr defTabSz="457200"/>
            <a:fld id="{091C3EB6-4E4E-2C48-B9CC-35E944F3A1E9}" type="datetimeFigureOut">
              <a:rPr lang="fr-FR" smtClean="0">
                <a:solidFill>
                  <a:prstClr val="black">
                    <a:tint val="75000"/>
                  </a:prstClr>
                </a:solidFill>
              </a:rPr>
              <a:pPr defTabSz="457200"/>
              <a:t>26/10/2017</a:t>
            </a:fld>
            <a:endParaRPr lang="fr-FR">
              <a:solidFill>
                <a:prstClr val="black">
                  <a:tint val="75000"/>
                </a:prstClr>
              </a:solidFill>
            </a:endParaRPr>
          </a:p>
        </p:txBody>
      </p:sp>
      <p:sp>
        <p:nvSpPr>
          <p:cNvPr id="5" name="Espace réservé du pied de page 4"/>
          <p:cNvSpPr>
            <a:spLocks noGrp="1"/>
          </p:cNvSpPr>
          <p:nvPr>
            <p:ph type="ftr" sz="quarter" idx="11"/>
          </p:nvPr>
        </p:nvSpPr>
        <p:spPr>
          <a:xfrm>
            <a:off x="4165600" y="6356351"/>
            <a:ext cx="3860800" cy="365125"/>
          </a:xfrm>
          <a:prstGeom prst="rect">
            <a:avLst/>
          </a:prstGeom>
        </p:spPr>
        <p:txBody>
          <a:bodyPr/>
          <a:lstStyle/>
          <a:p>
            <a:pPr defTabSz="457200"/>
            <a:endParaRPr lang="fr-FR">
              <a:solidFill>
                <a:prstClr val="black">
                  <a:tint val="75000"/>
                </a:prstClr>
              </a:solidFill>
            </a:endParaRPr>
          </a:p>
        </p:txBody>
      </p:sp>
      <p:sp>
        <p:nvSpPr>
          <p:cNvPr id="6" name="Espace réservé du numéro de diapositive 5"/>
          <p:cNvSpPr>
            <a:spLocks noGrp="1"/>
          </p:cNvSpPr>
          <p:nvPr>
            <p:ph type="sldNum" sz="quarter" idx="12"/>
          </p:nvPr>
        </p:nvSpPr>
        <p:spPr>
          <a:xfrm>
            <a:off x="8737600" y="6356351"/>
            <a:ext cx="2844800" cy="365125"/>
          </a:xfrm>
          <a:prstGeom prst="rect">
            <a:avLst/>
          </a:prstGeom>
        </p:spPr>
        <p:txBody>
          <a:bodyPr/>
          <a:lstStyle/>
          <a:p>
            <a:pPr defTabSz="457200"/>
            <a:fld id="{72E6FE73-BE9C-5D4D-86D4-B99B1D618B10}" type="slidenum">
              <a:rPr lang="fr-FR" smtClean="0">
                <a:solidFill>
                  <a:prstClr val="black">
                    <a:tint val="75000"/>
                  </a:prstClr>
                </a:solidFill>
              </a:rPr>
              <a:pPr defTabSz="457200"/>
              <a:t>‹N°›</a:t>
            </a:fld>
            <a:endParaRPr lang="fr-FR">
              <a:solidFill>
                <a:prstClr val="black">
                  <a:tint val="75000"/>
                </a:prstClr>
              </a:solidFill>
            </a:endParaRPr>
          </a:p>
        </p:txBody>
      </p:sp>
    </p:spTree>
    <p:extLst>
      <p:ext uri="{BB962C8B-B14F-4D97-AF65-F5344CB8AC3E}">
        <p14:creationId xmlns:p14="http://schemas.microsoft.com/office/powerpoint/2010/main" val="358392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fr-FR"/>
              <a:t>Modifiez le style du titre</a:t>
            </a:r>
          </a:p>
        </p:txBody>
      </p:sp>
      <p:sp>
        <p:nvSpPr>
          <p:cNvPr id="3" name="Sous-titr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a:xfrm>
            <a:off x="609600" y="6356351"/>
            <a:ext cx="2844800" cy="365125"/>
          </a:xfrm>
          <a:prstGeom prst="rect">
            <a:avLst/>
          </a:prstGeom>
        </p:spPr>
        <p:txBody>
          <a:bodyPr/>
          <a:lstStyle>
            <a:lvl1pPr defTabSz="457200" fontAlgn="base">
              <a:spcBef>
                <a:spcPct val="0"/>
              </a:spcBef>
              <a:spcAft>
                <a:spcPct val="0"/>
              </a:spcAft>
              <a:defRPr>
                <a:latin typeface="Arial" pitchFamily="34" charset="0"/>
              </a:defRPr>
            </a:lvl1pPr>
          </a:lstStyle>
          <a:p>
            <a:pPr>
              <a:defRPr/>
            </a:pPr>
            <a:fld id="{FCC92AF9-2272-4B3F-81C9-A1C51DE7D84B}" type="datetimeFigureOut">
              <a:rPr lang="fr-FR">
                <a:solidFill>
                  <a:prstClr val="black"/>
                </a:solidFill>
              </a:rPr>
              <a:pPr>
                <a:defRPr/>
              </a:pPr>
              <a:t>26/10/2017</a:t>
            </a:fld>
            <a:endParaRPr lang="fr-FR" dirty="0">
              <a:solidFill>
                <a:prstClr val="black"/>
              </a:solidFill>
            </a:endParaRPr>
          </a:p>
        </p:txBody>
      </p:sp>
      <p:sp>
        <p:nvSpPr>
          <p:cNvPr id="5" name="Espace réservé du pied de page 4"/>
          <p:cNvSpPr>
            <a:spLocks noGrp="1"/>
          </p:cNvSpPr>
          <p:nvPr>
            <p:ph type="ftr" sz="quarter" idx="11"/>
          </p:nvPr>
        </p:nvSpPr>
        <p:spPr>
          <a:xfrm>
            <a:off x="4165600" y="6356351"/>
            <a:ext cx="3860800" cy="365125"/>
          </a:xfrm>
          <a:prstGeom prst="rect">
            <a:avLst/>
          </a:prstGeom>
        </p:spPr>
        <p:txBody>
          <a:bodyPr/>
          <a:lstStyle>
            <a:lvl1pPr defTabSz="457200" fontAlgn="base">
              <a:spcBef>
                <a:spcPct val="0"/>
              </a:spcBef>
              <a:spcAft>
                <a:spcPct val="0"/>
              </a:spcAft>
              <a:defRPr>
                <a:latin typeface="Arial" pitchFamily="34" charset="0"/>
              </a:defRPr>
            </a:lvl1pPr>
          </a:lstStyle>
          <a:p>
            <a:pPr>
              <a:defRPr/>
            </a:pPr>
            <a:endParaRPr lang="fr-FR">
              <a:solidFill>
                <a:prstClr val="black"/>
              </a:solidFill>
            </a:endParaRPr>
          </a:p>
        </p:txBody>
      </p:sp>
      <p:sp>
        <p:nvSpPr>
          <p:cNvPr id="6" name="Espace réservé du numéro de diapositive 5"/>
          <p:cNvSpPr>
            <a:spLocks noGrp="1"/>
          </p:cNvSpPr>
          <p:nvPr>
            <p:ph type="sldNum" sz="quarter" idx="12"/>
          </p:nvPr>
        </p:nvSpPr>
        <p:spPr>
          <a:xfrm>
            <a:off x="8737600" y="6356351"/>
            <a:ext cx="2844800" cy="365125"/>
          </a:xfrm>
          <a:prstGeom prst="rect">
            <a:avLst/>
          </a:prstGeom>
        </p:spPr>
        <p:txBody>
          <a:bodyPr/>
          <a:lstStyle>
            <a:lvl1pPr defTabSz="457200" fontAlgn="base">
              <a:spcBef>
                <a:spcPct val="0"/>
              </a:spcBef>
              <a:spcAft>
                <a:spcPct val="0"/>
              </a:spcAft>
              <a:defRPr>
                <a:latin typeface="Arial" pitchFamily="34" charset="0"/>
              </a:defRPr>
            </a:lvl1pPr>
          </a:lstStyle>
          <a:p>
            <a:pPr>
              <a:defRPr/>
            </a:pPr>
            <a:fld id="{89A4556D-D7D5-4D97-BD1C-540CD4376B19}" type="slidenum">
              <a:rPr lang="fr-FR">
                <a:solidFill>
                  <a:prstClr val="black"/>
                </a:solidFill>
              </a:rPr>
              <a:pPr>
                <a:defRPr/>
              </a:pPr>
              <a:t>‹N°›</a:t>
            </a:fld>
            <a:endParaRPr lang="fr-FR" dirty="0">
              <a:solidFill>
                <a:prstClr val="black"/>
              </a:solidFill>
            </a:endParaRPr>
          </a:p>
        </p:txBody>
      </p:sp>
    </p:spTree>
    <p:extLst>
      <p:ext uri="{BB962C8B-B14F-4D97-AF65-F5344CB8AC3E}">
        <p14:creationId xmlns:p14="http://schemas.microsoft.com/office/powerpoint/2010/main" val="2064750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838200" y="6356352"/>
            <a:ext cx="2743200" cy="365125"/>
          </a:xfrm>
          <a:prstGeom prst="rect">
            <a:avLst/>
          </a:prstGeom>
        </p:spPr>
        <p:txBody>
          <a:bodyPr/>
          <a:lstStyle/>
          <a:p>
            <a:fld id="{89EC46AE-B49A-43C2-BDE0-6577877E3954}" type="datetimeFigureOut">
              <a:rPr lang="fr-FR" smtClean="0"/>
              <a:t>26/10/2017</a:t>
            </a:fld>
            <a:endParaRPr lang="fr-FR"/>
          </a:p>
        </p:txBody>
      </p:sp>
      <p:sp>
        <p:nvSpPr>
          <p:cNvPr id="3" name="Espace réservé du pied de page 2"/>
          <p:cNvSpPr>
            <a:spLocks noGrp="1"/>
          </p:cNvSpPr>
          <p:nvPr>
            <p:ph type="ftr" sz="quarter" idx="11"/>
          </p:nvPr>
        </p:nvSpPr>
        <p:spPr>
          <a:xfrm>
            <a:off x="4038600" y="6356352"/>
            <a:ext cx="4114800" cy="365125"/>
          </a:xfrm>
          <a:prstGeom prst="rect">
            <a:avLst/>
          </a:prstGeom>
        </p:spPr>
        <p:txBody>
          <a:bodyPr/>
          <a:lstStyle/>
          <a:p>
            <a:endParaRPr lang="fr-FR"/>
          </a:p>
        </p:txBody>
      </p:sp>
      <p:sp>
        <p:nvSpPr>
          <p:cNvPr id="4" name="Espace réservé du numéro de diapositive 3"/>
          <p:cNvSpPr>
            <a:spLocks noGrp="1"/>
          </p:cNvSpPr>
          <p:nvPr>
            <p:ph type="sldNum" sz="quarter" idx="12"/>
          </p:nvPr>
        </p:nvSpPr>
        <p:spPr>
          <a:xfrm>
            <a:off x="8610600" y="6356352"/>
            <a:ext cx="2743200" cy="365125"/>
          </a:xfrm>
          <a:prstGeom prst="rect">
            <a:avLst/>
          </a:prstGeom>
        </p:spPr>
        <p:txBody>
          <a:bodyPr/>
          <a:lstStyle/>
          <a:p>
            <a:fld id="{64196F6C-B266-4A31-91B6-E5568CE99F7D}" type="slidenum">
              <a:rPr lang="fr-FR" smtClean="0"/>
              <a:t>‹N°›</a:t>
            </a:fld>
            <a:endParaRPr lang="fr-FR"/>
          </a:p>
        </p:txBody>
      </p:sp>
    </p:spTree>
    <p:extLst>
      <p:ext uri="{BB962C8B-B14F-4D97-AF65-F5344CB8AC3E}">
        <p14:creationId xmlns:p14="http://schemas.microsoft.com/office/powerpoint/2010/main" val="10077747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1290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3.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png"/><Relationship Id="rId4" Type="http://schemas.microsoft.com/office/2014/relationships/chartEx" Target="../charts/chartEx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1255" y="1937184"/>
            <a:ext cx="10223863" cy="763620"/>
          </a:xfrm>
        </p:spPr>
        <p:txBody>
          <a:bodyPr>
            <a:noAutofit/>
          </a:bodyPr>
          <a:lstStyle/>
          <a:p>
            <a:r>
              <a:rPr lang="fr-FR" sz="1800" b="1" i="1" dirty="0">
                <a:ln w="635">
                  <a:noFill/>
                </a:ln>
                <a:solidFill>
                  <a:srgbClr val="000080"/>
                </a:solidFill>
              </a:rPr>
              <a:t>« The national </a:t>
            </a:r>
            <a:r>
              <a:rPr lang="fr-FR" sz="1800" b="1" i="1" dirty="0" err="1">
                <a:ln w="635">
                  <a:noFill/>
                </a:ln>
                <a:solidFill>
                  <a:srgbClr val="000080"/>
                </a:solidFill>
              </a:rPr>
              <a:t>observatory</a:t>
            </a:r>
            <a:r>
              <a:rPr lang="fr-FR" sz="1800" b="1" i="1" dirty="0">
                <a:ln w="635">
                  <a:noFill/>
                </a:ln>
                <a:solidFill>
                  <a:srgbClr val="000080"/>
                </a:solidFill>
              </a:rPr>
              <a:t> of impact Erasmus + : </a:t>
            </a:r>
            <a:r>
              <a:rPr lang="fr-FR" sz="1800" b="1" i="1" dirty="0" err="1">
                <a:ln w="635">
                  <a:noFill/>
                </a:ln>
                <a:solidFill>
                  <a:srgbClr val="000080"/>
                </a:solidFill>
              </a:rPr>
              <a:t>what</a:t>
            </a:r>
            <a:r>
              <a:rPr lang="fr-FR" sz="1800" b="1" i="1" dirty="0">
                <a:ln w="635">
                  <a:noFill/>
                </a:ln>
                <a:solidFill>
                  <a:srgbClr val="000080"/>
                </a:solidFill>
              </a:rPr>
              <a:t> </a:t>
            </a:r>
            <a:r>
              <a:rPr lang="fr-FR" sz="1800" b="1" i="1" dirty="0" err="1">
                <a:ln w="635">
                  <a:noFill/>
                </a:ln>
                <a:solidFill>
                  <a:srgbClr val="000080"/>
                </a:solidFill>
              </a:rPr>
              <a:t>common</a:t>
            </a:r>
            <a:r>
              <a:rPr lang="fr-FR" sz="1800" b="1" i="1" dirty="0">
                <a:ln w="635">
                  <a:noFill/>
                </a:ln>
                <a:solidFill>
                  <a:srgbClr val="000080"/>
                </a:solidFill>
              </a:rPr>
              <a:t> </a:t>
            </a:r>
            <a:r>
              <a:rPr lang="fr-FR" sz="1800" b="1" i="1" dirty="0" err="1">
                <a:ln w="635">
                  <a:noFill/>
                </a:ln>
                <a:solidFill>
                  <a:srgbClr val="000080"/>
                </a:solidFill>
              </a:rPr>
              <a:t>measurement</a:t>
            </a:r>
            <a:r>
              <a:rPr lang="fr-FR" sz="1800" b="1" i="1" dirty="0">
                <a:ln w="635">
                  <a:noFill/>
                </a:ln>
                <a:solidFill>
                  <a:srgbClr val="000080"/>
                </a:solidFill>
              </a:rPr>
              <a:t> of impact for multi-stakeholders </a:t>
            </a:r>
            <a:r>
              <a:rPr lang="fr-FR" sz="1800" b="1" i="1" dirty="0" err="1">
                <a:ln w="635">
                  <a:noFill/>
                </a:ln>
                <a:solidFill>
                  <a:srgbClr val="000080"/>
                </a:solidFill>
              </a:rPr>
              <a:t>mobility</a:t>
            </a:r>
            <a:r>
              <a:rPr lang="fr-FR" sz="1800" b="1" i="1" dirty="0">
                <a:ln w="635">
                  <a:noFill/>
                </a:ln>
                <a:solidFill>
                  <a:srgbClr val="000080"/>
                </a:solidFill>
              </a:rPr>
              <a:t> </a:t>
            </a:r>
            <a:r>
              <a:rPr lang="fr-FR" sz="1800" b="1" i="1" dirty="0" err="1">
                <a:ln w="635">
                  <a:noFill/>
                </a:ln>
                <a:solidFill>
                  <a:srgbClr val="000080"/>
                </a:solidFill>
              </a:rPr>
              <a:t>policies</a:t>
            </a:r>
            <a:r>
              <a:rPr lang="fr-FR" sz="1800" b="1" i="1" dirty="0">
                <a:ln w="635">
                  <a:noFill/>
                </a:ln>
                <a:solidFill>
                  <a:srgbClr val="000080"/>
                </a:solidFill>
              </a:rPr>
              <a:t> ?»</a:t>
            </a:r>
            <a:br>
              <a:rPr lang="fr-FR" sz="1800" b="1" i="1" dirty="0">
                <a:ln w="635">
                  <a:noFill/>
                </a:ln>
                <a:solidFill>
                  <a:srgbClr val="000080"/>
                </a:solidFill>
              </a:rPr>
            </a:br>
            <a:br>
              <a:rPr lang="fr-FR" sz="1800" b="1" i="1" dirty="0">
                <a:ln w="635">
                  <a:noFill/>
                </a:ln>
                <a:solidFill>
                  <a:srgbClr val="000080"/>
                </a:solidFill>
              </a:rPr>
            </a:br>
            <a:br>
              <a:rPr lang="fr-FR" sz="1800" b="1" i="1" dirty="0">
                <a:ln w="635">
                  <a:noFill/>
                </a:ln>
                <a:solidFill>
                  <a:srgbClr val="000080"/>
                </a:solidFill>
              </a:rPr>
            </a:br>
            <a:r>
              <a:rPr lang="fr-FR" sz="1800" b="1" dirty="0">
                <a:ln w="635">
                  <a:noFill/>
                </a:ln>
                <a:solidFill>
                  <a:srgbClr val="000080"/>
                </a:solidFill>
              </a:rPr>
              <a:t>Evidence-</a:t>
            </a:r>
            <a:r>
              <a:rPr lang="fr-FR" sz="1800" b="1" dirty="0" err="1">
                <a:ln w="635">
                  <a:noFill/>
                </a:ln>
                <a:solidFill>
                  <a:srgbClr val="000080"/>
                </a:solidFill>
              </a:rPr>
              <a:t>based</a:t>
            </a:r>
            <a:r>
              <a:rPr lang="fr-FR" sz="1800" b="1" dirty="0">
                <a:ln w="635">
                  <a:noFill/>
                </a:ln>
                <a:solidFill>
                  <a:srgbClr val="000080"/>
                </a:solidFill>
              </a:rPr>
              <a:t> Policy in Erasmus +</a:t>
            </a:r>
            <a:br>
              <a:rPr lang="fr-FR" sz="1800" b="1" dirty="0">
                <a:ln w="635">
                  <a:noFill/>
                </a:ln>
                <a:solidFill>
                  <a:srgbClr val="000080"/>
                </a:solidFill>
              </a:rPr>
            </a:br>
            <a:r>
              <a:rPr lang="fr-FR" sz="1800" b="1" dirty="0">
                <a:ln w="635">
                  <a:noFill/>
                </a:ln>
                <a:solidFill>
                  <a:srgbClr val="000080"/>
                </a:solidFill>
              </a:rPr>
              <a:t>Seminar on </a:t>
            </a:r>
            <a:r>
              <a:rPr lang="fr-FR" sz="1800" b="1" dirty="0" err="1">
                <a:ln w="635">
                  <a:noFill/>
                </a:ln>
                <a:solidFill>
                  <a:srgbClr val="000080"/>
                </a:solidFill>
              </a:rPr>
              <a:t>research</a:t>
            </a:r>
            <a:r>
              <a:rPr lang="fr-FR" sz="1800" b="1" dirty="0">
                <a:ln w="635">
                  <a:noFill/>
                </a:ln>
                <a:solidFill>
                  <a:srgbClr val="000080"/>
                </a:solidFill>
              </a:rPr>
              <a:t> and </a:t>
            </a:r>
            <a:r>
              <a:rPr lang="fr-FR" sz="1800" b="1" dirty="0" err="1">
                <a:ln w="635">
                  <a:noFill/>
                </a:ln>
                <a:solidFill>
                  <a:srgbClr val="000080"/>
                </a:solidFill>
              </a:rPr>
              <a:t>methodology</a:t>
            </a:r>
            <a:br>
              <a:rPr lang="fr-FR" sz="1800" i="1" dirty="0">
                <a:solidFill>
                  <a:srgbClr val="000080"/>
                </a:solidFill>
              </a:rPr>
            </a:br>
            <a:r>
              <a:rPr lang="fr-FR" sz="1800" i="1" dirty="0" err="1">
                <a:solidFill>
                  <a:srgbClr val="000080"/>
                </a:solidFill>
              </a:rPr>
              <a:t>October</a:t>
            </a:r>
            <a:r>
              <a:rPr lang="fr-FR" sz="1800" i="1" dirty="0">
                <a:solidFill>
                  <a:srgbClr val="000080"/>
                </a:solidFill>
              </a:rPr>
              <a:t> 26,2017</a:t>
            </a:r>
            <a:br>
              <a:rPr lang="fr-FR" sz="1800" i="1" dirty="0">
                <a:solidFill>
                  <a:srgbClr val="000080"/>
                </a:solidFill>
              </a:rPr>
            </a:br>
            <a:br>
              <a:rPr lang="fr-FR" sz="1800" i="1" dirty="0">
                <a:solidFill>
                  <a:srgbClr val="000080"/>
                </a:solidFill>
              </a:rPr>
            </a:br>
            <a:r>
              <a:rPr lang="fr-FR" sz="1800" i="1" dirty="0" err="1">
                <a:solidFill>
                  <a:srgbClr val="000080"/>
                </a:solidFill>
              </a:rPr>
              <a:t>Warsaw</a:t>
            </a:r>
            <a:br>
              <a:rPr lang="fr-FR" sz="1800" i="1" dirty="0"/>
            </a:br>
            <a:br>
              <a:rPr lang="fr-FR" sz="1800" i="1" dirty="0"/>
            </a:br>
            <a:br>
              <a:rPr lang="fr-FR" sz="1800" i="1" dirty="0"/>
            </a:br>
            <a:br>
              <a:rPr lang="fr-FR" sz="1800" i="1" dirty="0"/>
            </a:br>
            <a:br>
              <a:rPr lang="fr-FR" sz="1800" i="1" dirty="0"/>
            </a:br>
            <a:br>
              <a:rPr lang="fr-FR" sz="1800" i="1" dirty="0"/>
            </a:br>
            <a:r>
              <a:rPr lang="fr-FR" sz="1800" dirty="0"/>
              <a:t>a.dechampris@cabinet-ecs.org</a:t>
            </a:r>
            <a:endParaRPr lang="fr-FR" sz="1800" b="1" dirty="0"/>
          </a:p>
        </p:txBody>
      </p:sp>
      <p:pic>
        <p:nvPicPr>
          <p:cNvPr id="7" name="Picture 3"/>
          <p:cNvPicPr>
            <a:picLocks noChangeAspect="1" noChangeArrowheads="1"/>
          </p:cNvPicPr>
          <p:nvPr/>
        </p:nvPicPr>
        <p:blipFill>
          <a:blip r:embed="rId3" cstate="print"/>
          <a:srcRect/>
          <a:stretch>
            <a:fillRect/>
          </a:stretch>
        </p:blipFill>
        <p:spPr bwMode="auto">
          <a:xfrm>
            <a:off x="1200792" y="4529254"/>
            <a:ext cx="2667824" cy="1057698"/>
          </a:xfrm>
          <a:prstGeom prst="rect">
            <a:avLst/>
          </a:prstGeom>
          <a:noFill/>
          <a:ln w="9525">
            <a:noFill/>
            <a:miter lim="800000"/>
            <a:headEnd/>
            <a:tailEnd/>
          </a:ln>
        </p:spPr>
      </p:pic>
      <p:pic>
        <p:nvPicPr>
          <p:cNvPr id="8"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13723" y="531716"/>
            <a:ext cx="2721396" cy="777541"/>
          </a:xfrm>
          <a:prstGeom prst="rect">
            <a:avLst/>
          </a:prstGeom>
        </p:spPr>
      </p:pic>
      <p:pic>
        <p:nvPicPr>
          <p:cNvPr id="9"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00792" y="407835"/>
            <a:ext cx="2701817" cy="901420"/>
          </a:xfrm>
          <a:prstGeom prst="rect">
            <a:avLst/>
          </a:prstGeom>
        </p:spPr>
      </p:pic>
      <p:pic>
        <p:nvPicPr>
          <p:cNvPr id="5" name="Imag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36629" y="4091301"/>
            <a:ext cx="2898489" cy="1624055"/>
          </a:xfrm>
          <a:prstGeom prst="rect">
            <a:avLst/>
          </a:prstGeom>
        </p:spPr>
      </p:pic>
    </p:spTree>
    <p:extLst>
      <p:ext uri="{BB962C8B-B14F-4D97-AF65-F5344CB8AC3E}">
        <p14:creationId xmlns:p14="http://schemas.microsoft.com/office/powerpoint/2010/main" val="2809319474"/>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6" y="148288"/>
            <a:ext cx="1216763" cy="681766"/>
          </a:xfrm>
          <a:prstGeom prst="rect">
            <a:avLst/>
          </a:prstGeom>
        </p:spPr>
      </p:pic>
      <p:sp>
        <p:nvSpPr>
          <p:cNvPr id="7" name="Titre 1">
            <a:extLst>
              <a:ext uri="{FF2B5EF4-FFF2-40B4-BE49-F238E27FC236}">
                <a16:creationId xmlns:a16="http://schemas.microsoft.com/office/drawing/2014/main" id="{418A967E-A41E-439F-A252-17460737EE34}"/>
              </a:ext>
            </a:extLst>
          </p:cNvPr>
          <p:cNvSpPr>
            <a:spLocks noGrp="1"/>
          </p:cNvSpPr>
          <p:nvPr>
            <p:ph type="title"/>
          </p:nvPr>
        </p:nvSpPr>
        <p:spPr>
          <a:xfrm>
            <a:off x="854104" y="161657"/>
            <a:ext cx="12365507" cy="672779"/>
          </a:xfrm>
        </p:spPr>
        <p:txBody>
          <a:bodyPr vert="horz" lIns="91440" tIns="45720" rIns="91440" bIns="45720" rtlCol="0" anchor="ctr">
            <a:normAutofit/>
          </a:bodyPr>
          <a:lstStyle/>
          <a:p>
            <a:r>
              <a:rPr lang="fr-FR" sz="2400" b="1" i="1" cap="small" dirty="0">
                <a:solidFill>
                  <a:srgbClr val="C00000"/>
                </a:solidFill>
              </a:rPr>
              <a:t>V.2	</a:t>
            </a:r>
            <a:r>
              <a:rPr lang="en-US" sz="2400" b="1" i="1" cap="small" dirty="0">
                <a:solidFill>
                  <a:srgbClr val="C00000"/>
                </a:solidFill>
              </a:rPr>
              <a:t>THE CENTRAL FUNCTION OF THE ORGANIZATIONS THAT CARRY THE PROJECTS</a:t>
            </a:r>
            <a:r>
              <a:rPr lang="fr-FR" sz="2400" b="1" i="1" cap="small" dirty="0">
                <a:solidFill>
                  <a:srgbClr val="C00000"/>
                </a:solidFill>
              </a:rPr>
              <a:t>	</a:t>
            </a:r>
          </a:p>
        </p:txBody>
      </p:sp>
      <p:grpSp>
        <p:nvGrpSpPr>
          <p:cNvPr id="2" name="Groupe 1">
            <a:extLst>
              <a:ext uri="{FF2B5EF4-FFF2-40B4-BE49-F238E27FC236}">
                <a16:creationId xmlns:a16="http://schemas.microsoft.com/office/drawing/2014/main" id="{CB89DB02-272F-4803-9A0F-C643C34116E8}"/>
              </a:ext>
            </a:extLst>
          </p:cNvPr>
          <p:cNvGrpSpPr/>
          <p:nvPr/>
        </p:nvGrpSpPr>
        <p:grpSpPr>
          <a:xfrm>
            <a:off x="2213379" y="725097"/>
            <a:ext cx="9079461" cy="5981579"/>
            <a:chOff x="2320955" y="304902"/>
            <a:chExt cx="9579692" cy="6398520"/>
          </a:xfrm>
        </p:grpSpPr>
        <p:grpSp>
          <p:nvGrpSpPr>
            <p:cNvPr id="8" name="Groupe 7">
              <a:extLst>
                <a:ext uri="{FF2B5EF4-FFF2-40B4-BE49-F238E27FC236}">
                  <a16:creationId xmlns:a16="http://schemas.microsoft.com/office/drawing/2014/main" id="{F8EA7E76-5A34-482B-B393-DD61DA07B5DA}"/>
                </a:ext>
              </a:extLst>
            </p:cNvPr>
            <p:cNvGrpSpPr/>
            <p:nvPr/>
          </p:nvGrpSpPr>
          <p:grpSpPr>
            <a:xfrm>
              <a:off x="2320955" y="2083207"/>
              <a:ext cx="9365358" cy="4620215"/>
              <a:chOff x="1073949" y="433555"/>
              <a:chExt cx="10836551" cy="5969353"/>
            </a:xfrm>
          </p:grpSpPr>
          <p:sp>
            <p:nvSpPr>
              <p:cNvPr id="10" name="Rectangle à coins arrondis 33">
                <a:extLst>
                  <a:ext uri="{FF2B5EF4-FFF2-40B4-BE49-F238E27FC236}">
                    <a16:creationId xmlns:a16="http://schemas.microsoft.com/office/drawing/2014/main" id="{B370FE94-A087-4149-AD4D-53A33F9CD57D}"/>
                  </a:ext>
                </a:extLst>
              </p:cNvPr>
              <p:cNvSpPr/>
              <p:nvPr/>
            </p:nvSpPr>
            <p:spPr>
              <a:xfrm>
                <a:off x="5565914" y="1342586"/>
                <a:ext cx="2606261" cy="3892936"/>
              </a:xfrm>
              <a:prstGeom prst="roundRect">
                <a:avLst>
                  <a:gd name="adj" fmla="val 3805"/>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ZoneTexte 10">
                <a:extLst>
                  <a:ext uri="{FF2B5EF4-FFF2-40B4-BE49-F238E27FC236}">
                    <a16:creationId xmlns:a16="http://schemas.microsoft.com/office/drawing/2014/main" id="{0F3A3F2E-032A-43BE-AB93-FC0456851CAB}"/>
                  </a:ext>
                </a:extLst>
              </p:cNvPr>
              <p:cNvSpPr txBox="1"/>
              <p:nvPr/>
            </p:nvSpPr>
            <p:spPr>
              <a:xfrm>
                <a:off x="5446695" y="469465"/>
                <a:ext cx="2861428" cy="1318639"/>
              </a:xfrm>
              <a:prstGeom prst="rect">
                <a:avLst/>
              </a:prstGeom>
              <a:noFill/>
            </p:spPr>
            <p:txBody>
              <a:bodyPr wrap="square" rtlCol="0">
                <a:spAutoFit/>
              </a:bodyPr>
              <a:lstStyle/>
              <a:p>
                <a:pPr algn="ctr"/>
                <a:r>
                  <a:rPr lang="en-US" sz="1400" b="1" dirty="0">
                    <a:solidFill>
                      <a:srgbClr val="000080"/>
                    </a:solidFill>
                  </a:rPr>
                  <a:t>~ 1500/2000 "organizations" or project leaders, of a heterogeneous nature and size</a:t>
                </a:r>
                <a:endParaRPr lang="fr-FR" sz="1400" b="1" dirty="0">
                  <a:solidFill>
                    <a:srgbClr val="000080"/>
                  </a:solidFill>
                </a:endParaRPr>
              </a:p>
            </p:txBody>
          </p:sp>
          <p:sp>
            <p:nvSpPr>
              <p:cNvPr id="12" name="Rectangle à coins arrondis 23">
                <a:extLst>
                  <a:ext uri="{FF2B5EF4-FFF2-40B4-BE49-F238E27FC236}">
                    <a16:creationId xmlns:a16="http://schemas.microsoft.com/office/drawing/2014/main" id="{4F7B6A25-6D8E-4898-871A-7F650149BF0D}"/>
                  </a:ext>
                </a:extLst>
              </p:cNvPr>
              <p:cNvSpPr/>
              <p:nvPr/>
            </p:nvSpPr>
            <p:spPr>
              <a:xfrm>
                <a:off x="5922320" y="1667491"/>
                <a:ext cx="1730783" cy="333025"/>
              </a:xfrm>
              <a:prstGeom prst="roundRect">
                <a:avLst>
                  <a:gd name="adj" fmla="val 44247"/>
                </a:avLst>
              </a:prstGeom>
              <a:solidFill>
                <a:schemeClr val="accent6"/>
              </a:solidFill>
              <a:ln>
                <a:solidFill>
                  <a:srgbClr val="6600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14" name="Rectangle à coins arrondis 24">
                <a:extLst>
                  <a:ext uri="{FF2B5EF4-FFF2-40B4-BE49-F238E27FC236}">
                    <a16:creationId xmlns:a16="http://schemas.microsoft.com/office/drawing/2014/main" id="{D1018A5F-1A84-4C24-905B-8A00B5215465}"/>
                  </a:ext>
                </a:extLst>
              </p:cNvPr>
              <p:cNvSpPr/>
              <p:nvPr/>
            </p:nvSpPr>
            <p:spPr>
              <a:xfrm>
                <a:off x="5914083" y="2017437"/>
                <a:ext cx="1730783" cy="571559"/>
              </a:xfrm>
              <a:prstGeom prst="roundRect">
                <a:avLst>
                  <a:gd name="adj" fmla="val 27380"/>
                </a:avLst>
              </a:prstGeom>
              <a:solidFill>
                <a:srgbClr val="C00000"/>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16" name="Rectangle à coins arrondis 25">
                <a:extLst>
                  <a:ext uri="{FF2B5EF4-FFF2-40B4-BE49-F238E27FC236}">
                    <a16:creationId xmlns:a16="http://schemas.microsoft.com/office/drawing/2014/main" id="{4548D9B2-B186-4BA4-9C09-458FAD04D6A0}"/>
                  </a:ext>
                </a:extLst>
              </p:cNvPr>
              <p:cNvSpPr/>
              <p:nvPr/>
            </p:nvSpPr>
            <p:spPr>
              <a:xfrm>
                <a:off x="5917975" y="2603274"/>
                <a:ext cx="1730783" cy="553548"/>
              </a:xfrm>
              <a:prstGeom prst="roundRect">
                <a:avLst>
                  <a:gd name="adj" fmla="val 19797"/>
                </a:avLst>
              </a:prstGeom>
              <a:solidFill>
                <a:schemeClr val="accent6"/>
              </a:solidFill>
              <a:ln>
                <a:solidFill>
                  <a:srgbClr val="6600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7" name="Rectangle à coins arrondis 26">
                <a:extLst>
                  <a:ext uri="{FF2B5EF4-FFF2-40B4-BE49-F238E27FC236}">
                    <a16:creationId xmlns:a16="http://schemas.microsoft.com/office/drawing/2014/main" id="{C7C3C290-764E-4FEA-868D-827F48AC26AB}"/>
                  </a:ext>
                </a:extLst>
              </p:cNvPr>
              <p:cNvSpPr/>
              <p:nvPr/>
            </p:nvSpPr>
            <p:spPr>
              <a:xfrm>
                <a:off x="5932820" y="3884151"/>
                <a:ext cx="1730783" cy="368195"/>
              </a:xfrm>
              <a:prstGeom prst="roundRect">
                <a:avLst>
                  <a:gd name="adj" fmla="val 21831"/>
                </a:avLst>
              </a:prstGeom>
              <a:solidFill>
                <a:srgbClr val="C0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 name="Rectangle à coins arrondis 27">
                <a:extLst>
                  <a:ext uri="{FF2B5EF4-FFF2-40B4-BE49-F238E27FC236}">
                    <a16:creationId xmlns:a16="http://schemas.microsoft.com/office/drawing/2014/main" id="{61736531-A4A1-4482-BD4E-8F5A7006429C}"/>
                  </a:ext>
                </a:extLst>
              </p:cNvPr>
              <p:cNvSpPr/>
              <p:nvPr/>
            </p:nvSpPr>
            <p:spPr>
              <a:xfrm>
                <a:off x="5925785" y="4429747"/>
                <a:ext cx="1730783" cy="187567"/>
              </a:xfrm>
              <a:prstGeom prst="roundRect">
                <a:avLst>
                  <a:gd name="adj" fmla="val 35429"/>
                </a:avLst>
              </a:prstGeom>
              <a:solidFill>
                <a:schemeClr val="accent6"/>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 name="Rectangle à coins arrondis 28">
                <a:extLst>
                  <a:ext uri="{FF2B5EF4-FFF2-40B4-BE49-F238E27FC236}">
                    <a16:creationId xmlns:a16="http://schemas.microsoft.com/office/drawing/2014/main" id="{A00CA929-591F-42F5-9583-E5954F6C5635}"/>
                  </a:ext>
                </a:extLst>
              </p:cNvPr>
              <p:cNvSpPr/>
              <p:nvPr/>
            </p:nvSpPr>
            <p:spPr>
              <a:xfrm>
                <a:off x="5922320" y="4564638"/>
                <a:ext cx="1730783" cy="739670"/>
              </a:xfrm>
              <a:prstGeom prst="roundRect">
                <a:avLst>
                  <a:gd name="adj" fmla="val 24945"/>
                </a:avLst>
              </a:prstGeom>
              <a:solidFill>
                <a:schemeClr val="accent6"/>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0" name="ZoneTexte 19">
                <a:extLst>
                  <a:ext uri="{FF2B5EF4-FFF2-40B4-BE49-F238E27FC236}">
                    <a16:creationId xmlns:a16="http://schemas.microsoft.com/office/drawing/2014/main" id="{FDC23228-61E1-403D-B0F2-3F7F792E31ED}"/>
                  </a:ext>
                </a:extLst>
              </p:cNvPr>
              <p:cNvSpPr txBox="1"/>
              <p:nvPr/>
            </p:nvSpPr>
            <p:spPr>
              <a:xfrm>
                <a:off x="8010777" y="734913"/>
                <a:ext cx="3899723" cy="723124"/>
              </a:xfrm>
              <a:prstGeom prst="rect">
                <a:avLst/>
              </a:prstGeom>
              <a:noFill/>
            </p:spPr>
            <p:txBody>
              <a:bodyPr wrap="square" rtlCol="0">
                <a:spAutoFit/>
              </a:bodyPr>
              <a:lstStyle/>
              <a:p>
                <a:pPr algn="ctr"/>
                <a:r>
                  <a:rPr lang="en-US" sz="1400" b="1" dirty="0">
                    <a:solidFill>
                      <a:srgbClr val="000080"/>
                    </a:solidFill>
                  </a:rPr>
                  <a:t>X0 000 responses to follow-up surveys </a:t>
                </a:r>
              </a:p>
              <a:p>
                <a:pPr algn="ctr"/>
                <a:r>
                  <a:rPr lang="en-US" sz="1400" b="1" dirty="0">
                    <a:solidFill>
                      <a:srgbClr val="000080"/>
                    </a:solidFill>
                  </a:rPr>
                  <a:t>12 indicators</a:t>
                </a:r>
                <a:endParaRPr lang="fr-FR" sz="1400" b="1" dirty="0">
                  <a:solidFill>
                    <a:srgbClr val="000080"/>
                  </a:solidFill>
                </a:endParaRPr>
              </a:p>
            </p:txBody>
          </p:sp>
          <p:sp>
            <p:nvSpPr>
              <p:cNvPr id="21" name="Rectangle à coins arrondis 27">
                <a:extLst>
                  <a:ext uri="{FF2B5EF4-FFF2-40B4-BE49-F238E27FC236}">
                    <a16:creationId xmlns:a16="http://schemas.microsoft.com/office/drawing/2014/main" id="{CE483ADF-CCAF-4D68-89C9-9A00C65AD375}"/>
                  </a:ext>
                </a:extLst>
              </p:cNvPr>
              <p:cNvSpPr/>
              <p:nvPr/>
            </p:nvSpPr>
            <p:spPr>
              <a:xfrm>
                <a:off x="5914083" y="4266096"/>
                <a:ext cx="1730783" cy="110749"/>
              </a:xfrm>
              <a:prstGeom prst="roundRect">
                <a:avLst>
                  <a:gd name="adj" fmla="val 35429"/>
                </a:avLst>
              </a:prstGeom>
              <a:solidFill>
                <a:schemeClr val="accent6"/>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2" name="Rectangle à coins arrondis 27">
                <a:extLst>
                  <a:ext uri="{FF2B5EF4-FFF2-40B4-BE49-F238E27FC236}">
                    <a16:creationId xmlns:a16="http://schemas.microsoft.com/office/drawing/2014/main" id="{E368FAE6-A091-4BF5-B175-D8DE50D914F7}"/>
                  </a:ext>
                </a:extLst>
              </p:cNvPr>
              <p:cNvSpPr/>
              <p:nvPr/>
            </p:nvSpPr>
            <p:spPr>
              <a:xfrm>
                <a:off x="5934674" y="3809679"/>
                <a:ext cx="1730783" cy="110749"/>
              </a:xfrm>
              <a:prstGeom prst="roundRect">
                <a:avLst>
                  <a:gd name="adj" fmla="val 35429"/>
                </a:avLst>
              </a:prstGeom>
              <a:solidFill>
                <a:schemeClr val="accent6"/>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3" name="Rectangle à coins arrondis 27">
                <a:extLst>
                  <a:ext uri="{FF2B5EF4-FFF2-40B4-BE49-F238E27FC236}">
                    <a16:creationId xmlns:a16="http://schemas.microsoft.com/office/drawing/2014/main" id="{1C0BD061-0EA3-4C97-87BB-70372A5FD4C5}"/>
                  </a:ext>
                </a:extLst>
              </p:cNvPr>
              <p:cNvSpPr/>
              <p:nvPr/>
            </p:nvSpPr>
            <p:spPr>
              <a:xfrm>
                <a:off x="5945986" y="3690197"/>
                <a:ext cx="1730783" cy="110749"/>
              </a:xfrm>
              <a:prstGeom prst="roundRect">
                <a:avLst>
                  <a:gd name="adj" fmla="val 35429"/>
                </a:avLst>
              </a:prstGeom>
              <a:solidFill>
                <a:schemeClr val="accent6"/>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4" name="Rectangle à coins arrondis 27">
                <a:extLst>
                  <a:ext uri="{FF2B5EF4-FFF2-40B4-BE49-F238E27FC236}">
                    <a16:creationId xmlns:a16="http://schemas.microsoft.com/office/drawing/2014/main" id="{5A4A8CF1-A7F3-437E-B32C-A71C4A2E8D45}"/>
                  </a:ext>
                </a:extLst>
              </p:cNvPr>
              <p:cNvSpPr/>
              <p:nvPr/>
            </p:nvSpPr>
            <p:spPr>
              <a:xfrm>
                <a:off x="5922352" y="3595967"/>
                <a:ext cx="1730783" cy="110749"/>
              </a:xfrm>
              <a:prstGeom prst="roundRect">
                <a:avLst>
                  <a:gd name="adj" fmla="val 35429"/>
                </a:avLst>
              </a:prstGeom>
              <a:solidFill>
                <a:schemeClr val="accent6"/>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5" name="Rectangle à coins arrondis 26">
                <a:extLst>
                  <a:ext uri="{FF2B5EF4-FFF2-40B4-BE49-F238E27FC236}">
                    <a16:creationId xmlns:a16="http://schemas.microsoft.com/office/drawing/2014/main" id="{2EA0E0B2-EDCB-4100-828E-4403AEFEC9F3}"/>
                  </a:ext>
                </a:extLst>
              </p:cNvPr>
              <p:cNvSpPr/>
              <p:nvPr/>
            </p:nvSpPr>
            <p:spPr>
              <a:xfrm>
                <a:off x="5925784" y="3196168"/>
                <a:ext cx="1730783" cy="368195"/>
              </a:xfrm>
              <a:prstGeom prst="roundRect">
                <a:avLst>
                  <a:gd name="adj" fmla="val 21831"/>
                </a:avLst>
              </a:prstGeom>
              <a:solidFill>
                <a:srgbClr val="C0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6" name="Cylindre 25">
                <a:extLst>
                  <a:ext uri="{FF2B5EF4-FFF2-40B4-BE49-F238E27FC236}">
                    <a16:creationId xmlns:a16="http://schemas.microsoft.com/office/drawing/2014/main" id="{6C1C55EC-242F-465A-B21B-D4FFF2C4C887}"/>
                  </a:ext>
                </a:extLst>
              </p:cNvPr>
              <p:cNvSpPr/>
              <p:nvPr/>
            </p:nvSpPr>
            <p:spPr>
              <a:xfrm>
                <a:off x="8746339" y="1631957"/>
                <a:ext cx="1424141" cy="3911598"/>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i="1" dirty="0">
                    <a:solidFill>
                      <a:srgbClr val="C00000"/>
                    </a:solidFill>
                  </a:rPr>
                  <a:t>Survey platform</a:t>
                </a:r>
              </a:p>
              <a:p>
                <a:pPr algn="ctr"/>
                <a:endParaRPr lang="fr-FR" dirty="0"/>
              </a:p>
            </p:txBody>
          </p:sp>
          <p:sp>
            <p:nvSpPr>
              <p:cNvPr id="27" name="Forme libre 40">
                <a:extLst>
                  <a:ext uri="{FF2B5EF4-FFF2-40B4-BE49-F238E27FC236}">
                    <a16:creationId xmlns:a16="http://schemas.microsoft.com/office/drawing/2014/main" id="{AE242E77-7FFD-401B-ADB8-AB97933DF50D}"/>
                  </a:ext>
                </a:extLst>
              </p:cNvPr>
              <p:cNvSpPr/>
              <p:nvPr/>
            </p:nvSpPr>
            <p:spPr>
              <a:xfrm>
                <a:off x="4988107" y="3078279"/>
                <a:ext cx="3949060" cy="130224"/>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8" name="Forme libre 40">
                <a:extLst>
                  <a:ext uri="{FF2B5EF4-FFF2-40B4-BE49-F238E27FC236}">
                    <a16:creationId xmlns:a16="http://schemas.microsoft.com/office/drawing/2014/main" id="{DD503A76-9A83-4D7C-9991-DBCFEA813A7B}"/>
                  </a:ext>
                </a:extLst>
              </p:cNvPr>
              <p:cNvSpPr/>
              <p:nvPr/>
            </p:nvSpPr>
            <p:spPr>
              <a:xfrm>
                <a:off x="4988107" y="2924894"/>
                <a:ext cx="3949060" cy="130224"/>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solidFill>
                  <a:schemeClr val="bg1"/>
                </a:solidFill>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9" name="Forme libre 40">
                <a:extLst>
                  <a:ext uri="{FF2B5EF4-FFF2-40B4-BE49-F238E27FC236}">
                    <a16:creationId xmlns:a16="http://schemas.microsoft.com/office/drawing/2014/main" id="{67BFDC98-BC0E-46D8-AC96-3F233E69A5F2}"/>
                  </a:ext>
                </a:extLst>
              </p:cNvPr>
              <p:cNvSpPr/>
              <p:nvPr/>
            </p:nvSpPr>
            <p:spPr>
              <a:xfrm>
                <a:off x="4988107" y="2864919"/>
                <a:ext cx="3949060" cy="130224"/>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solidFill>
                  <a:schemeClr val="bg1"/>
                </a:solidFill>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0" name="Forme libre 40">
                <a:extLst>
                  <a:ext uri="{FF2B5EF4-FFF2-40B4-BE49-F238E27FC236}">
                    <a16:creationId xmlns:a16="http://schemas.microsoft.com/office/drawing/2014/main" id="{4DDD5BDC-80E5-4EAC-A3DC-FADFE2FF832F}"/>
                  </a:ext>
                </a:extLst>
              </p:cNvPr>
              <p:cNvSpPr/>
              <p:nvPr/>
            </p:nvSpPr>
            <p:spPr>
              <a:xfrm>
                <a:off x="4980046" y="2744698"/>
                <a:ext cx="3949060" cy="130224"/>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1" name="Forme libre 40">
                <a:extLst>
                  <a:ext uri="{FF2B5EF4-FFF2-40B4-BE49-F238E27FC236}">
                    <a16:creationId xmlns:a16="http://schemas.microsoft.com/office/drawing/2014/main" id="{24C7D47F-8361-48D1-BF04-373CE6A73450}"/>
                  </a:ext>
                </a:extLst>
              </p:cNvPr>
              <p:cNvSpPr/>
              <p:nvPr/>
            </p:nvSpPr>
            <p:spPr>
              <a:xfrm>
                <a:off x="4998535" y="2106559"/>
                <a:ext cx="3949060" cy="130224"/>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2" name="Forme libre 40">
                <a:extLst>
                  <a:ext uri="{FF2B5EF4-FFF2-40B4-BE49-F238E27FC236}">
                    <a16:creationId xmlns:a16="http://schemas.microsoft.com/office/drawing/2014/main" id="{DE76A4AC-2B42-4533-A53B-F98BF2E4B8E4}"/>
                  </a:ext>
                </a:extLst>
              </p:cNvPr>
              <p:cNvSpPr/>
              <p:nvPr/>
            </p:nvSpPr>
            <p:spPr>
              <a:xfrm>
                <a:off x="5015715" y="3444510"/>
                <a:ext cx="3949060" cy="143246"/>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3" name="Forme libre 40">
                <a:extLst>
                  <a:ext uri="{FF2B5EF4-FFF2-40B4-BE49-F238E27FC236}">
                    <a16:creationId xmlns:a16="http://schemas.microsoft.com/office/drawing/2014/main" id="{43B39357-D63F-439D-8E35-BD6F33562036}"/>
                  </a:ext>
                </a:extLst>
              </p:cNvPr>
              <p:cNvSpPr/>
              <p:nvPr/>
            </p:nvSpPr>
            <p:spPr>
              <a:xfrm>
                <a:off x="4988107" y="3243776"/>
                <a:ext cx="3949060" cy="143246"/>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4" name="Forme libre 40">
                <a:extLst>
                  <a:ext uri="{FF2B5EF4-FFF2-40B4-BE49-F238E27FC236}">
                    <a16:creationId xmlns:a16="http://schemas.microsoft.com/office/drawing/2014/main" id="{649B4E36-E6DE-4627-B88D-025DCB51C9CF}"/>
                  </a:ext>
                </a:extLst>
              </p:cNvPr>
              <p:cNvSpPr/>
              <p:nvPr/>
            </p:nvSpPr>
            <p:spPr>
              <a:xfrm>
                <a:off x="4988107" y="1843064"/>
                <a:ext cx="3949060" cy="143246"/>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5" name="Forme libre 40">
                <a:extLst>
                  <a:ext uri="{FF2B5EF4-FFF2-40B4-BE49-F238E27FC236}">
                    <a16:creationId xmlns:a16="http://schemas.microsoft.com/office/drawing/2014/main" id="{3F84C2FB-FB75-4929-A0CE-897E22B7F0AA}"/>
                  </a:ext>
                </a:extLst>
              </p:cNvPr>
              <p:cNvSpPr/>
              <p:nvPr/>
            </p:nvSpPr>
            <p:spPr>
              <a:xfrm>
                <a:off x="5000949" y="1839400"/>
                <a:ext cx="3949060" cy="143246"/>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solidFill>
                  <a:schemeClr val="bg1"/>
                </a:solidFill>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6" name="Forme libre 40">
                <a:extLst>
                  <a:ext uri="{FF2B5EF4-FFF2-40B4-BE49-F238E27FC236}">
                    <a16:creationId xmlns:a16="http://schemas.microsoft.com/office/drawing/2014/main" id="{C1B9F569-71AE-46EA-8286-8A7E2BA100CA}"/>
                  </a:ext>
                </a:extLst>
              </p:cNvPr>
              <p:cNvSpPr/>
              <p:nvPr/>
            </p:nvSpPr>
            <p:spPr>
              <a:xfrm>
                <a:off x="5015715" y="3804380"/>
                <a:ext cx="3949060" cy="143246"/>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7" name="Forme libre 40">
                <a:extLst>
                  <a:ext uri="{FF2B5EF4-FFF2-40B4-BE49-F238E27FC236}">
                    <a16:creationId xmlns:a16="http://schemas.microsoft.com/office/drawing/2014/main" id="{D4EDE088-BC4F-4D32-A1C3-F771D4BEEEA3}"/>
                  </a:ext>
                </a:extLst>
              </p:cNvPr>
              <p:cNvSpPr/>
              <p:nvPr/>
            </p:nvSpPr>
            <p:spPr>
              <a:xfrm>
                <a:off x="5036307" y="4551232"/>
                <a:ext cx="3949060" cy="130224"/>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8" name="Forme libre 40">
                <a:extLst>
                  <a:ext uri="{FF2B5EF4-FFF2-40B4-BE49-F238E27FC236}">
                    <a16:creationId xmlns:a16="http://schemas.microsoft.com/office/drawing/2014/main" id="{AFDB1DF1-FF36-4136-9428-70BFA9E9EA3C}"/>
                  </a:ext>
                </a:extLst>
              </p:cNvPr>
              <p:cNvSpPr/>
              <p:nvPr/>
            </p:nvSpPr>
            <p:spPr>
              <a:xfrm>
                <a:off x="5040425" y="4703632"/>
                <a:ext cx="3949060" cy="130224"/>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9" name="Forme libre 40">
                <a:extLst>
                  <a:ext uri="{FF2B5EF4-FFF2-40B4-BE49-F238E27FC236}">
                    <a16:creationId xmlns:a16="http://schemas.microsoft.com/office/drawing/2014/main" id="{234DDB01-AF9E-479D-AC79-39C72FFC029C}"/>
                  </a:ext>
                </a:extLst>
              </p:cNvPr>
              <p:cNvSpPr/>
              <p:nvPr/>
            </p:nvSpPr>
            <p:spPr>
              <a:xfrm>
                <a:off x="5031182" y="4872478"/>
                <a:ext cx="3949060" cy="130224"/>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0" name="Forme libre 40">
                <a:extLst>
                  <a:ext uri="{FF2B5EF4-FFF2-40B4-BE49-F238E27FC236}">
                    <a16:creationId xmlns:a16="http://schemas.microsoft.com/office/drawing/2014/main" id="{397A10A7-8BF0-46BE-9FD9-C7FB98D9A1AE}"/>
                  </a:ext>
                </a:extLst>
              </p:cNvPr>
              <p:cNvSpPr/>
              <p:nvPr/>
            </p:nvSpPr>
            <p:spPr>
              <a:xfrm>
                <a:off x="5003622" y="4982805"/>
                <a:ext cx="3949060" cy="130224"/>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 name="Forme libre 40">
                <a:extLst>
                  <a:ext uri="{FF2B5EF4-FFF2-40B4-BE49-F238E27FC236}">
                    <a16:creationId xmlns:a16="http://schemas.microsoft.com/office/drawing/2014/main" id="{F4F2B771-DFFD-49C3-A33C-BEF0DA519588}"/>
                  </a:ext>
                </a:extLst>
              </p:cNvPr>
              <p:cNvSpPr/>
              <p:nvPr/>
            </p:nvSpPr>
            <p:spPr>
              <a:xfrm>
                <a:off x="5049138" y="5086284"/>
                <a:ext cx="3949060" cy="130224"/>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2" name="Forme libre 40">
                <a:extLst>
                  <a:ext uri="{FF2B5EF4-FFF2-40B4-BE49-F238E27FC236}">
                    <a16:creationId xmlns:a16="http://schemas.microsoft.com/office/drawing/2014/main" id="{9B11E7E1-F0FB-4529-A4CC-51424DA83C82}"/>
                  </a:ext>
                </a:extLst>
              </p:cNvPr>
              <p:cNvSpPr/>
              <p:nvPr/>
            </p:nvSpPr>
            <p:spPr>
              <a:xfrm>
                <a:off x="5040425" y="3962952"/>
                <a:ext cx="3957772" cy="174501"/>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43" name="Groupe 42">
                <a:extLst>
                  <a:ext uri="{FF2B5EF4-FFF2-40B4-BE49-F238E27FC236}">
                    <a16:creationId xmlns:a16="http://schemas.microsoft.com/office/drawing/2014/main" id="{F51DF98C-1222-42BA-96AE-370433FA1386}"/>
                  </a:ext>
                </a:extLst>
              </p:cNvPr>
              <p:cNvGrpSpPr/>
              <p:nvPr/>
            </p:nvGrpSpPr>
            <p:grpSpPr>
              <a:xfrm>
                <a:off x="1588020" y="5814328"/>
                <a:ext cx="10304201" cy="588580"/>
                <a:chOff x="1652778" y="5889171"/>
                <a:chExt cx="10304201" cy="588580"/>
              </a:xfrm>
            </p:grpSpPr>
            <p:sp>
              <p:nvSpPr>
                <p:cNvPr id="80" name="ZoneTexte 79">
                  <a:extLst>
                    <a:ext uri="{FF2B5EF4-FFF2-40B4-BE49-F238E27FC236}">
                      <a16:creationId xmlns:a16="http://schemas.microsoft.com/office/drawing/2014/main" id="{7CDBB5C1-B834-4B20-8A65-3EC927C3BFF3}"/>
                    </a:ext>
                  </a:extLst>
                </p:cNvPr>
                <p:cNvSpPr txBox="1"/>
                <p:nvPr/>
              </p:nvSpPr>
              <p:spPr>
                <a:xfrm>
                  <a:off x="1652778" y="6082160"/>
                  <a:ext cx="10304201" cy="395591"/>
                </a:xfrm>
                <a:prstGeom prst="rect">
                  <a:avLst/>
                </a:prstGeom>
                <a:noFill/>
              </p:spPr>
              <p:txBody>
                <a:bodyPr wrap="square" rtlCol="0">
                  <a:spAutoFit/>
                </a:bodyPr>
                <a:lstStyle/>
                <a:p>
                  <a:pPr>
                    <a:lnSpc>
                      <a:spcPct val="90000"/>
                    </a:lnSpc>
                  </a:pPr>
                  <a:r>
                    <a:rPr lang="en-US" sz="1400" dirty="0"/>
                    <a:t>Data Flow: Online entry of participant report or final report, and responses to follow-up surveys</a:t>
                  </a:r>
                  <a:endParaRPr lang="fr-FR" sz="1400" dirty="0">
                    <a:solidFill>
                      <a:srgbClr val="000080"/>
                    </a:solidFill>
                  </a:endParaRPr>
                </a:p>
              </p:txBody>
            </p:sp>
            <p:sp>
              <p:nvSpPr>
                <p:cNvPr id="81" name="Forme libre 40">
                  <a:extLst>
                    <a:ext uri="{FF2B5EF4-FFF2-40B4-BE49-F238E27FC236}">
                      <a16:creationId xmlns:a16="http://schemas.microsoft.com/office/drawing/2014/main" id="{9FB9A345-F93C-4BF7-ABE7-B98CD98F02F8}"/>
                    </a:ext>
                  </a:extLst>
                </p:cNvPr>
                <p:cNvSpPr/>
                <p:nvPr/>
              </p:nvSpPr>
              <p:spPr>
                <a:xfrm>
                  <a:off x="4888438" y="5889171"/>
                  <a:ext cx="3949060" cy="130224"/>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44" name="Groupe 43">
                <a:extLst>
                  <a:ext uri="{FF2B5EF4-FFF2-40B4-BE49-F238E27FC236}">
                    <a16:creationId xmlns:a16="http://schemas.microsoft.com/office/drawing/2014/main" id="{3FB71886-8CA1-4FA9-895A-5D1B469CB421}"/>
                  </a:ext>
                </a:extLst>
              </p:cNvPr>
              <p:cNvGrpSpPr/>
              <p:nvPr/>
            </p:nvGrpSpPr>
            <p:grpSpPr>
              <a:xfrm>
                <a:off x="1319935" y="433555"/>
                <a:ext cx="4040155" cy="5196732"/>
                <a:chOff x="55682" y="129704"/>
                <a:chExt cx="4040155" cy="5196732"/>
              </a:xfrm>
            </p:grpSpPr>
            <p:sp>
              <p:nvSpPr>
                <p:cNvPr id="72" name="Cylindre 71">
                  <a:extLst>
                    <a:ext uri="{FF2B5EF4-FFF2-40B4-BE49-F238E27FC236}">
                      <a16:creationId xmlns:a16="http://schemas.microsoft.com/office/drawing/2014/main" id="{F64D70F8-C44C-484E-B5EB-1CC18D41A3DF}"/>
                    </a:ext>
                  </a:extLst>
                </p:cNvPr>
                <p:cNvSpPr/>
                <p:nvPr/>
              </p:nvSpPr>
              <p:spPr>
                <a:xfrm>
                  <a:off x="1445360" y="845647"/>
                  <a:ext cx="2650477" cy="4480789"/>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73" name="Rectangle 72">
                  <a:extLst>
                    <a:ext uri="{FF2B5EF4-FFF2-40B4-BE49-F238E27FC236}">
                      <a16:creationId xmlns:a16="http://schemas.microsoft.com/office/drawing/2014/main" id="{DCA82611-2550-4814-BA6B-EF2267388262}"/>
                    </a:ext>
                  </a:extLst>
                </p:cNvPr>
                <p:cNvSpPr/>
                <p:nvPr/>
              </p:nvSpPr>
              <p:spPr>
                <a:xfrm>
                  <a:off x="2538441" y="1654520"/>
                  <a:ext cx="1412643" cy="333025"/>
                </a:xfrm>
                <a:prstGeom prst="rect">
                  <a:avLst/>
                </a:prstGeom>
                <a:noFill/>
                <a:ln>
                  <a:solidFill>
                    <a:srgbClr val="660066"/>
                  </a:solidFill>
                </a:ln>
              </p:spPr>
              <p:style>
                <a:lnRef idx="1">
                  <a:schemeClr val="accent1"/>
                </a:lnRef>
                <a:fillRef idx="3">
                  <a:schemeClr val="accent1"/>
                </a:fillRef>
                <a:effectRef idx="2">
                  <a:schemeClr val="accent1"/>
                </a:effectRef>
                <a:fontRef idx="minor">
                  <a:schemeClr val="lt1"/>
                </a:fontRef>
              </p:style>
              <p:txBody>
                <a:bodyPr rtlCol="0" anchor="ctr"/>
                <a:lstStyle/>
                <a:p>
                  <a:pPr algn="r"/>
                  <a:r>
                    <a:rPr lang="fr-FR" sz="800" spc="300" dirty="0">
                      <a:solidFill>
                        <a:srgbClr val="660066"/>
                      </a:solidFill>
                      <a:latin typeface="Wingdings"/>
                      <a:ea typeface="Wingdings"/>
                      <a:cs typeface="Wingdings"/>
                      <a:sym typeface="Wingdings"/>
                    </a:rPr>
                    <a:t></a:t>
                  </a:r>
                  <a:endParaRPr lang="fr-FR" sz="800" spc="300" dirty="0">
                    <a:solidFill>
                      <a:srgbClr val="660066"/>
                    </a:solidFill>
                  </a:endParaRPr>
                </a:p>
              </p:txBody>
            </p:sp>
            <p:sp>
              <p:nvSpPr>
                <p:cNvPr id="74" name="Rectangle 73">
                  <a:extLst>
                    <a:ext uri="{FF2B5EF4-FFF2-40B4-BE49-F238E27FC236}">
                      <a16:creationId xmlns:a16="http://schemas.microsoft.com/office/drawing/2014/main" id="{5D9CE470-34B8-486E-9D3C-25BBA4748822}"/>
                    </a:ext>
                  </a:extLst>
                </p:cNvPr>
                <p:cNvSpPr/>
                <p:nvPr/>
              </p:nvSpPr>
              <p:spPr>
                <a:xfrm>
                  <a:off x="2595418" y="1943234"/>
                  <a:ext cx="1361622" cy="572791"/>
                </a:xfrm>
                <a:prstGeom prst="rect">
                  <a:avLst/>
                </a:prstGeom>
                <a:no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r"/>
                  <a:r>
                    <a:rPr lang="fr-FR" sz="800" spc="300" dirty="0">
                      <a:solidFill>
                        <a:srgbClr val="FF6600"/>
                      </a:solidFill>
                      <a:latin typeface="Wingdings"/>
                      <a:ea typeface="Wingdings"/>
                      <a:cs typeface="Wingdings"/>
                      <a:sym typeface="Wingdings"/>
                    </a:rPr>
                    <a:t></a:t>
                  </a:r>
                  <a:endParaRPr lang="fr-FR" sz="800" spc="300" dirty="0">
                    <a:solidFill>
                      <a:srgbClr val="FF6600"/>
                    </a:solidFill>
                  </a:endParaRPr>
                </a:p>
              </p:txBody>
            </p:sp>
            <p:sp>
              <p:nvSpPr>
                <p:cNvPr id="75" name="Rectangle 74">
                  <a:extLst>
                    <a:ext uri="{FF2B5EF4-FFF2-40B4-BE49-F238E27FC236}">
                      <a16:creationId xmlns:a16="http://schemas.microsoft.com/office/drawing/2014/main" id="{BA84ACA3-BCC0-4EB1-A800-2751B18AE2F6}"/>
                    </a:ext>
                  </a:extLst>
                </p:cNvPr>
                <p:cNvSpPr/>
                <p:nvPr/>
              </p:nvSpPr>
              <p:spPr>
                <a:xfrm>
                  <a:off x="2369469" y="2336847"/>
                  <a:ext cx="1646587" cy="750058"/>
                </a:xfrm>
                <a:prstGeom prst="rect">
                  <a:avLst/>
                </a:prstGeom>
                <a:noFill/>
                <a:ln>
                  <a:solidFill>
                    <a:srgbClr val="660066"/>
                  </a:solidFill>
                </a:ln>
              </p:spPr>
              <p:style>
                <a:lnRef idx="1">
                  <a:schemeClr val="accent1"/>
                </a:lnRef>
                <a:fillRef idx="3">
                  <a:schemeClr val="accent1"/>
                </a:fillRef>
                <a:effectRef idx="2">
                  <a:schemeClr val="accent1"/>
                </a:effectRef>
                <a:fontRef idx="minor">
                  <a:schemeClr val="lt1"/>
                </a:fontRef>
              </p:style>
              <p:txBody>
                <a:bodyPr rtlCol="0" anchor="ctr"/>
                <a:lstStyle/>
                <a:p>
                  <a:pPr algn="r"/>
                  <a:r>
                    <a:rPr lang="fr-FR" sz="800" spc="300" dirty="0">
                      <a:solidFill>
                        <a:srgbClr val="660066"/>
                      </a:solidFill>
                      <a:latin typeface="Wingdings"/>
                      <a:ea typeface="Wingdings"/>
                      <a:cs typeface="Wingdings"/>
                      <a:sym typeface="Wingdings"/>
                    </a:rPr>
                    <a:t></a:t>
                  </a:r>
                  <a:endParaRPr lang="fr-FR" sz="800" spc="300" dirty="0">
                    <a:solidFill>
                      <a:srgbClr val="660066"/>
                    </a:solidFill>
                  </a:endParaRPr>
                </a:p>
              </p:txBody>
            </p:sp>
            <p:sp>
              <p:nvSpPr>
                <p:cNvPr id="76" name="Rectangle 75">
                  <a:extLst>
                    <a:ext uri="{FF2B5EF4-FFF2-40B4-BE49-F238E27FC236}">
                      <a16:creationId xmlns:a16="http://schemas.microsoft.com/office/drawing/2014/main" id="{56F535A9-6A15-4F99-80C8-392D20203F44}"/>
                    </a:ext>
                  </a:extLst>
                </p:cNvPr>
                <p:cNvSpPr/>
                <p:nvPr/>
              </p:nvSpPr>
              <p:spPr>
                <a:xfrm>
                  <a:off x="2658981" y="3077964"/>
                  <a:ext cx="1380278" cy="987323"/>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r"/>
                  <a:r>
                    <a:rPr lang="fr-FR" sz="800" spc="300" dirty="0">
                      <a:solidFill>
                        <a:srgbClr val="FF0000"/>
                      </a:solidFill>
                      <a:latin typeface="Wingdings"/>
                      <a:ea typeface="Wingdings"/>
                      <a:cs typeface="Wingdings"/>
                      <a:sym typeface="Wingdings"/>
                    </a:rPr>
                    <a:t></a:t>
                  </a:r>
                  <a:endParaRPr lang="fr-FR" sz="800" spc="300" dirty="0">
                    <a:solidFill>
                      <a:srgbClr val="FF0000"/>
                    </a:solidFill>
                  </a:endParaRPr>
                </a:p>
              </p:txBody>
            </p:sp>
            <p:sp>
              <p:nvSpPr>
                <p:cNvPr id="77" name="Rectangle 76">
                  <a:extLst>
                    <a:ext uri="{FF2B5EF4-FFF2-40B4-BE49-F238E27FC236}">
                      <a16:creationId xmlns:a16="http://schemas.microsoft.com/office/drawing/2014/main" id="{32717123-26A3-4573-A8B9-C5EDCD6B0CD7}"/>
                    </a:ext>
                  </a:extLst>
                </p:cNvPr>
                <p:cNvSpPr/>
                <p:nvPr/>
              </p:nvSpPr>
              <p:spPr>
                <a:xfrm>
                  <a:off x="3220995" y="4006061"/>
                  <a:ext cx="757611" cy="474601"/>
                </a:xfrm>
                <a:prstGeom prst="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r"/>
                  <a:r>
                    <a:rPr lang="fr-FR" sz="800" spc="300" dirty="0">
                      <a:solidFill>
                        <a:srgbClr val="0000FF"/>
                      </a:solidFill>
                      <a:latin typeface="Wingdings"/>
                      <a:ea typeface="Wingdings"/>
                      <a:cs typeface="Wingdings"/>
                      <a:sym typeface="Wingdings"/>
                    </a:rPr>
                    <a:t></a:t>
                  </a:r>
                  <a:endParaRPr lang="fr-FR" sz="800" spc="300" dirty="0">
                    <a:solidFill>
                      <a:srgbClr val="0000FF"/>
                    </a:solidFill>
                  </a:endParaRPr>
                </a:p>
              </p:txBody>
            </p:sp>
            <p:sp>
              <p:nvSpPr>
                <p:cNvPr id="78" name="Rectangle 77">
                  <a:extLst>
                    <a:ext uri="{FF2B5EF4-FFF2-40B4-BE49-F238E27FC236}">
                      <a16:creationId xmlns:a16="http://schemas.microsoft.com/office/drawing/2014/main" id="{B02820CB-56FF-44FF-9A7A-E8EFD8ECBE79}"/>
                    </a:ext>
                  </a:extLst>
                </p:cNvPr>
                <p:cNvSpPr/>
                <p:nvPr/>
              </p:nvSpPr>
              <p:spPr>
                <a:xfrm>
                  <a:off x="2574569" y="4387202"/>
                  <a:ext cx="1387119" cy="750058"/>
                </a:xfrm>
                <a:prstGeom prst="rect">
                  <a:avLst/>
                </a:prstGeom>
                <a:no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r"/>
                  <a:r>
                    <a:rPr lang="fr-FR" sz="600" spc="300" dirty="0">
                      <a:solidFill>
                        <a:srgbClr val="008000"/>
                      </a:solidFill>
                      <a:latin typeface="Wingdings"/>
                      <a:ea typeface="Wingdings"/>
                      <a:cs typeface="Wingdings"/>
                      <a:sym typeface="Wingdings"/>
                    </a:rPr>
                    <a:t></a:t>
                  </a:r>
                  <a:endParaRPr lang="fr-FR" sz="600" spc="300" dirty="0">
                    <a:solidFill>
                      <a:srgbClr val="008000"/>
                    </a:solidFill>
                  </a:endParaRPr>
                </a:p>
              </p:txBody>
            </p:sp>
            <p:sp>
              <p:nvSpPr>
                <p:cNvPr id="79" name="ZoneTexte 78">
                  <a:extLst>
                    <a:ext uri="{FF2B5EF4-FFF2-40B4-BE49-F238E27FC236}">
                      <a16:creationId xmlns:a16="http://schemas.microsoft.com/office/drawing/2014/main" id="{8B96B436-8B2C-4D59-BBC1-0D4EC5AF5195}"/>
                    </a:ext>
                  </a:extLst>
                </p:cNvPr>
                <p:cNvSpPr txBox="1"/>
                <p:nvPr/>
              </p:nvSpPr>
              <p:spPr>
                <a:xfrm>
                  <a:off x="55682" y="129704"/>
                  <a:ext cx="2901033" cy="723124"/>
                </a:xfrm>
                <a:prstGeom prst="rect">
                  <a:avLst/>
                </a:prstGeom>
                <a:noFill/>
              </p:spPr>
              <p:txBody>
                <a:bodyPr wrap="square" rtlCol="0">
                  <a:spAutoFit/>
                </a:bodyPr>
                <a:lstStyle/>
                <a:p>
                  <a:pPr algn="ctr"/>
                  <a:r>
                    <a:rPr lang="fr-FR" sz="1400" b="1" dirty="0">
                      <a:solidFill>
                        <a:srgbClr val="000080"/>
                      </a:solidFill>
                    </a:rPr>
                    <a:t>~ 60,000 participant reports</a:t>
                  </a:r>
                </a:p>
                <a:p>
                  <a:pPr algn="ctr"/>
                  <a:r>
                    <a:rPr lang="fr-FR" sz="1400" b="1" dirty="0">
                      <a:solidFill>
                        <a:srgbClr val="000080"/>
                      </a:solidFill>
                    </a:rPr>
                    <a:t> 9 </a:t>
                  </a:r>
                  <a:r>
                    <a:rPr lang="fr-FR" sz="1400" b="1" dirty="0" err="1">
                      <a:solidFill>
                        <a:srgbClr val="000080"/>
                      </a:solidFill>
                    </a:rPr>
                    <a:t>indicators</a:t>
                  </a:r>
                  <a:endParaRPr lang="fr-FR" sz="1400" b="1" dirty="0">
                    <a:solidFill>
                      <a:srgbClr val="000080"/>
                    </a:solidFill>
                  </a:endParaRPr>
                </a:p>
              </p:txBody>
            </p:sp>
          </p:grpSp>
          <p:sp>
            <p:nvSpPr>
              <p:cNvPr id="45" name="Forme libre 40">
                <a:extLst>
                  <a:ext uri="{FF2B5EF4-FFF2-40B4-BE49-F238E27FC236}">
                    <a16:creationId xmlns:a16="http://schemas.microsoft.com/office/drawing/2014/main" id="{C1A8C22D-1A0A-4AC3-9D48-4672F52FB6A3}"/>
                  </a:ext>
                </a:extLst>
              </p:cNvPr>
              <p:cNvSpPr/>
              <p:nvPr/>
            </p:nvSpPr>
            <p:spPr>
              <a:xfrm>
                <a:off x="4996344" y="2477378"/>
                <a:ext cx="3949060" cy="143246"/>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6" name="Forme libre 40">
                <a:extLst>
                  <a:ext uri="{FF2B5EF4-FFF2-40B4-BE49-F238E27FC236}">
                    <a16:creationId xmlns:a16="http://schemas.microsoft.com/office/drawing/2014/main" id="{1A2A0743-997E-4DEA-B985-6348FDDBCCAC}"/>
                  </a:ext>
                </a:extLst>
              </p:cNvPr>
              <p:cNvSpPr/>
              <p:nvPr/>
            </p:nvSpPr>
            <p:spPr>
              <a:xfrm>
                <a:off x="4959272" y="2654016"/>
                <a:ext cx="3949060" cy="143246"/>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solidFill>
                  <a:schemeClr val="bg1"/>
                </a:solidFill>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7" name="Forme libre 40">
                <a:extLst>
                  <a:ext uri="{FF2B5EF4-FFF2-40B4-BE49-F238E27FC236}">
                    <a16:creationId xmlns:a16="http://schemas.microsoft.com/office/drawing/2014/main" id="{AC160B25-ACCC-4FAD-B3F6-E3EDDA10CC70}"/>
                  </a:ext>
                </a:extLst>
              </p:cNvPr>
              <p:cNvSpPr/>
              <p:nvPr/>
            </p:nvSpPr>
            <p:spPr>
              <a:xfrm>
                <a:off x="5029778" y="2601400"/>
                <a:ext cx="3949060" cy="143246"/>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solidFill>
                  <a:schemeClr val="bg1"/>
                </a:solidFill>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8" name="Forme libre 40">
                <a:extLst>
                  <a:ext uri="{FF2B5EF4-FFF2-40B4-BE49-F238E27FC236}">
                    <a16:creationId xmlns:a16="http://schemas.microsoft.com/office/drawing/2014/main" id="{42B77513-2CDA-4DFB-99E4-C9B7BE32F968}"/>
                  </a:ext>
                </a:extLst>
              </p:cNvPr>
              <p:cNvSpPr/>
              <p:nvPr/>
            </p:nvSpPr>
            <p:spPr>
              <a:xfrm>
                <a:off x="4996343" y="2196816"/>
                <a:ext cx="3949060" cy="143246"/>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solidFill>
                  <a:schemeClr val="bg1"/>
                </a:solidFill>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9" name="Forme libre 40">
                <a:extLst>
                  <a:ext uri="{FF2B5EF4-FFF2-40B4-BE49-F238E27FC236}">
                    <a16:creationId xmlns:a16="http://schemas.microsoft.com/office/drawing/2014/main" id="{D04B7C0D-911F-4CD9-AF8F-6B4FDACABF46}"/>
                  </a:ext>
                </a:extLst>
              </p:cNvPr>
              <p:cNvSpPr/>
              <p:nvPr/>
            </p:nvSpPr>
            <p:spPr>
              <a:xfrm>
                <a:off x="4980241" y="2329174"/>
                <a:ext cx="3949060" cy="143246"/>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0" name="Forme libre 40">
                <a:extLst>
                  <a:ext uri="{FF2B5EF4-FFF2-40B4-BE49-F238E27FC236}">
                    <a16:creationId xmlns:a16="http://schemas.microsoft.com/office/drawing/2014/main" id="{58AE1314-6398-4600-875A-9BA712B53CFE}"/>
                  </a:ext>
                </a:extLst>
              </p:cNvPr>
              <p:cNvSpPr/>
              <p:nvPr/>
            </p:nvSpPr>
            <p:spPr>
              <a:xfrm>
                <a:off x="4992706" y="2400048"/>
                <a:ext cx="3949060" cy="143246"/>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1" name="Forme libre 40">
                <a:extLst>
                  <a:ext uri="{FF2B5EF4-FFF2-40B4-BE49-F238E27FC236}">
                    <a16:creationId xmlns:a16="http://schemas.microsoft.com/office/drawing/2014/main" id="{C65F0FAF-9961-4785-8DB2-B384F9DA9048}"/>
                  </a:ext>
                </a:extLst>
              </p:cNvPr>
              <p:cNvSpPr/>
              <p:nvPr/>
            </p:nvSpPr>
            <p:spPr>
              <a:xfrm>
                <a:off x="4992225" y="2357454"/>
                <a:ext cx="3949060" cy="143246"/>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solidFill>
                  <a:schemeClr val="bg1"/>
                </a:solidFill>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2" name="Forme libre 40">
                <a:extLst>
                  <a:ext uri="{FF2B5EF4-FFF2-40B4-BE49-F238E27FC236}">
                    <a16:creationId xmlns:a16="http://schemas.microsoft.com/office/drawing/2014/main" id="{51E27A56-17AC-4B51-919F-301F524B1090}"/>
                  </a:ext>
                </a:extLst>
              </p:cNvPr>
              <p:cNvSpPr/>
              <p:nvPr/>
            </p:nvSpPr>
            <p:spPr>
              <a:xfrm>
                <a:off x="5004581" y="2070750"/>
                <a:ext cx="3949060" cy="143246"/>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3" name="Forme libre 40">
                <a:extLst>
                  <a:ext uri="{FF2B5EF4-FFF2-40B4-BE49-F238E27FC236}">
                    <a16:creationId xmlns:a16="http://schemas.microsoft.com/office/drawing/2014/main" id="{C7586E9F-4730-44BA-B061-AEF1F0084996}"/>
                  </a:ext>
                </a:extLst>
              </p:cNvPr>
              <p:cNvSpPr/>
              <p:nvPr/>
            </p:nvSpPr>
            <p:spPr>
              <a:xfrm>
                <a:off x="5005522" y="1967096"/>
                <a:ext cx="3949060" cy="143246"/>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solidFill>
                  <a:schemeClr val="bg1"/>
                </a:solidFill>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4" name="Forme libre 40">
                <a:extLst>
                  <a:ext uri="{FF2B5EF4-FFF2-40B4-BE49-F238E27FC236}">
                    <a16:creationId xmlns:a16="http://schemas.microsoft.com/office/drawing/2014/main" id="{FD837980-0A10-4FD4-B734-EF9534684D7A}"/>
                  </a:ext>
                </a:extLst>
              </p:cNvPr>
              <p:cNvSpPr/>
              <p:nvPr/>
            </p:nvSpPr>
            <p:spPr>
              <a:xfrm>
                <a:off x="5024803" y="1969886"/>
                <a:ext cx="3949060" cy="143246"/>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5" name="Forme libre 40">
                <a:extLst>
                  <a:ext uri="{FF2B5EF4-FFF2-40B4-BE49-F238E27FC236}">
                    <a16:creationId xmlns:a16="http://schemas.microsoft.com/office/drawing/2014/main" id="{64C2C340-81D8-40A4-99C5-A57CAD13A037}"/>
                  </a:ext>
                </a:extLst>
              </p:cNvPr>
              <p:cNvSpPr/>
              <p:nvPr/>
            </p:nvSpPr>
            <p:spPr>
              <a:xfrm>
                <a:off x="4999946" y="2224588"/>
                <a:ext cx="3949060" cy="143246"/>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6" name="Forme libre 40">
                <a:extLst>
                  <a:ext uri="{FF2B5EF4-FFF2-40B4-BE49-F238E27FC236}">
                    <a16:creationId xmlns:a16="http://schemas.microsoft.com/office/drawing/2014/main" id="{54065D1A-FD26-47C3-9659-DC26F6E846AF}"/>
                  </a:ext>
                </a:extLst>
              </p:cNvPr>
              <p:cNvSpPr/>
              <p:nvPr/>
            </p:nvSpPr>
            <p:spPr>
              <a:xfrm>
                <a:off x="4993076" y="2276558"/>
                <a:ext cx="3949060" cy="143246"/>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7" name="Forme libre 40">
                <a:extLst>
                  <a:ext uri="{FF2B5EF4-FFF2-40B4-BE49-F238E27FC236}">
                    <a16:creationId xmlns:a16="http://schemas.microsoft.com/office/drawing/2014/main" id="{F6B815A7-C16C-4CF7-A6DA-5CCE74F6A30C}"/>
                  </a:ext>
                </a:extLst>
              </p:cNvPr>
              <p:cNvSpPr/>
              <p:nvPr/>
            </p:nvSpPr>
            <p:spPr>
              <a:xfrm>
                <a:off x="4996343" y="4268790"/>
                <a:ext cx="3949060" cy="130224"/>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8" name="Forme libre 40">
                <a:extLst>
                  <a:ext uri="{FF2B5EF4-FFF2-40B4-BE49-F238E27FC236}">
                    <a16:creationId xmlns:a16="http://schemas.microsoft.com/office/drawing/2014/main" id="{F484CFF3-856E-4A53-B423-21F78A23029F}"/>
                  </a:ext>
                </a:extLst>
              </p:cNvPr>
              <p:cNvSpPr/>
              <p:nvPr/>
            </p:nvSpPr>
            <p:spPr>
              <a:xfrm>
                <a:off x="4976363" y="4425591"/>
                <a:ext cx="3949060" cy="130224"/>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ln>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9" name="Forme libre 40">
                <a:extLst>
                  <a:ext uri="{FF2B5EF4-FFF2-40B4-BE49-F238E27FC236}">
                    <a16:creationId xmlns:a16="http://schemas.microsoft.com/office/drawing/2014/main" id="{D738470E-DC55-48C9-96DF-2B5D5B829540}"/>
                  </a:ext>
                </a:extLst>
              </p:cNvPr>
              <p:cNvSpPr/>
              <p:nvPr/>
            </p:nvSpPr>
            <p:spPr>
              <a:xfrm>
                <a:off x="5015715" y="4332597"/>
                <a:ext cx="3949060" cy="130224"/>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noFill/>
              <a:ln>
                <a:solidFill>
                  <a:schemeClr val="bg1"/>
                </a:solidFill>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0" name="Forme libre 40">
                <a:extLst>
                  <a:ext uri="{FF2B5EF4-FFF2-40B4-BE49-F238E27FC236}">
                    <a16:creationId xmlns:a16="http://schemas.microsoft.com/office/drawing/2014/main" id="{560F6955-823F-4FE5-BE31-084FCCFF6318}"/>
                  </a:ext>
                </a:extLst>
              </p:cNvPr>
              <p:cNvSpPr/>
              <p:nvPr/>
            </p:nvSpPr>
            <p:spPr>
              <a:xfrm>
                <a:off x="5168115" y="4484997"/>
                <a:ext cx="3949060" cy="130224"/>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noFill/>
              <a:ln>
                <a:solidFill>
                  <a:schemeClr val="bg1"/>
                </a:solidFill>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1" name="Forme libre 40">
                <a:extLst>
                  <a:ext uri="{FF2B5EF4-FFF2-40B4-BE49-F238E27FC236}">
                    <a16:creationId xmlns:a16="http://schemas.microsoft.com/office/drawing/2014/main" id="{8E1C5D9B-A7C1-4D25-A51D-EB182DC9A30B}"/>
                  </a:ext>
                </a:extLst>
              </p:cNvPr>
              <p:cNvSpPr/>
              <p:nvPr/>
            </p:nvSpPr>
            <p:spPr>
              <a:xfrm>
                <a:off x="5320515" y="4637397"/>
                <a:ext cx="3949060" cy="130224"/>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noFill/>
              <a:ln>
                <a:solidFill>
                  <a:schemeClr val="bg1"/>
                </a:solidFill>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2" name="Forme libre 40">
                <a:extLst>
                  <a:ext uri="{FF2B5EF4-FFF2-40B4-BE49-F238E27FC236}">
                    <a16:creationId xmlns:a16="http://schemas.microsoft.com/office/drawing/2014/main" id="{C74489CE-E116-4536-9516-9AD0D544422F}"/>
                  </a:ext>
                </a:extLst>
              </p:cNvPr>
              <p:cNvSpPr/>
              <p:nvPr/>
            </p:nvSpPr>
            <p:spPr>
              <a:xfrm>
                <a:off x="5472915" y="4789797"/>
                <a:ext cx="3949060" cy="130224"/>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noFill/>
              <a:ln>
                <a:solidFill>
                  <a:schemeClr val="bg1"/>
                </a:solidFill>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3" name="Forme libre 40">
                <a:extLst>
                  <a:ext uri="{FF2B5EF4-FFF2-40B4-BE49-F238E27FC236}">
                    <a16:creationId xmlns:a16="http://schemas.microsoft.com/office/drawing/2014/main" id="{996EBE5D-B916-4D65-B59C-A05D4E25DC82}"/>
                  </a:ext>
                </a:extLst>
              </p:cNvPr>
              <p:cNvSpPr/>
              <p:nvPr/>
            </p:nvSpPr>
            <p:spPr>
              <a:xfrm>
                <a:off x="5625315" y="4942197"/>
                <a:ext cx="3949060" cy="130224"/>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noFill/>
              <a:ln>
                <a:solidFill>
                  <a:schemeClr val="bg1"/>
                </a:solidFill>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4" name="Rectangle à coins arrondis 28">
                <a:extLst>
                  <a:ext uri="{FF2B5EF4-FFF2-40B4-BE49-F238E27FC236}">
                    <a16:creationId xmlns:a16="http://schemas.microsoft.com/office/drawing/2014/main" id="{0F3C7DD4-5AA0-4C45-9635-360A496C6FE2}"/>
                  </a:ext>
                </a:extLst>
              </p:cNvPr>
              <p:cNvSpPr/>
              <p:nvPr/>
            </p:nvSpPr>
            <p:spPr>
              <a:xfrm>
                <a:off x="5914083" y="4707614"/>
                <a:ext cx="1730783" cy="739670"/>
              </a:xfrm>
              <a:prstGeom prst="roundRect">
                <a:avLst>
                  <a:gd name="adj" fmla="val 24945"/>
                </a:avLst>
              </a:prstGeom>
              <a:solidFill>
                <a:schemeClr val="accent6"/>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5" name="Forme libre 40">
                <a:extLst>
                  <a:ext uri="{FF2B5EF4-FFF2-40B4-BE49-F238E27FC236}">
                    <a16:creationId xmlns:a16="http://schemas.microsoft.com/office/drawing/2014/main" id="{57132244-F186-433F-AB5E-D9017734A361}"/>
                  </a:ext>
                </a:extLst>
              </p:cNvPr>
              <p:cNvSpPr/>
              <p:nvPr/>
            </p:nvSpPr>
            <p:spPr>
              <a:xfrm>
                <a:off x="5617078" y="4903937"/>
                <a:ext cx="3949060" cy="130224"/>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noFill/>
              <a:ln>
                <a:solidFill>
                  <a:schemeClr val="bg1"/>
                </a:solidFill>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6" name="Forme libre 40">
                <a:extLst>
                  <a:ext uri="{FF2B5EF4-FFF2-40B4-BE49-F238E27FC236}">
                    <a16:creationId xmlns:a16="http://schemas.microsoft.com/office/drawing/2014/main" id="{F0BAEB25-E66A-47C0-829B-6F715F28054B}"/>
                  </a:ext>
                </a:extLst>
              </p:cNvPr>
              <p:cNvSpPr/>
              <p:nvPr/>
            </p:nvSpPr>
            <p:spPr>
              <a:xfrm>
                <a:off x="5777715" y="5094597"/>
                <a:ext cx="3949060" cy="130224"/>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noFill/>
              <a:ln>
                <a:solidFill>
                  <a:schemeClr val="bg1"/>
                </a:solidFill>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7" name="Forme libre 40">
                <a:extLst>
                  <a:ext uri="{FF2B5EF4-FFF2-40B4-BE49-F238E27FC236}">
                    <a16:creationId xmlns:a16="http://schemas.microsoft.com/office/drawing/2014/main" id="{16B005CD-D439-4825-B597-CDB2DDF80FEA}"/>
                  </a:ext>
                </a:extLst>
              </p:cNvPr>
              <p:cNvSpPr/>
              <p:nvPr/>
            </p:nvSpPr>
            <p:spPr>
              <a:xfrm>
                <a:off x="5930115" y="5246997"/>
                <a:ext cx="3949060" cy="130224"/>
              </a:xfrm>
              <a:custGeom>
                <a:avLst/>
                <a:gdLst>
                  <a:gd name="connsiteX0" fmla="*/ 392480 w 1942265"/>
                  <a:gd name="connsiteY0" fmla="*/ 10356 h 175769"/>
                  <a:gd name="connsiteX1" fmla="*/ 112657 w 1942265"/>
                  <a:gd name="connsiteY1" fmla="*/ 10356 h 175769"/>
                  <a:gd name="connsiteX2" fmla="*/ 69608 w 1942265"/>
                  <a:gd name="connsiteY2" fmla="*/ 117975 h 175769"/>
                  <a:gd name="connsiteX3" fmla="*/ 166469 w 1942265"/>
                  <a:gd name="connsiteY3" fmla="*/ 171784 h 175769"/>
                  <a:gd name="connsiteX4" fmla="*/ 1942265 w 1942265"/>
                  <a:gd name="connsiteY4" fmla="*/ 171784 h 175769"/>
                  <a:gd name="connsiteX0" fmla="*/ 394622 w 1944407"/>
                  <a:gd name="connsiteY0" fmla="*/ 10356 h 175769"/>
                  <a:gd name="connsiteX1" fmla="*/ 114799 w 1944407"/>
                  <a:gd name="connsiteY1" fmla="*/ 10356 h 175769"/>
                  <a:gd name="connsiteX2" fmla="*/ 71750 w 1944407"/>
                  <a:gd name="connsiteY2" fmla="*/ 117975 h 175769"/>
                  <a:gd name="connsiteX3" fmla="*/ 168611 w 1944407"/>
                  <a:gd name="connsiteY3" fmla="*/ 171784 h 175769"/>
                  <a:gd name="connsiteX4" fmla="*/ 1944407 w 1944407"/>
                  <a:gd name="connsiteY4" fmla="*/ 171784 h 175769"/>
                  <a:gd name="connsiteX0" fmla="*/ 396219 w 1946004"/>
                  <a:gd name="connsiteY0" fmla="*/ 7927 h 175954"/>
                  <a:gd name="connsiteX1" fmla="*/ 116396 w 1946004"/>
                  <a:gd name="connsiteY1" fmla="*/ 7927 h 175954"/>
                  <a:gd name="connsiteX2" fmla="*/ 69820 w 1946004"/>
                  <a:gd name="connsiteY2" fmla="*/ 80268 h 175954"/>
                  <a:gd name="connsiteX3" fmla="*/ 170208 w 1946004"/>
                  <a:gd name="connsiteY3" fmla="*/ 169355 h 175954"/>
                  <a:gd name="connsiteX4" fmla="*/ 1946004 w 1946004"/>
                  <a:gd name="connsiteY4" fmla="*/ 169355 h 175954"/>
                  <a:gd name="connsiteX0" fmla="*/ 327580 w 1877365"/>
                  <a:gd name="connsiteY0" fmla="*/ 7927 h 170477"/>
                  <a:gd name="connsiteX1" fmla="*/ 47757 w 1877365"/>
                  <a:gd name="connsiteY1" fmla="*/ 7927 h 170477"/>
                  <a:gd name="connsiteX2" fmla="*/ 1181 w 1877365"/>
                  <a:gd name="connsiteY2" fmla="*/ 80268 h 170477"/>
                  <a:gd name="connsiteX3" fmla="*/ 101569 w 1877365"/>
                  <a:gd name="connsiteY3" fmla="*/ 169355 h 170477"/>
                  <a:gd name="connsiteX4" fmla="*/ 1877365 w 1877365"/>
                  <a:gd name="connsiteY4" fmla="*/ 169355 h 170477"/>
                  <a:gd name="connsiteX0" fmla="*/ 328362 w 1878147"/>
                  <a:gd name="connsiteY0" fmla="*/ 7927 h 169764"/>
                  <a:gd name="connsiteX1" fmla="*/ 122623 w 1878147"/>
                  <a:gd name="connsiteY1" fmla="*/ 7927 h 169764"/>
                  <a:gd name="connsiteX2" fmla="*/ 1963 w 1878147"/>
                  <a:gd name="connsiteY2" fmla="*/ 80268 h 169764"/>
                  <a:gd name="connsiteX3" fmla="*/ 102351 w 1878147"/>
                  <a:gd name="connsiteY3" fmla="*/ 169355 h 169764"/>
                  <a:gd name="connsiteX4" fmla="*/ 1878147 w 1878147"/>
                  <a:gd name="connsiteY4" fmla="*/ 169355 h 169764"/>
                  <a:gd name="connsiteX0" fmla="*/ 328362 w 1878147"/>
                  <a:gd name="connsiteY0" fmla="*/ 4335 h 166172"/>
                  <a:gd name="connsiteX1" fmla="*/ 122623 w 1878147"/>
                  <a:gd name="connsiteY1" fmla="*/ 4335 h 166172"/>
                  <a:gd name="connsiteX2" fmla="*/ 1963 w 1878147"/>
                  <a:gd name="connsiteY2" fmla="*/ 76676 h 166172"/>
                  <a:gd name="connsiteX3" fmla="*/ 102351 w 1878147"/>
                  <a:gd name="connsiteY3" fmla="*/ 165763 h 166172"/>
                  <a:gd name="connsiteX4" fmla="*/ 1878147 w 1878147"/>
                  <a:gd name="connsiteY4" fmla="*/ 165763 h 166172"/>
                  <a:gd name="connsiteX0" fmla="*/ 328362 w 1878147"/>
                  <a:gd name="connsiteY0" fmla="*/ 5340 h 167177"/>
                  <a:gd name="connsiteX1" fmla="*/ 122623 w 1878147"/>
                  <a:gd name="connsiteY1" fmla="*/ 5340 h 167177"/>
                  <a:gd name="connsiteX2" fmla="*/ 1963 w 1878147"/>
                  <a:gd name="connsiteY2" fmla="*/ 77681 h 167177"/>
                  <a:gd name="connsiteX3" fmla="*/ 102351 w 1878147"/>
                  <a:gd name="connsiteY3" fmla="*/ 166768 h 167177"/>
                  <a:gd name="connsiteX4" fmla="*/ 1878147 w 1878147"/>
                  <a:gd name="connsiteY4" fmla="*/ 166768 h 167177"/>
                  <a:gd name="connsiteX0" fmla="*/ 328362 w 1878147"/>
                  <a:gd name="connsiteY0" fmla="*/ 1135 h 162972"/>
                  <a:gd name="connsiteX1" fmla="*/ 122623 w 1878147"/>
                  <a:gd name="connsiteY1" fmla="*/ 1135 h 162972"/>
                  <a:gd name="connsiteX2" fmla="*/ 1963 w 1878147"/>
                  <a:gd name="connsiteY2" fmla="*/ 73476 h 162972"/>
                  <a:gd name="connsiteX3" fmla="*/ 102351 w 1878147"/>
                  <a:gd name="connsiteY3" fmla="*/ 162563 h 162972"/>
                  <a:gd name="connsiteX4" fmla="*/ 1878147 w 1878147"/>
                  <a:gd name="connsiteY4" fmla="*/ 162563 h 162972"/>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328845 w 1878630"/>
                  <a:gd name="connsiteY0" fmla="*/ 0 h 161834"/>
                  <a:gd name="connsiteX1" fmla="*/ 130162 w 1878630"/>
                  <a:gd name="connsiteY1" fmla="*/ 3528 h 161834"/>
                  <a:gd name="connsiteX2" fmla="*/ 2446 w 1878630"/>
                  <a:gd name="connsiteY2" fmla="*/ 72341 h 161834"/>
                  <a:gd name="connsiteX3" fmla="*/ 102834 w 1878630"/>
                  <a:gd name="connsiteY3" fmla="*/ 161428 h 161834"/>
                  <a:gd name="connsiteX4" fmla="*/ 1878630 w 1878630"/>
                  <a:gd name="connsiteY4" fmla="*/ 161428 h 161834"/>
                  <a:gd name="connsiteX0" fmla="*/ 422476 w 1878630"/>
                  <a:gd name="connsiteY0" fmla="*/ 928 h 162762"/>
                  <a:gd name="connsiteX1" fmla="*/ 130162 w 1878630"/>
                  <a:gd name="connsiteY1" fmla="*/ 4456 h 162762"/>
                  <a:gd name="connsiteX2" fmla="*/ 2446 w 1878630"/>
                  <a:gd name="connsiteY2" fmla="*/ 73269 h 162762"/>
                  <a:gd name="connsiteX3" fmla="*/ 102834 w 1878630"/>
                  <a:gd name="connsiteY3" fmla="*/ 162356 h 162762"/>
                  <a:gd name="connsiteX4" fmla="*/ 1878630 w 1878630"/>
                  <a:gd name="connsiteY4" fmla="*/ 162356 h 162762"/>
                  <a:gd name="connsiteX0" fmla="*/ 422476 w 1878630"/>
                  <a:gd name="connsiteY0" fmla="*/ 3535 h 165369"/>
                  <a:gd name="connsiteX1" fmla="*/ 130162 w 1878630"/>
                  <a:gd name="connsiteY1" fmla="*/ 7063 h 165369"/>
                  <a:gd name="connsiteX2" fmla="*/ 2446 w 1878630"/>
                  <a:gd name="connsiteY2" fmla="*/ 75876 h 165369"/>
                  <a:gd name="connsiteX3" fmla="*/ 102834 w 1878630"/>
                  <a:gd name="connsiteY3" fmla="*/ 164963 h 165369"/>
                  <a:gd name="connsiteX4" fmla="*/ 1878630 w 1878630"/>
                  <a:gd name="connsiteY4" fmla="*/ 164963 h 165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30" h="165369">
                    <a:moveTo>
                      <a:pt x="422476" y="3535"/>
                    </a:moveTo>
                    <a:cubicBezTo>
                      <a:pt x="251336" y="1621"/>
                      <a:pt x="200167" y="-4994"/>
                      <a:pt x="130162" y="7063"/>
                    </a:cubicBezTo>
                    <a:cubicBezTo>
                      <a:pt x="60157" y="19120"/>
                      <a:pt x="7001" y="49559"/>
                      <a:pt x="2446" y="75876"/>
                    </a:cubicBezTo>
                    <a:cubicBezTo>
                      <a:pt x="-2109" y="102193"/>
                      <a:pt x="-12308" y="171282"/>
                      <a:pt x="102834" y="164963"/>
                    </a:cubicBezTo>
                    <a:cubicBezTo>
                      <a:pt x="217976" y="158644"/>
                      <a:pt x="1878630" y="164963"/>
                      <a:pt x="1878630" y="164963"/>
                    </a:cubicBezTo>
                  </a:path>
                </a:pathLst>
              </a:custGeom>
              <a:noFill/>
              <a:ln>
                <a:solidFill>
                  <a:schemeClr val="bg1"/>
                </a:solidFill>
                <a:headEnd type="ova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8" name="ZoneTexte 67">
                <a:extLst>
                  <a:ext uri="{FF2B5EF4-FFF2-40B4-BE49-F238E27FC236}">
                    <a16:creationId xmlns:a16="http://schemas.microsoft.com/office/drawing/2014/main" id="{4A4D8C85-2C48-4C54-952D-41FCBA09C65F}"/>
                  </a:ext>
                </a:extLst>
              </p:cNvPr>
              <p:cNvSpPr txBox="1"/>
              <p:nvPr/>
            </p:nvSpPr>
            <p:spPr>
              <a:xfrm>
                <a:off x="3558084" y="934671"/>
                <a:ext cx="2193015" cy="1020882"/>
              </a:xfrm>
              <a:prstGeom prst="rect">
                <a:avLst/>
              </a:prstGeom>
              <a:noFill/>
            </p:spPr>
            <p:txBody>
              <a:bodyPr wrap="square" rtlCol="0">
                <a:spAutoFit/>
              </a:bodyPr>
              <a:lstStyle/>
              <a:p>
                <a:pPr algn="ctr"/>
                <a:r>
                  <a:rPr lang="en-US" sz="1400" dirty="0">
                    <a:solidFill>
                      <a:srgbClr val="000080"/>
                    </a:solidFill>
                  </a:rPr>
                  <a:t>Including ~ 30,000 participants in follow-up surveys</a:t>
                </a:r>
                <a:endParaRPr lang="fr-FR" sz="1400" dirty="0">
                  <a:solidFill>
                    <a:srgbClr val="000080"/>
                  </a:solidFill>
                </a:endParaRPr>
              </a:p>
            </p:txBody>
          </p:sp>
          <p:sp>
            <p:nvSpPr>
              <p:cNvPr id="69" name="Flèche : courbe vers la droite 68">
                <a:extLst>
                  <a:ext uri="{FF2B5EF4-FFF2-40B4-BE49-F238E27FC236}">
                    <a16:creationId xmlns:a16="http://schemas.microsoft.com/office/drawing/2014/main" id="{A0FE9BAF-9A1F-4A98-8EC4-4ADDA3B55A57}"/>
                  </a:ext>
                </a:extLst>
              </p:cNvPr>
              <p:cNvSpPr/>
              <p:nvPr/>
            </p:nvSpPr>
            <p:spPr>
              <a:xfrm>
                <a:off x="1073949" y="965492"/>
                <a:ext cx="313511" cy="4792606"/>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solidFill>
                    <a:schemeClr val="tx1"/>
                  </a:solidFill>
                </a:endParaRPr>
              </a:p>
            </p:txBody>
          </p:sp>
          <p:sp>
            <p:nvSpPr>
              <p:cNvPr id="70" name="Flèche : courbe vers la droite 69">
                <a:extLst>
                  <a:ext uri="{FF2B5EF4-FFF2-40B4-BE49-F238E27FC236}">
                    <a16:creationId xmlns:a16="http://schemas.microsoft.com/office/drawing/2014/main" id="{790CDC26-ECE8-4804-8B93-833FB6B8041E}"/>
                  </a:ext>
                </a:extLst>
              </p:cNvPr>
              <p:cNvSpPr/>
              <p:nvPr/>
            </p:nvSpPr>
            <p:spPr>
              <a:xfrm>
                <a:off x="3466968" y="1161154"/>
                <a:ext cx="338319" cy="4302595"/>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solidFill>
                    <a:schemeClr val="tx1"/>
                  </a:solidFill>
                </a:endParaRPr>
              </a:p>
            </p:txBody>
          </p:sp>
          <p:sp>
            <p:nvSpPr>
              <p:cNvPr id="71" name="Flèche : courbe vers la droite 70">
                <a:extLst>
                  <a:ext uri="{FF2B5EF4-FFF2-40B4-BE49-F238E27FC236}">
                    <a16:creationId xmlns:a16="http://schemas.microsoft.com/office/drawing/2014/main" id="{F4B37993-C41A-43D0-BA50-68D9B1BE7AF8}"/>
                  </a:ext>
                </a:extLst>
              </p:cNvPr>
              <p:cNvSpPr/>
              <p:nvPr/>
            </p:nvSpPr>
            <p:spPr>
              <a:xfrm flipH="1">
                <a:off x="10729198" y="1072736"/>
                <a:ext cx="320653" cy="4528070"/>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solidFill>
                    <a:schemeClr val="tx1"/>
                  </a:solidFill>
                </a:endParaRPr>
              </a:p>
            </p:txBody>
          </p:sp>
        </p:grpSp>
        <p:pic>
          <p:nvPicPr>
            <p:cNvPr id="82" name="Picture 3" descr="https://camo.githubusercontent.com/a294bbeb78340c703f12a7eb1f8cebe1da1fe3dc/687474703a2f2f636c2e6c792f696d6167652f3154336130583430327230572f53637265656e25323053686f74253230323031342d31302d32392532306174253230332e33352e3034253230414d2e706e67">
              <a:extLst>
                <a:ext uri="{FF2B5EF4-FFF2-40B4-BE49-F238E27FC236}">
                  <a16:creationId xmlns:a16="http://schemas.microsoft.com/office/drawing/2014/main" id="{05CC2CC7-FDF0-4550-9FED-1F079EDE47C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39487" y="304902"/>
              <a:ext cx="3822560" cy="1631885"/>
            </a:xfrm>
            <a:prstGeom prst="rect">
              <a:avLst/>
            </a:prstGeom>
            <a:noFill/>
            <a:extLst>
              <a:ext uri="{909E8E84-426E-40DD-AFC4-6F175D3DCCD1}">
                <a14:hiddenFill xmlns:a14="http://schemas.microsoft.com/office/drawing/2010/main">
                  <a:solidFill>
                    <a:srgbClr val="FFFFFF"/>
                  </a:solidFill>
                </a14:hiddenFill>
              </a:ext>
            </a:extLst>
          </p:spPr>
        </p:pic>
        <p:sp>
          <p:nvSpPr>
            <p:cNvPr id="83" name="Accolade fermante 82">
              <a:extLst>
                <a:ext uri="{FF2B5EF4-FFF2-40B4-BE49-F238E27FC236}">
                  <a16:creationId xmlns:a16="http://schemas.microsoft.com/office/drawing/2014/main" id="{C1A5EA40-D412-4101-9D12-ED133AB09347}"/>
                </a:ext>
              </a:extLst>
            </p:cNvPr>
            <p:cNvSpPr/>
            <p:nvPr/>
          </p:nvSpPr>
          <p:spPr>
            <a:xfrm rot="16200000">
              <a:off x="6469561" y="-1999382"/>
              <a:ext cx="491500" cy="7900153"/>
            </a:xfrm>
            <a:prstGeom prst="rightBrace">
              <a:avLst>
                <a:gd name="adj1" fmla="val 0"/>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84" name="Légende : flèche vers la gauche 83">
              <a:extLst>
                <a:ext uri="{FF2B5EF4-FFF2-40B4-BE49-F238E27FC236}">
                  <a16:creationId xmlns:a16="http://schemas.microsoft.com/office/drawing/2014/main" id="{05429FF8-8001-42BF-AC8B-33E6D3702F43}"/>
                </a:ext>
              </a:extLst>
            </p:cNvPr>
            <p:cNvSpPr/>
            <p:nvPr/>
          </p:nvSpPr>
          <p:spPr>
            <a:xfrm>
              <a:off x="8762047" y="685075"/>
              <a:ext cx="3138600" cy="586071"/>
            </a:xfrm>
            <a:prstGeom prst="left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Impact dashboard accessible to beneficiaries</a:t>
              </a:r>
              <a:endParaRPr lang="fr-FR" sz="1200" dirty="0"/>
            </a:p>
          </p:txBody>
        </p:sp>
      </p:grpSp>
      <p:sp>
        <p:nvSpPr>
          <p:cNvPr id="4" name="ZoneTexte 3">
            <a:extLst>
              <a:ext uri="{FF2B5EF4-FFF2-40B4-BE49-F238E27FC236}">
                <a16:creationId xmlns:a16="http://schemas.microsoft.com/office/drawing/2014/main" id="{79B9EDAE-70C5-4A2A-9308-D4715356AA4D}"/>
              </a:ext>
            </a:extLst>
          </p:cNvPr>
          <p:cNvSpPr txBox="1"/>
          <p:nvPr/>
        </p:nvSpPr>
        <p:spPr>
          <a:xfrm>
            <a:off x="190006" y="2493383"/>
            <a:ext cx="1887977" cy="1985159"/>
          </a:xfrm>
          <a:prstGeom prst="rect">
            <a:avLst/>
          </a:prstGeom>
          <a:noFill/>
        </p:spPr>
        <p:txBody>
          <a:bodyPr wrap="square" rtlCol="0">
            <a:spAutoFit/>
          </a:bodyPr>
          <a:lstStyle/>
          <a:p>
            <a:pPr marL="0" lvl="1" algn="just">
              <a:lnSpc>
                <a:spcPct val="150000"/>
              </a:lnSpc>
              <a:spcBef>
                <a:spcPts val="600"/>
              </a:spcBef>
            </a:pPr>
            <a:r>
              <a:rPr lang="fr-FR" b="1" cap="small" spc="75" dirty="0" err="1">
                <a:solidFill>
                  <a:srgbClr val="002060"/>
                </a:solidFill>
                <a:latin typeface="Calibri Light" panose="020F0302020204030204" pitchFamily="34" charset="0"/>
                <a:cs typeface="Calibri" panose="020F0502020204030204" pitchFamily="34" charset="0"/>
              </a:rPr>
              <a:t>Beneficiaries</a:t>
            </a:r>
            <a:endParaRPr lang="fr-FR" b="1" cap="small" spc="75" dirty="0">
              <a:solidFill>
                <a:srgbClr val="002060"/>
              </a:solidFill>
              <a:latin typeface="Calibri Light" panose="020F0302020204030204" pitchFamily="34" charset="0"/>
              <a:cs typeface="Calibri" panose="020F0502020204030204" pitchFamily="34" charset="0"/>
            </a:endParaRPr>
          </a:p>
          <a:p>
            <a:pPr marL="285750" lvl="1" indent="-285750" algn="just">
              <a:lnSpc>
                <a:spcPct val="150000"/>
              </a:lnSpc>
              <a:spcBef>
                <a:spcPts val="600"/>
              </a:spcBef>
              <a:buFont typeface="Wingdings" panose="05000000000000000000" pitchFamily="2" charset="2"/>
              <a:buChar char="§"/>
            </a:pPr>
            <a:r>
              <a:rPr lang="fr-FR" b="1" cap="small" spc="75" dirty="0" err="1">
                <a:solidFill>
                  <a:srgbClr val="002060"/>
                </a:solidFill>
                <a:latin typeface="Calibri Light" panose="020F0302020204030204" pitchFamily="34" charset="0"/>
                <a:cs typeface="Calibri" panose="020F0502020204030204" pitchFamily="34" charset="0"/>
              </a:rPr>
              <a:t>contributors</a:t>
            </a:r>
            <a:endParaRPr lang="fr-FR" b="1" cap="small" spc="75" dirty="0">
              <a:solidFill>
                <a:srgbClr val="002060"/>
              </a:solidFill>
              <a:latin typeface="Calibri Light" panose="020F0302020204030204" pitchFamily="34" charset="0"/>
              <a:cs typeface="Calibri" panose="020F0502020204030204" pitchFamily="34" charset="0"/>
            </a:endParaRPr>
          </a:p>
          <a:p>
            <a:pPr marL="285750" lvl="1" indent="-285750" algn="just">
              <a:lnSpc>
                <a:spcPct val="150000"/>
              </a:lnSpc>
              <a:spcBef>
                <a:spcPts val="600"/>
              </a:spcBef>
              <a:buFont typeface="Wingdings" panose="05000000000000000000" pitchFamily="2" charset="2"/>
              <a:buChar char="§"/>
            </a:pPr>
            <a:r>
              <a:rPr lang="fr-FR" b="1" cap="small" spc="75" dirty="0" err="1">
                <a:solidFill>
                  <a:srgbClr val="002060"/>
                </a:solidFill>
                <a:latin typeface="Calibri Light" panose="020F0302020204030204" pitchFamily="34" charset="0"/>
                <a:cs typeface="Calibri" panose="020F0502020204030204" pitchFamily="34" charset="0"/>
              </a:rPr>
              <a:t>transmitters</a:t>
            </a:r>
            <a:endParaRPr lang="fr-FR" b="1" cap="small" spc="75" dirty="0">
              <a:solidFill>
                <a:srgbClr val="002060"/>
              </a:solidFill>
              <a:latin typeface="Calibri Light" panose="020F0302020204030204" pitchFamily="34" charset="0"/>
              <a:cs typeface="Calibri" panose="020F0502020204030204" pitchFamily="34" charset="0"/>
            </a:endParaRPr>
          </a:p>
          <a:p>
            <a:pPr marL="285750" lvl="1" indent="-285750" algn="just">
              <a:lnSpc>
                <a:spcPct val="150000"/>
              </a:lnSpc>
              <a:spcBef>
                <a:spcPts val="600"/>
              </a:spcBef>
              <a:buFont typeface="Wingdings" panose="05000000000000000000" pitchFamily="2" charset="2"/>
              <a:buChar char="§"/>
            </a:pPr>
            <a:r>
              <a:rPr lang="fr-FR" b="1" cap="small" spc="75" dirty="0" err="1">
                <a:solidFill>
                  <a:srgbClr val="002060"/>
                </a:solidFill>
                <a:latin typeface="Calibri Light" panose="020F0302020204030204" pitchFamily="34" charset="0"/>
                <a:cs typeface="Calibri" panose="020F0502020204030204" pitchFamily="34" charset="0"/>
              </a:rPr>
              <a:t>users</a:t>
            </a:r>
            <a:endParaRPr lang="fr-FR" b="1" cap="small" spc="75" dirty="0">
              <a:solidFill>
                <a:srgbClr val="002060"/>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82772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6" y="148288"/>
            <a:ext cx="1210381" cy="678190"/>
          </a:xfrm>
          <a:prstGeom prst="rect">
            <a:avLst/>
          </a:prstGeom>
        </p:spPr>
      </p:pic>
      <p:sp>
        <p:nvSpPr>
          <p:cNvPr id="9" name="Rectangle 8">
            <a:extLst>
              <a:ext uri="{FF2B5EF4-FFF2-40B4-BE49-F238E27FC236}">
                <a16:creationId xmlns:a16="http://schemas.microsoft.com/office/drawing/2014/main" id="{AB192394-41AE-4759-B202-9BFDE1404DBA}"/>
              </a:ext>
            </a:extLst>
          </p:cNvPr>
          <p:cNvSpPr/>
          <p:nvPr/>
        </p:nvSpPr>
        <p:spPr>
          <a:xfrm>
            <a:off x="3344779" y="1836703"/>
            <a:ext cx="8690812" cy="1569660"/>
          </a:xfrm>
          <a:prstGeom prst="rect">
            <a:avLst/>
          </a:prstGeom>
        </p:spPr>
        <p:txBody>
          <a:bodyPr wrap="square">
            <a:spAutoFit/>
          </a:bodyPr>
          <a:lstStyle/>
          <a:p>
            <a:pPr marL="84138" lvl="1" indent="12700" algn="just">
              <a:spcAft>
                <a:spcPts val="0"/>
              </a:spcAft>
              <a:buFont typeface="+mj-lt"/>
              <a:buAutoNum type="arabicPeriod"/>
            </a:pPr>
            <a:r>
              <a:rPr lang="en-US" sz="2400" b="1" cap="small" spc="75" dirty="0">
                <a:solidFill>
                  <a:srgbClr val="002060"/>
                </a:solidFill>
                <a:latin typeface="Calibri Light" panose="020F0302020204030204" pitchFamily="34" charset="0"/>
                <a:cs typeface="Calibri" panose="020F0502020204030204" pitchFamily="34" charset="0"/>
              </a:rPr>
              <a:t>Provide nine indicators from reliable databases</a:t>
            </a:r>
          </a:p>
          <a:p>
            <a:pPr marL="84138" lvl="1" indent="12700" algn="just">
              <a:spcAft>
                <a:spcPts val="0"/>
              </a:spcAft>
              <a:buFont typeface="+mj-lt"/>
              <a:buAutoNum type="arabicPeriod"/>
            </a:pPr>
            <a:endParaRPr lang="fr-FR" sz="2400" b="1" cap="small" spc="75" dirty="0">
              <a:solidFill>
                <a:srgbClr val="002060"/>
              </a:solidFill>
              <a:latin typeface="Calibri Light" panose="020F0302020204030204" pitchFamily="34" charset="0"/>
              <a:cs typeface="Calibri" panose="020F0502020204030204" pitchFamily="34" charset="0"/>
            </a:endParaRPr>
          </a:p>
          <a:p>
            <a:pPr marL="360363" lvl="1" indent="-342900" algn="just">
              <a:spcAft>
                <a:spcPts val="0"/>
              </a:spcAft>
              <a:buClr>
                <a:srgbClr val="000080"/>
              </a:buClr>
              <a:buFont typeface="Calibri Light" panose="020F0302020204030204" pitchFamily="34" charset="0"/>
              <a:buChar char="→"/>
              <a:tabLst>
                <a:tab pos="265113" algn="l"/>
              </a:tabLst>
            </a:pPr>
            <a:r>
              <a:rPr lang="en-US" sz="2400" b="1" i="1" spc="75" dirty="0">
                <a:solidFill>
                  <a:srgbClr val="002060"/>
                </a:solidFill>
                <a:latin typeface="Calibri Light" panose="020F0302020204030204" pitchFamily="34" charset="0"/>
                <a:cs typeface="Calibri" panose="020F0502020204030204" pitchFamily="34" charset="0"/>
              </a:rPr>
              <a:t>Mobility tool: </a:t>
            </a:r>
            <a:r>
              <a:rPr lang="en-US" sz="2400" b="1" i="1" spc="75" dirty="0">
                <a:solidFill>
                  <a:srgbClr val="C00000"/>
                </a:solidFill>
                <a:latin typeface="Calibri Light" panose="020F0302020204030204" pitchFamily="34" charset="0"/>
                <a:cs typeface="Calibri" panose="020F0502020204030204" pitchFamily="34" charset="0"/>
              </a:rPr>
              <a:t>60999</a:t>
            </a:r>
            <a:r>
              <a:rPr lang="en-US" sz="2400" b="1" i="1" spc="75" dirty="0">
                <a:solidFill>
                  <a:srgbClr val="002060"/>
                </a:solidFill>
                <a:latin typeface="Calibri Light" panose="020F0302020204030204" pitchFamily="34" charset="0"/>
                <a:cs typeface="Calibri" panose="020F0502020204030204" pitchFamily="34" charset="0"/>
              </a:rPr>
              <a:t> participant reports on 66582 mobilities in 2015</a:t>
            </a:r>
            <a:endParaRPr lang="fr-FR" sz="2400" b="1" spc="75" dirty="0">
              <a:solidFill>
                <a:srgbClr val="002060"/>
              </a:solidFill>
              <a:latin typeface="Calibri Light" panose="020F0302020204030204" pitchFamily="34" charset="0"/>
              <a:cs typeface="Calibri" panose="020F0502020204030204" pitchFamily="34" charset="0"/>
            </a:endParaRPr>
          </a:p>
        </p:txBody>
      </p:sp>
      <p:sp>
        <p:nvSpPr>
          <p:cNvPr id="17" name="Légende : flèche vers la droite 16">
            <a:extLst>
              <a:ext uri="{FF2B5EF4-FFF2-40B4-BE49-F238E27FC236}">
                <a16:creationId xmlns:a16="http://schemas.microsoft.com/office/drawing/2014/main" id="{4F41BA12-2937-4E3D-8BC6-0068717A2107}"/>
              </a:ext>
            </a:extLst>
          </p:cNvPr>
          <p:cNvSpPr/>
          <p:nvPr/>
        </p:nvSpPr>
        <p:spPr>
          <a:xfrm>
            <a:off x="190006" y="3856257"/>
            <a:ext cx="3154773" cy="1693177"/>
          </a:xfrm>
          <a:prstGeom prst="rightArrowCallout">
            <a:avLst/>
          </a:prstGeom>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 joint survey of stakeholders</a:t>
            </a:r>
            <a:endParaRPr lang="fr-FR" dirty="0"/>
          </a:p>
        </p:txBody>
      </p:sp>
      <p:sp>
        <p:nvSpPr>
          <p:cNvPr id="19" name="Légende : flèche vers la droite 18">
            <a:extLst>
              <a:ext uri="{FF2B5EF4-FFF2-40B4-BE49-F238E27FC236}">
                <a16:creationId xmlns:a16="http://schemas.microsoft.com/office/drawing/2014/main" id="{8DA1582B-C3BC-4BF3-A057-9014E43E1739}"/>
              </a:ext>
            </a:extLst>
          </p:cNvPr>
          <p:cNvSpPr/>
          <p:nvPr/>
        </p:nvSpPr>
        <p:spPr>
          <a:xfrm>
            <a:off x="190006" y="1965562"/>
            <a:ext cx="3154773" cy="1475709"/>
          </a:xfrm>
          <a:prstGeom prst="rightArrowCallout">
            <a:avLst/>
          </a:prstGeom>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Exploit </a:t>
            </a:r>
            <a:r>
              <a:rPr lang="fr-FR" dirty="0" err="1"/>
              <a:t>existing</a:t>
            </a:r>
            <a:r>
              <a:rPr lang="fr-FR" dirty="0"/>
              <a:t> data</a:t>
            </a:r>
          </a:p>
        </p:txBody>
      </p:sp>
      <p:sp>
        <p:nvSpPr>
          <p:cNvPr id="20" name="Rectangle 19">
            <a:extLst>
              <a:ext uri="{FF2B5EF4-FFF2-40B4-BE49-F238E27FC236}">
                <a16:creationId xmlns:a16="http://schemas.microsoft.com/office/drawing/2014/main" id="{1A558361-0875-4756-90EE-A1C4235E15E0}"/>
              </a:ext>
            </a:extLst>
          </p:cNvPr>
          <p:cNvSpPr/>
          <p:nvPr/>
        </p:nvSpPr>
        <p:spPr>
          <a:xfrm>
            <a:off x="2899611" y="3610442"/>
            <a:ext cx="9035715" cy="1938992"/>
          </a:xfrm>
          <a:prstGeom prst="rect">
            <a:avLst/>
          </a:prstGeom>
        </p:spPr>
        <p:txBody>
          <a:bodyPr wrap="square">
            <a:spAutoFit/>
          </a:bodyPr>
          <a:lstStyle/>
          <a:p>
            <a:pPr lvl="1" algn="just"/>
            <a:r>
              <a:rPr lang="fr-FR" sz="2400" b="1" cap="small" spc="75" dirty="0">
                <a:solidFill>
                  <a:srgbClr val="002060"/>
                </a:solidFill>
                <a:latin typeface="Calibri Light" panose="020F0302020204030204" pitchFamily="34" charset="0"/>
                <a:cs typeface="Calibri" panose="020F0502020204030204" pitchFamily="34" charset="0"/>
              </a:rPr>
              <a:t>2. </a:t>
            </a:r>
            <a:r>
              <a:rPr lang="en-US" sz="2400" b="1" cap="small" spc="75" dirty="0">
                <a:solidFill>
                  <a:srgbClr val="002060"/>
                </a:solidFill>
                <a:latin typeface="Calibri Light" panose="020F0302020204030204" pitchFamily="34" charset="0"/>
                <a:cs typeface="Calibri" panose="020F0502020204030204" pitchFamily="34" charset="0"/>
              </a:rPr>
              <a:t>Provide twelve indicators from a shared survey platform</a:t>
            </a:r>
          </a:p>
          <a:p>
            <a:pPr lvl="1" algn="just"/>
            <a:endParaRPr lang="fr-FR" sz="2400" b="1" cap="small" spc="75" dirty="0">
              <a:solidFill>
                <a:srgbClr val="002060"/>
              </a:solidFill>
              <a:latin typeface="Calibri Light" panose="020F0302020204030204" pitchFamily="34" charset="0"/>
              <a:cs typeface="Calibri" panose="020F0502020204030204" pitchFamily="34" charset="0"/>
            </a:endParaRPr>
          </a:p>
          <a:p>
            <a:pPr marL="800100" lvl="1" indent="-342900" algn="just">
              <a:buFont typeface="Calibri Light" panose="020F0302020204030204" pitchFamily="34" charset="0"/>
              <a:buChar char="→"/>
            </a:pPr>
            <a:r>
              <a:rPr lang="en-US" sz="2400" b="1" spc="75" dirty="0">
                <a:solidFill>
                  <a:srgbClr val="002060"/>
                </a:solidFill>
                <a:latin typeface="Calibri Light" panose="020F0302020204030204" pitchFamily="34" charset="0"/>
                <a:cs typeface="Calibri" panose="020F0502020204030204" pitchFamily="34" charset="0"/>
              </a:rPr>
              <a:t>A questionnaire sent to the participants who authorized to be contacted: 27791 in 2015, nearly half of the participant's reports</a:t>
            </a:r>
            <a:endParaRPr lang="fr-FR" sz="2400" b="1" spc="75" dirty="0">
              <a:solidFill>
                <a:srgbClr val="002060"/>
              </a:solidFill>
              <a:latin typeface="Calibri Light" panose="020F0302020204030204" pitchFamily="34" charset="0"/>
              <a:cs typeface="Calibri" panose="020F0502020204030204" pitchFamily="34" charset="0"/>
            </a:endParaRPr>
          </a:p>
        </p:txBody>
      </p:sp>
      <p:sp>
        <p:nvSpPr>
          <p:cNvPr id="8" name="Titre 1">
            <a:extLst>
              <a:ext uri="{FF2B5EF4-FFF2-40B4-BE49-F238E27FC236}">
                <a16:creationId xmlns:a16="http://schemas.microsoft.com/office/drawing/2014/main" id="{2494F8AF-123B-421E-9358-A213B50C8E71}"/>
              </a:ext>
            </a:extLst>
          </p:cNvPr>
          <p:cNvSpPr txBox="1">
            <a:spLocks/>
          </p:cNvSpPr>
          <p:nvPr/>
        </p:nvSpPr>
        <p:spPr>
          <a:xfrm>
            <a:off x="1305427" y="188699"/>
            <a:ext cx="10972800" cy="76975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2000" b="1" i="1" cap="small" dirty="0">
                <a:solidFill>
                  <a:srgbClr val="C00000"/>
                </a:solidFill>
              </a:rPr>
              <a:t>V.3 	</a:t>
            </a:r>
            <a:r>
              <a:rPr lang="en-US" sz="2000" b="1" i="1" cap="small" dirty="0">
                <a:solidFill>
                  <a:srgbClr val="C00000"/>
                </a:solidFill>
              </a:rPr>
              <a:t>TWO COMPLEMENTARY DATA COLLECTION METHODS FOR CAPTURING IMPACT DYNAMICS</a:t>
            </a:r>
            <a:endParaRPr lang="fr-FR" sz="2000" b="1" i="1" cap="small" dirty="0">
              <a:solidFill>
                <a:srgbClr val="C00000"/>
              </a:solidFill>
            </a:endParaRPr>
          </a:p>
        </p:txBody>
      </p:sp>
    </p:spTree>
    <p:extLst>
      <p:ext uri="{BB962C8B-B14F-4D97-AF65-F5344CB8AC3E}">
        <p14:creationId xmlns:p14="http://schemas.microsoft.com/office/powerpoint/2010/main" val="1228901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animBg="1"/>
      <p:bldP spid="19" grpId="0" animBg="1"/>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
            <a:extLst>
              <a:ext uri="{FF2B5EF4-FFF2-40B4-BE49-F238E27FC236}">
                <a16:creationId xmlns:a16="http://schemas.microsoft.com/office/drawing/2014/main" id="{1ADF0DA3-B776-427A-9430-4F2E1F9252C2}"/>
              </a:ext>
            </a:extLst>
          </p:cNvPr>
          <p:cNvSpPr>
            <a:spLocks noGrp="1"/>
          </p:cNvSpPr>
          <p:nvPr>
            <p:ph type="title"/>
          </p:nvPr>
        </p:nvSpPr>
        <p:spPr>
          <a:xfrm>
            <a:off x="1061061" y="207629"/>
            <a:ext cx="10972800" cy="672779"/>
          </a:xfrm>
        </p:spPr>
        <p:txBody>
          <a:bodyPr vert="horz" lIns="91440" tIns="45720" rIns="91440" bIns="45720" rtlCol="0" anchor="ctr">
            <a:normAutofit/>
          </a:bodyPr>
          <a:lstStyle/>
          <a:p>
            <a:pPr algn="r"/>
            <a:r>
              <a:rPr lang="fr-FR" sz="2400" b="1" i="1" cap="small" dirty="0">
                <a:solidFill>
                  <a:srgbClr val="C00000"/>
                </a:solidFill>
              </a:rPr>
              <a:t>V.4 </a:t>
            </a:r>
            <a:r>
              <a:rPr lang="en-US" sz="2400" b="1" i="1" cap="small" dirty="0">
                <a:solidFill>
                  <a:srgbClr val="C00000"/>
                </a:solidFill>
              </a:rPr>
              <a:t>The double table of indicators</a:t>
            </a:r>
            <a:endParaRPr lang="fr-FR" sz="2400" b="1" i="1" cap="small" dirty="0">
              <a:solidFill>
                <a:srgbClr val="C00000"/>
              </a:solidFill>
            </a:endParaRPr>
          </a:p>
        </p:txBody>
      </p:sp>
      <p:sp>
        <p:nvSpPr>
          <p:cNvPr id="3" name="Forme libre : forme 2">
            <a:extLst>
              <a:ext uri="{FF2B5EF4-FFF2-40B4-BE49-F238E27FC236}">
                <a16:creationId xmlns:a16="http://schemas.microsoft.com/office/drawing/2014/main" id="{B9CCF5EF-DDCB-4F0F-AFAF-03DFBC238A6E}"/>
              </a:ext>
            </a:extLst>
          </p:cNvPr>
          <p:cNvSpPr/>
          <p:nvPr/>
        </p:nvSpPr>
        <p:spPr>
          <a:xfrm>
            <a:off x="318853" y="898053"/>
            <a:ext cx="4284320" cy="2173715"/>
          </a:xfrm>
          <a:custGeom>
            <a:avLst/>
            <a:gdLst>
              <a:gd name="connsiteX0" fmla="*/ 0 w 3209925"/>
              <a:gd name="connsiteY0" fmla="*/ 0 h 1931791"/>
              <a:gd name="connsiteX1" fmla="*/ 3209925 w 3209925"/>
              <a:gd name="connsiteY1" fmla="*/ 0 h 1931791"/>
              <a:gd name="connsiteX2" fmla="*/ 3209925 w 3209925"/>
              <a:gd name="connsiteY2" fmla="*/ 1931791 h 1931791"/>
              <a:gd name="connsiteX3" fmla="*/ 0 w 3209925"/>
              <a:gd name="connsiteY3" fmla="*/ 1931791 h 1931791"/>
              <a:gd name="connsiteX4" fmla="*/ 0 w 3209925"/>
              <a:gd name="connsiteY4" fmla="*/ 0 h 19317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9925" h="1931791">
                <a:moveTo>
                  <a:pt x="0" y="0"/>
                </a:moveTo>
                <a:lnTo>
                  <a:pt x="3209925" y="0"/>
                </a:lnTo>
                <a:lnTo>
                  <a:pt x="3209925" y="1931791"/>
                </a:lnTo>
                <a:lnTo>
                  <a:pt x="0" y="1931791"/>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49126" tIns="562356" rIns="249126" bIns="78232" numCol="1" spcCol="1270" anchor="t" anchorCtr="0">
            <a:noAutofit/>
          </a:bodyPr>
          <a:lstStyle/>
          <a:p>
            <a:pPr marL="0" lvl="1" defTabSz="488950">
              <a:lnSpc>
                <a:spcPct val="90000"/>
              </a:lnSpc>
              <a:spcBef>
                <a:spcPct val="0"/>
              </a:spcBef>
              <a:spcAft>
                <a:spcPct val="15000"/>
              </a:spcAft>
            </a:pPr>
            <a:r>
              <a:rPr lang="en-US" sz="1400" i="1" dirty="0">
                <a:solidFill>
                  <a:srgbClr val="000080"/>
                </a:solidFill>
                <a:latin typeface="+mj-lt"/>
              </a:rPr>
              <a:t>1. Rate of learners reporting improvement in soft skills</a:t>
            </a:r>
          </a:p>
          <a:p>
            <a:pPr marL="0" lvl="1" defTabSz="488950">
              <a:lnSpc>
                <a:spcPct val="90000"/>
              </a:lnSpc>
              <a:spcBef>
                <a:spcPct val="0"/>
              </a:spcBef>
              <a:spcAft>
                <a:spcPct val="15000"/>
              </a:spcAft>
            </a:pPr>
            <a:r>
              <a:rPr lang="en-US" sz="1400" dirty="0">
                <a:solidFill>
                  <a:srgbClr val="000080"/>
                </a:solidFill>
                <a:latin typeface="+mj-lt"/>
              </a:rPr>
              <a:t>  2.Rate of learners expressing the intention to participate more actively in political and social life</a:t>
            </a:r>
          </a:p>
          <a:p>
            <a:pPr marL="0" lvl="1" defTabSz="488950">
              <a:lnSpc>
                <a:spcPct val="90000"/>
              </a:lnSpc>
              <a:spcBef>
                <a:spcPct val="0"/>
              </a:spcBef>
              <a:spcAft>
                <a:spcPct val="15000"/>
              </a:spcAft>
            </a:pPr>
            <a:r>
              <a:rPr lang="en-US" sz="1400" dirty="0">
                <a:solidFill>
                  <a:srgbClr val="000080"/>
                </a:solidFill>
                <a:latin typeface="+mj-lt"/>
              </a:rPr>
              <a:t>  3. Rate of learners declaring to feel European citizens</a:t>
            </a:r>
            <a:endParaRPr lang="fr-FR" sz="1400" kern="1200" dirty="0">
              <a:solidFill>
                <a:srgbClr val="000080"/>
              </a:solidFill>
              <a:latin typeface="+mj-lt"/>
            </a:endParaRPr>
          </a:p>
        </p:txBody>
      </p:sp>
      <p:sp>
        <p:nvSpPr>
          <p:cNvPr id="5" name="Forme libre : forme 4">
            <a:extLst>
              <a:ext uri="{FF2B5EF4-FFF2-40B4-BE49-F238E27FC236}">
                <a16:creationId xmlns:a16="http://schemas.microsoft.com/office/drawing/2014/main" id="{88B2A94A-B880-480F-AC88-0B591160A51E}"/>
              </a:ext>
            </a:extLst>
          </p:cNvPr>
          <p:cNvSpPr/>
          <p:nvPr/>
        </p:nvSpPr>
        <p:spPr>
          <a:xfrm>
            <a:off x="135082" y="3088119"/>
            <a:ext cx="4662938" cy="3655582"/>
          </a:xfrm>
          <a:custGeom>
            <a:avLst/>
            <a:gdLst>
              <a:gd name="connsiteX0" fmla="*/ 0 w 3209925"/>
              <a:gd name="connsiteY0" fmla="*/ 0 h 3402000"/>
              <a:gd name="connsiteX1" fmla="*/ 3209925 w 3209925"/>
              <a:gd name="connsiteY1" fmla="*/ 0 h 3402000"/>
              <a:gd name="connsiteX2" fmla="*/ 3209925 w 3209925"/>
              <a:gd name="connsiteY2" fmla="*/ 3402000 h 3402000"/>
              <a:gd name="connsiteX3" fmla="*/ 0 w 3209925"/>
              <a:gd name="connsiteY3" fmla="*/ 3402000 h 3402000"/>
              <a:gd name="connsiteX4" fmla="*/ 0 w 3209925"/>
              <a:gd name="connsiteY4" fmla="*/ 0 h 340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9925" h="3402000">
                <a:moveTo>
                  <a:pt x="0" y="0"/>
                </a:moveTo>
                <a:lnTo>
                  <a:pt x="3209925" y="0"/>
                </a:lnTo>
                <a:lnTo>
                  <a:pt x="3209925" y="3402000"/>
                </a:lnTo>
                <a:lnTo>
                  <a:pt x="0" y="3402000"/>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49126" tIns="562356" rIns="249126" bIns="78232" numCol="1" spcCol="1270" anchor="t" anchorCtr="0">
            <a:noAutofit/>
          </a:bodyPr>
          <a:lstStyle/>
          <a:p>
            <a:pPr marL="0" lvl="1" defTabSz="488950">
              <a:lnSpc>
                <a:spcPct val="90000"/>
              </a:lnSpc>
              <a:spcBef>
                <a:spcPct val="0"/>
              </a:spcBef>
              <a:spcAft>
                <a:spcPct val="15000"/>
              </a:spcAft>
            </a:pPr>
            <a:r>
              <a:rPr lang="en-US" sz="1400" dirty="0">
                <a:solidFill>
                  <a:srgbClr val="000080"/>
                </a:solidFill>
                <a:latin typeface="+mj-lt"/>
              </a:rPr>
              <a:t>8. Rate of staff reporting having developed cooperation with labor market actors</a:t>
            </a:r>
          </a:p>
          <a:p>
            <a:pPr marL="0" lvl="1" defTabSz="488950">
              <a:lnSpc>
                <a:spcPct val="90000"/>
              </a:lnSpc>
              <a:spcBef>
                <a:spcPct val="0"/>
              </a:spcBef>
              <a:spcAft>
                <a:spcPct val="15000"/>
              </a:spcAft>
            </a:pPr>
            <a:r>
              <a:rPr lang="en-US" sz="1400" dirty="0">
                <a:solidFill>
                  <a:srgbClr val="000080"/>
                </a:solidFill>
                <a:latin typeface="+mj-lt"/>
              </a:rPr>
              <a:t>  9. Rate of staff reporting having strengthened or expanded their personal network or developed new contacts</a:t>
            </a:r>
          </a:p>
          <a:p>
            <a:pPr marL="0" lvl="1" defTabSz="488950">
              <a:lnSpc>
                <a:spcPct val="90000"/>
              </a:lnSpc>
              <a:spcBef>
                <a:spcPct val="0"/>
              </a:spcBef>
              <a:spcAft>
                <a:spcPct val="15000"/>
              </a:spcAft>
            </a:pPr>
            <a:r>
              <a:rPr lang="en-US" sz="1400" i="1" dirty="0">
                <a:solidFill>
                  <a:srgbClr val="000080"/>
                </a:solidFill>
                <a:latin typeface="+mj-lt"/>
              </a:rPr>
              <a:t>  10.  Rate  of staff with experience of teamwork</a:t>
            </a:r>
          </a:p>
          <a:p>
            <a:pPr marL="0" lvl="1" defTabSz="488950">
              <a:lnSpc>
                <a:spcPct val="90000"/>
              </a:lnSpc>
              <a:spcBef>
                <a:spcPct val="0"/>
              </a:spcBef>
              <a:spcAft>
                <a:spcPct val="15000"/>
              </a:spcAft>
            </a:pPr>
            <a:r>
              <a:rPr lang="en-US" sz="1400" dirty="0">
                <a:solidFill>
                  <a:srgbClr val="000080"/>
                </a:solidFill>
                <a:latin typeface="+mj-lt"/>
              </a:rPr>
              <a:t>  11. Rate of staff reporting having improved their practice of English and / or the language of the host country</a:t>
            </a:r>
          </a:p>
          <a:p>
            <a:pPr marL="0" lvl="1" defTabSz="488950">
              <a:lnSpc>
                <a:spcPct val="90000"/>
              </a:lnSpc>
              <a:spcBef>
                <a:spcPct val="0"/>
              </a:spcBef>
              <a:spcAft>
                <a:spcPct val="15000"/>
              </a:spcAft>
            </a:pPr>
            <a:r>
              <a:rPr lang="en-US" sz="1400" dirty="0">
                <a:solidFill>
                  <a:srgbClr val="000080"/>
                </a:solidFill>
                <a:latin typeface="+mj-lt"/>
              </a:rPr>
              <a:t>  14. Rate of staff reporting having received at least one type of recognition from their organization as a result of their mobility</a:t>
            </a:r>
          </a:p>
          <a:p>
            <a:pPr marL="0" lvl="1" defTabSz="488950">
              <a:lnSpc>
                <a:spcPct val="90000"/>
              </a:lnSpc>
              <a:spcBef>
                <a:spcPct val="0"/>
              </a:spcBef>
              <a:spcAft>
                <a:spcPct val="15000"/>
              </a:spcAft>
            </a:pPr>
            <a:r>
              <a:rPr lang="en-US" sz="1400" dirty="0">
                <a:solidFill>
                  <a:srgbClr val="000080"/>
                </a:solidFill>
                <a:latin typeface="+mj-lt"/>
              </a:rPr>
              <a:t>15. Rate of staff reporting that their mobility will contribute to the internationalization of their organization</a:t>
            </a:r>
            <a:endParaRPr lang="fr-FR" sz="1400" kern="1200" dirty="0">
              <a:solidFill>
                <a:srgbClr val="000080"/>
              </a:solidFill>
              <a:latin typeface="+mj-lt"/>
            </a:endParaRPr>
          </a:p>
        </p:txBody>
      </p:sp>
      <p:sp>
        <p:nvSpPr>
          <p:cNvPr id="12" name="Légende : flèche vers le bas 11">
            <a:extLst>
              <a:ext uri="{FF2B5EF4-FFF2-40B4-BE49-F238E27FC236}">
                <a16:creationId xmlns:a16="http://schemas.microsoft.com/office/drawing/2014/main" id="{004FE799-00C1-4E7D-BD9C-869C4412705E}"/>
              </a:ext>
            </a:extLst>
          </p:cNvPr>
          <p:cNvSpPr/>
          <p:nvPr/>
        </p:nvSpPr>
        <p:spPr>
          <a:xfrm>
            <a:off x="669481" y="235873"/>
            <a:ext cx="1608455" cy="558800"/>
          </a:xfrm>
          <a:prstGeom prst="downArrowCallout">
            <a:avLst/>
          </a:prstGeom>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spcAft>
                <a:spcPts val="0"/>
              </a:spcAft>
            </a:pPr>
            <a:r>
              <a:rPr lang="fr-FR" sz="1200" kern="1200">
                <a:solidFill>
                  <a:srgbClr val="FFFFFF"/>
                </a:solidFill>
                <a:effectLst/>
                <a:latin typeface="+mj-lt"/>
                <a:ea typeface="Times New Roman" panose="02020603050405020304" pitchFamily="18" charset="0"/>
                <a:cs typeface="Times New Roman" panose="02020603050405020304" pitchFamily="18" charset="0"/>
              </a:rPr>
              <a:t>Mobility tool</a:t>
            </a:r>
            <a:endParaRPr lang="fr-FR" sz="1400">
              <a:effectLst/>
              <a:latin typeface="+mj-lt"/>
              <a:ea typeface="Times New Roman" panose="02020603050405020304" pitchFamily="18" charset="0"/>
            </a:endParaRPr>
          </a:p>
        </p:txBody>
      </p:sp>
      <p:sp>
        <p:nvSpPr>
          <p:cNvPr id="16" name="Forme libre : forme 15">
            <a:extLst>
              <a:ext uri="{FF2B5EF4-FFF2-40B4-BE49-F238E27FC236}">
                <a16:creationId xmlns:a16="http://schemas.microsoft.com/office/drawing/2014/main" id="{24E81FA4-E05D-46E5-A8B8-018B43F95E0B}"/>
              </a:ext>
            </a:extLst>
          </p:cNvPr>
          <p:cNvSpPr/>
          <p:nvPr/>
        </p:nvSpPr>
        <p:spPr>
          <a:xfrm>
            <a:off x="5129141" y="823099"/>
            <a:ext cx="4344171" cy="2690878"/>
          </a:xfrm>
          <a:custGeom>
            <a:avLst/>
            <a:gdLst>
              <a:gd name="connsiteX0" fmla="*/ 0 w 3419475"/>
              <a:gd name="connsiteY0" fmla="*/ 0 h 1881957"/>
              <a:gd name="connsiteX1" fmla="*/ 3419475 w 3419475"/>
              <a:gd name="connsiteY1" fmla="*/ 0 h 1881957"/>
              <a:gd name="connsiteX2" fmla="*/ 3419475 w 3419475"/>
              <a:gd name="connsiteY2" fmla="*/ 1881957 h 1881957"/>
              <a:gd name="connsiteX3" fmla="*/ 0 w 3419475"/>
              <a:gd name="connsiteY3" fmla="*/ 1881957 h 1881957"/>
              <a:gd name="connsiteX4" fmla="*/ 0 w 3419475"/>
              <a:gd name="connsiteY4" fmla="*/ 0 h 1881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475" h="1881957">
                <a:moveTo>
                  <a:pt x="0" y="0"/>
                </a:moveTo>
                <a:lnTo>
                  <a:pt x="3419475" y="0"/>
                </a:lnTo>
                <a:lnTo>
                  <a:pt x="3419475" y="1881957"/>
                </a:lnTo>
                <a:lnTo>
                  <a:pt x="0" y="1881957"/>
                </a:lnTo>
                <a:lnTo>
                  <a:pt x="0" y="0"/>
                </a:lnTo>
                <a:close/>
              </a:path>
            </a:pathLst>
          </a:custGeom>
        </p:spPr>
        <p:style>
          <a:lnRef idx="2">
            <a:schemeClr val="accent6">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65389" tIns="904" rIns="265389" bIns="78232" numCol="1" spcCol="1270" anchor="t" anchorCtr="0">
            <a:noAutofit/>
          </a:bodyPr>
          <a:lstStyle/>
          <a:p>
            <a:pPr marL="0" lvl="1" defTabSz="488950">
              <a:lnSpc>
                <a:spcPct val="90000"/>
              </a:lnSpc>
              <a:spcBef>
                <a:spcPct val="0"/>
              </a:spcBef>
              <a:spcAft>
                <a:spcPct val="15000"/>
              </a:spcAft>
            </a:pPr>
            <a:endParaRPr lang="en-US" sz="1400" i="1" dirty="0">
              <a:solidFill>
                <a:srgbClr val="000080"/>
              </a:solidFill>
              <a:latin typeface="+mj-lt"/>
            </a:endParaRPr>
          </a:p>
          <a:p>
            <a:pPr marL="0" lvl="1" defTabSz="488950">
              <a:lnSpc>
                <a:spcPct val="90000"/>
              </a:lnSpc>
              <a:spcBef>
                <a:spcPct val="0"/>
              </a:spcBef>
              <a:spcAft>
                <a:spcPct val="15000"/>
              </a:spcAft>
            </a:pPr>
            <a:r>
              <a:rPr lang="en-US" sz="1400" i="1" dirty="0">
                <a:solidFill>
                  <a:srgbClr val="000080"/>
                </a:solidFill>
                <a:latin typeface="+mj-lt"/>
              </a:rPr>
              <a:t>1. Rate of learners reporting improvement in soft skills</a:t>
            </a:r>
          </a:p>
          <a:p>
            <a:pPr marL="0" lvl="1" defTabSz="488950">
              <a:lnSpc>
                <a:spcPct val="90000"/>
              </a:lnSpc>
              <a:spcBef>
                <a:spcPct val="0"/>
              </a:spcBef>
              <a:spcAft>
                <a:spcPct val="15000"/>
              </a:spcAft>
            </a:pPr>
            <a:r>
              <a:rPr lang="en-US" sz="1400" dirty="0">
                <a:solidFill>
                  <a:srgbClr val="000080"/>
                </a:solidFill>
                <a:latin typeface="+mj-lt"/>
              </a:rPr>
              <a:t>  4. Rate of learners using one or more foreign languages in their professional environment</a:t>
            </a:r>
          </a:p>
          <a:p>
            <a:pPr marL="0" lvl="1" defTabSz="488950">
              <a:lnSpc>
                <a:spcPct val="90000"/>
              </a:lnSpc>
              <a:spcBef>
                <a:spcPct val="0"/>
              </a:spcBef>
              <a:spcAft>
                <a:spcPct val="15000"/>
              </a:spcAft>
            </a:pPr>
            <a:r>
              <a:rPr lang="en-US" sz="1400" dirty="0">
                <a:solidFill>
                  <a:srgbClr val="000080"/>
                </a:solidFill>
                <a:latin typeface="+mj-lt"/>
              </a:rPr>
              <a:t>  5. Rate of learners reporting having acquired new professional knowledge and skills in mobility</a:t>
            </a:r>
          </a:p>
          <a:p>
            <a:pPr marL="0" lvl="1" defTabSz="488950">
              <a:lnSpc>
                <a:spcPct val="90000"/>
              </a:lnSpc>
              <a:spcBef>
                <a:spcPct val="0"/>
              </a:spcBef>
              <a:spcAft>
                <a:spcPct val="15000"/>
              </a:spcAft>
            </a:pPr>
            <a:r>
              <a:rPr lang="en-US" sz="1400" dirty="0">
                <a:solidFill>
                  <a:srgbClr val="000080"/>
                </a:solidFill>
                <a:latin typeface="+mj-lt"/>
              </a:rPr>
              <a:t>  6. Rate of learners having improved their language skills after mobility</a:t>
            </a:r>
          </a:p>
          <a:p>
            <a:pPr marL="0" lvl="1" defTabSz="488950">
              <a:lnSpc>
                <a:spcPct val="90000"/>
              </a:lnSpc>
              <a:spcBef>
                <a:spcPct val="0"/>
              </a:spcBef>
              <a:spcAft>
                <a:spcPct val="15000"/>
              </a:spcAft>
            </a:pPr>
            <a:r>
              <a:rPr lang="en-US" sz="1400" dirty="0">
                <a:solidFill>
                  <a:srgbClr val="000080"/>
                </a:solidFill>
                <a:latin typeface="+mj-lt"/>
              </a:rPr>
              <a:t>  7. Period of access to a first job or of the return to job</a:t>
            </a:r>
          </a:p>
          <a:p>
            <a:pPr marL="0" lvl="1" defTabSz="488950">
              <a:lnSpc>
                <a:spcPct val="90000"/>
              </a:lnSpc>
              <a:spcBef>
                <a:spcPct val="0"/>
              </a:spcBef>
              <a:spcAft>
                <a:spcPct val="15000"/>
              </a:spcAft>
            </a:pPr>
            <a:endParaRPr lang="en-US" sz="1400" i="1" dirty="0">
              <a:solidFill>
                <a:srgbClr val="000080"/>
              </a:solidFill>
              <a:latin typeface="+mj-lt"/>
            </a:endParaRPr>
          </a:p>
          <a:p>
            <a:pPr marL="0" lvl="1" defTabSz="488950">
              <a:lnSpc>
                <a:spcPct val="90000"/>
              </a:lnSpc>
              <a:spcBef>
                <a:spcPct val="0"/>
              </a:spcBef>
              <a:spcAft>
                <a:spcPct val="15000"/>
              </a:spcAft>
            </a:pPr>
            <a:endParaRPr lang="en-US" sz="1400" i="1" dirty="0">
              <a:solidFill>
                <a:srgbClr val="000080"/>
              </a:solidFill>
              <a:latin typeface="+mj-lt"/>
            </a:endParaRPr>
          </a:p>
          <a:p>
            <a:pPr marL="0" lvl="1" defTabSz="488950">
              <a:lnSpc>
                <a:spcPct val="90000"/>
              </a:lnSpc>
              <a:spcBef>
                <a:spcPct val="0"/>
              </a:spcBef>
              <a:spcAft>
                <a:spcPct val="15000"/>
              </a:spcAft>
            </a:pPr>
            <a:endParaRPr lang="en-US" sz="1400" i="1" dirty="0">
              <a:solidFill>
                <a:srgbClr val="000080"/>
              </a:solidFill>
              <a:latin typeface="+mj-lt"/>
            </a:endParaRPr>
          </a:p>
          <a:p>
            <a:pPr marL="0" lvl="1" defTabSz="488950">
              <a:lnSpc>
                <a:spcPct val="90000"/>
              </a:lnSpc>
              <a:spcBef>
                <a:spcPct val="0"/>
              </a:spcBef>
              <a:spcAft>
                <a:spcPct val="15000"/>
              </a:spcAft>
            </a:pPr>
            <a:endParaRPr lang="en-US" sz="1400" i="1" dirty="0">
              <a:solidFill>
                <a:srgbClr val="000080"/>
              </a:solidFill>
              <a:latin typeface="+mj-lt"/>
            </a:endParaRPr>
          </a:p>
          <a:p>
            <a:pPr marL="0" lvl="1" defTabSz="488950">
              <a:lnSpc>
                <a:spcPct val="90000"/>
              </a:lnSpc>
              <a:spcBef>
                <a:spcPct val="0"/>
              </a:spcBef>
              <a:spcAft>
                <a:spcPct val="15000"/>
              </a:spcAft>
            </a:pPr>
            <a:endParaRPr lang="en-US" sz="1400" i="1" dirty="0">
              <a:solidFill>
                <a:srgbClr val="000080"/>
              </a:solidFill>
              <a:latin typeface="+mj-lt"/>
            </a:endParaRPr>
          </a:p>
          <a:p>
            <a:pPr marL="0" lvl="1" defTabSz="488950">
              <a:lnSpc>
                <a:spcPct val="90000"/>
              </a:lnSpc>
              <a:spcBef>
                <a:spcPct val="0"/>
              </a:spcBef>
              <a:spcAft>
                <a:spcPct val="15000"/>
              </a:spcAft>
            </a:pPr>
            <a:endParaRPr lang="en-US" sz="1400" i="1" dirty="0">
              <a:solidFill>
                <a:srgbClr val="000080"/>
              </a:solidFill>
              <a:latin typeface="+mj-lt"/>
            </a:endParaRPr>
          </a:p>
          <a:p>
            <a:pPr marL="0" lvl="1" defTabSz="488950">
              <a:lnSpc>
                <a:spcPct val="90000"/>
              </a:lnSpc>
              <a:spcBef>
                <a:spcPct val="0"/>
              </a:spcBef>
              <a:spcAft>
                <a:spcPct val="15000"/>
              </a:spcAft>
            </a:pPr>
            <a:endParaRPr lang="en-US" sz="1400" i="1" dirty="0">
              <a:solidFill>
                <a:srgbClr val="000080"/>
              </a:solidFill>
              <a:latin typeface="+mj-lt"/>
            </a:endParaRPr>
          </a:p>
          <a:p>
            <a:pPr marL="0" lvl="1" defTabSz="488950">
              <a:lnSpc>
                <a:spcPct val="90000"/>
              </a:lnSpc>
              <a:spcBef>
                <a:spcPct val="0"/>
              </a:spcBef>
              <a:spcAft>
                <a:spcPct val="15000"/>
              </a:spcAft>
            </a:pPr>
            <a:endParaRPr lang="en-US" sz="1400" i="1" dirty="0">
              <a:solidFill>
                <a:srgbClr val="000080"/>
              </a:solidFill>
              <a:latin typeface="+mj-lt"/>
            </a:endParaRPr>
          </a:p>
          <a:p>
            <a:pPr marL="0" lvl="1" defTabSz="488950">
              <a:lnSpc>
                <a:spcPct val="90000"/>
              </a:lnSpc>
              <a:spcBef>
                <a:spcPct val="0"/>
              </a:spcBef>
              <a:spcAft>
                <a:spcPct val="15000"/>
              </a:spcAft>
            </a:pPr>
            <a:endParaRPr lang="en-US" sz="1400" i="1" dirty="0">
              <a:solidFill>
                <a:srgbClr val="000080"/>
              </a:solidFill>
              <a:latin typeface="+mj-lt"/>
            </a:endParaRPr>
          </a:p>
          <a:p>
            <a:pPr marL="0" lvl="1" defTabSz="488950">
              <a:lnSpc>
                <a:spcPct val="90000"/>
              </a:lnSpc>
              <a:spcBef>
                <a:spcPct val="0"/>
              </a:spcBef>
              <a:spcAft>
                <a:spcPct val="15000"/>
              </a:spcAft>
            </a:pPr>
            <a:endParaRPr lang="en-US" sz="1400" i="1" dirty="0">
              <a:solidFill>
                <a:srgbClr val="000080"/>
              </a:solidFill>
              <a:latin typeface="+mj-lt"/>
            </a:endParaRPr>
          </a:p>
          <a:p>
            <a:pPr marL="0" lvl="1" defTabSz="488950">
              <a:lnSpc>
                <a:spcPct val="90000"/>
              </a:lnSpc>
              <a:spcBef>
                <a:spcPct val="0"/>
              </a:spcBef>
              <a:spcAft>
                <a:spcPct val="15000"/>
              </a:spcAft>
            </a:pPr>
            <a:endParaRPr lang="en-US" sz="1400" i="1" dirty="0">
              <a:solidFill>
                <a:srgbClr val="000080"/>
              </a:solidFill>
              <a:latin typeface="+mj-lt"/>
            </a:endParaRPr>
          </a:p>
          <a:p>
            <a:pPr marL="0" lvl="1" defTabSz="488950">
              <a:lnSpc>
                <a:spcPct val="90000"/>
              </a:lnSpc>
              <a:spcBef>
                <a:spcPct val="0"/>
              </a:spcBef>
              <a:spcAft>
                <a:spcPct val="15000"/>
              </a:spcAft>
            </a:pPr>
            <a:endParaRPr lang="en-US" sz="1400" i="1" dirty="0">
              <a:solidFill>
                <a:srgbClr val="000080"/>
              </a:solidFill>
              <a:latin typeface="+mj-lt"/>
            </a:endParaRPr>
          </a:p>
          <a:p>
            <a:pPr marL="0" lvl="1" defTabSz="488950">
              <a:lnSpc>
                <a:spcPct val="90000"/>
              </a:lnSpc>
              <a:spcBef>
                <a:spcPct val="0"/>
              </a:spcBef>
              <a:spcAft>
                <a:spcPct val="15000"/>
              </a:spcAft>
            </a:pPr>
            <a:endParaRPr lang="en-US" sz="1400" i="1" dirty="0">
              <a:solidFill>
                <a:srgbClr val="000080"/>
              </a:solidFill>
              <a:latin typeface="+mj-lt"/>
            </a:endParaRPr>
          </a:p>
          <a:p>
            <a:pPr marL="0" lvl="1" defTabSz="488950">
              <a:lnSpc>
                <a:spcPct val="90000"/>
              </a:lnSpc>
              <a:spcBef>
                <a:spcPct val="0"/>
              </a:spcBef>
              <a:spcAft>
                <a:spcPct val="15000"/>
              </a:spcAft>
            </a:pPr>
            <a:endParaRPr lang="en-US" sz="1400" i="1" dirty="0">
              <a:solidFill>
                <a:srgbClr val="000080"/>
              </a:solidFill>
              <a:latin typeface="+mj-lt"/>
            </a:endParaRPr>
          </a:p>
          <a:p>
            <a:pPr marL="0" lvl="1" defTabSz="488950">
              <a:lnSpc>
                <a:spcPct val="90000"/>
              </a:lnSpc>
              <a:spcBef>
                <a:spcPct val="0"/>
              </a:spcBef>
              <a:spcAft>
                <a:spcPct val="15000"/>
              </a:spcAft>
            </a:pPr>
            <a:endParaRPr lang="en-US" sz="1400" i="1" dirty="0">
              <a:solidFill>
                <a:srgbClr val="000080"/>
              </a:solidFill>
              <a:latin typeface="+mj-lt"/>
            </a:endParaRPr>
          </a:p>
          <a:p>
            <a:pPr marL="0" lvl="1" defTabSz="488950">
              <a:lnSpc>
                <a:spcPct val="90000"/>
              </a:lnSpc>
              <a:spcBef>
                <a:spcPct val="0"/>
              </a:spcBef>
              <a:spcAft>
                <a:spcPct val="15000"/>
              </a:spcAft>
            </a:pPr>
            <a:endParaRPr lang="en-US" sz="1400" i="1" dirty="0">
              <a:solidFill>
                <a:srgbClr val="000080"/>
              </a:solidFill>
              <a:latin typeface="+mj-lt"/>
            </a:endParaRPr>
          </a:p>
          <a:p>
            <a:pPr marL="0" lvl="1" defTabSz="488950">
              <a:lnSpc>
                <a:spcPct val="90000"/>
              </a:lnSpc>
              <a:spcBef>
                <a:spcPct val="0"/>
              </a:spcBef>
              <a:spcAft>
                <a:spcPct val="15000"/>
              </a:spcAft>
            </a:pPr>
            <a:endParaRPr lang="en-US" sz="1400" i="1" dirty="0">
              <a:solidFill>
                <a:srgbClr val="000080"/>
              </a:solidFill>
              <a:latin typeface="+mj-lt"/>
            </a:endParaRPr>
          </a:p>
        </p:txBody>
      </p:sp>
      <p:sp>
        <p:nvSpPr>
          <p:cNvPr id="18" name="Forme libre : forme 17">
            <a:extLst>
              <a:ext uri="{FF2B5EF4-FFF2-40B4-BE49-F238E27FC236}">
                <a16:creationId xmlns:a16="http://schemas.microsoft.com/office/drawing/2014/main" id="{B91F69FB-80F0-47E3-B8DF-BAAD587ABDF4}"/>
              </a:ext>
            </a:extLst>
          </p:cNvPr>
          <p:cNvSpPr/>
          <p:nvPr/>
        </p:nvSpPr>
        <p:spPr>
          <a:xfrm>
            <a:off x="5129141" y="3814139"/>
            <a:ext cx="4344171" cy="2502877"/>
          </a:xfrm>
          <a:custGeom>
            <a:avLst/>
            <a:gdLst>
              <a:gd name="connsiteX0" fmla="*/ 0 w 3419475"/>
              <a:gd name="connsiteY0" fmla="*/ 0 h 1845148"/>
              <a:gd name="connsiteX1" fmla="*/ 3419475 w 3419475"/>
              <a:gd name="connsiteY1" fmla="*/ 0 h 1845148"/>
              <a:gd name="connsiteX2" fmla="*/ 3419475 w 3419475"/>
              <a:gd name="connsiteY2" fmla="*/ 1845148 h 1845148"/>
              <a:gd name="connsiteX3" fmla="*/ 0 w 3419475"/>
              <a:gd name="connsiteY3" fmla="*/ 1845148 h 1845148"/>
              <a:gd name="connsiteX4" fmla="*/ 0 w 3419475"/>
              <a:gd name="connsiteY4" fmla="*/ 0 h 1845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475" h="1845148">
                <a:moveTo>
                  <a:pt x="0" y="0"/>
                </a:moveTo>
                <a:lnTo>
                  <a:pt x="3419475" y="0"/>
                </a:lnTo>
                <a:lnTo>
                  <a:pt x="3419475" y="1845148"/>
                </a:lnTo>
                <a:lnTo>
                  <a:pt x="0" y="1845148"/>
                </a:lnTo>
                <a:lnTo>
                  <a:pt x="0" y="0"/>
                </a:lnTo>
                <a:close/>
              </a:path>
            </a:pathLst>
          </a:custGeom>
        </p:spPr>
        <p:style>
          <a:lnRef idx="2">
            <a:schemeClr val="accent6">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65389" tIns="904" rIns="265389" bIns="78232" numCol="1" spcCol="1270" anchor="t" anchorCtr="0">
            <a:noAutofit/>
          </a:bodyPr>
          <a:lstStyle/>
          <a:p>
            <a:pPr marL="0" lvl="1" algn="l" defTabSz="488950">
              <a:lnSpc>
                <a:spcPct val="90000"/>
              </a:lnSpc>
              <a:spcBef>
                <a:spcPct val="0"/>
              </a:spcBef>
              <a:spcAft>
                <a:spcPct val="15000"/>
              </a:spcAft>
            </a:pPr>
            <a:endParaRPr lang="fr-FR" sz="1400" i="1" kern="1200" dirty="0">
              <a:solidFill>
                <a:srgbClr val="000080"/>
              </a:solidFill>
              <a:latin typeface="+mj-lt"/>
            </a:endParaRPr>
          </a:p>
          <a:p>
            <a:pPr marL="0" lvl="1" defTabSz="488950">
              <a:lnSpc>
                <a:spcPct val="90000"/>
              </a:lnSpc>
              <a:spcBef>
                <a:spcPct val="0"/>
              </a:spcBef>
              <a:spcAft>
                <a:spcPct val="15000"/>
              </a:spcAft>
            </a:pPr>
            <a:r>
              <a:rPr lang="en-US" sz="1400" i="1" dirty="0">
                <a:solidFill>
                  <a:srgbClr val="000080"/>
                </a:solidFill>
                <a:latin typeface="+mj-lt"/>
              </a:rPr>
              <a:t>10. Rate  of staff with experience of teamwork</a:t>
            </a:r>
          </a:p>
          <a:p>
            <a:pPr marL="0" lvl="1" defTabSz="488950">
              <a:lnSpc>
                <a:spcPct val="90000"/>
              </a:lnSpc>
              <a:spcBef>
                <a:spcPct val="0"/>
              </a:spcBef>
              <a:spcAft>
                <a:spcPct val="15000"/>
              </a:spcAft>
            </a:pPr>
            <a:r>
              <a:rPr lang="en-US" sz="1400" i="1" dirty="0">
                <a:solidFill>
                  <a:srgbClr val="000080"/>
                </a:solidFill>
                <a:latin typeface="+mj-lt"/>
              </a:rPr>
              <a:t> 11. Rate of staff declaring maintain their knowledge of English and / or the language of the host country</a:t>
            </a:r>
          </a:p>
          <a:p>
            <a:pPr marL="0" lvl="1" defTabSz="488950">
              <a:lnSpc>
                <a:spcPct val="90000"/>
              </a:lnSpc>
              <a:spcBef>
                <a:spcPct val="0"/>
              </a:spcBef>
              <a:spcAft>
                <a:spcPct val="15000"/>
              </a:spcAft>
            </a:pPr>
            <a:r>
              <a:rPr lang="en-US" sz="1400" i="1" dirty="0">
                <a:solidFill>
                  <a:srgbClr val="000080"/>
                </a:solidFill>
                <a:latin typeface="+mj-lt"/>
              </a:rPr>
              <a:t>12</a:t>
            </a:r>
            <a:r>
              <a:rPr lang="en-US" sz="1400" dirty="0">
                <a:solidFill>
                  <a:srgbClr val="000080"/>
                </a:solidFill>
                <a:latin typeface="+mj-lt"/>
              </a:rPr>
              <a:t>. Rate of staff having changed their teaching methods or professional practices after the mobility</a:t>
            </a:r>
          </a:p>
          <a:p>
            <a:pPr marL="0" lvl="1" defTabSz="488950">
              <a:lnSpc>
                <a:spcPct val="90000"/>
              </a:lnSpc>
              <a:spcBef>
                <a:spcPct val="0"/>
              </a:spcBef>
              <a:spcAft>
                <a:spcPct val="15000"/>
              </a:spcAft>
            </a:pPr>
            <a:r>
              <a:rPr lang="en-US" sz="1400" dirty="0">
                <a:solidFill>
                  <a:srgbClr val="000080"/>
                </a:solidFill>
                <a:latin typeface="+mj-lt"/>
              </a:rPr>
              <a:t>13. Dissemination rate of new professional practices within the institution</a:t>
            </a:r>
          </a:p>
          <a:p>
            <a:pPr marL="0" lvl="1" defTabSz="488950">
              <a:lnSpc>
                <a:spcPct val="90000"/>
              </a:lnSpc>
              <a:spcBef>
                <a:spcPct val="0"/>
              </a:spcBef>
              <a:spcAft>
                <a:spcPct val="15000"/>
              </a:spcAft>
            </a:pPr>
            <a:r>
              <a:rPr lang="en-US" sz="1400" dirty="0">
                <a:solidFill>
                  <a:srgbClr val="000080"/>
                </a:solidFill>
                <a:latin typeface="+mj-lt"/>
              </a:rPr>
              <a:t>16. Repetition rate of mobility among staff</a:t>
            </a:r>
            <a:endParaRPr lang="fr-FR" sz="1400" kern="1200" dirty="0">
              <a:solidFill>
                <a:srgbClr val="000080"/>
              </a:solidFill>
              <a:latin typeface="+mj-lt"/>
            </a:endParaRPr>
          </a:p>
        </p:txBody>
      </p:sp>
      <p:sp>
        <p:nvSpPr>
          <p:cNvPr id="20" name="Forme libre : forme 19">
            <a:extLst>
              <a:ext uri="{FF2B5EF4-FFF2-40B4-BE49-F238E27FC236}">
                <a16:creationId xmlns:a16="http://schemas.microsoft.com/office/drawing/2014/main" id="{ECAF0122-42D5-4AAA-80E0-E40432C57A2F}"/>
              </a:ext>
            </a:extLst>
          </p:cNvPr>
          <p:cNvSpPr/>
          <p:nvPr/>
        </p:nvSpPr>
        <p:spPr>
          <a:xfrm>
            <a:off x="9606873" y="1769641"/>
            <a:ext cx="2481956" cy="4361525"/>
          </a:xfrm>
          <a:custGeom>
            <a:avLst/>
            <a:gdLst>
              <a:gd name="connsiteX0" fmla="*/ 0 w 3419475"/>
              <a:gd name="connsiteY0" fmla="*/ 0 h 1388133"/>
              <a:gd name="connsiteX1" fmla="*/ 3419475 w 3419475"/>
              <a:gd name="connsiteY1" fmla="*/ 0 h 1388133"/>
              <a:gd name="connsiteX2" fmla="*/ 3419475 w 3419475"/>
              <a:gd name="connsiteY2" fmla="*/ 1388133 h 1388133"/>
              <a:gd name="connsiteX3" fmla="*/ 0 w 3419475"/>
              <a:gd name="connsiteY3" fmla="*/ 1388133 h 1388133"/>
              <a:gd name="connsiteX4" fmla="*/ 0 w 3419475"/>
              <a:gd name="connsiteY4" fmla="*/ 0 h 13881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475" h="1388133">
                <a:moveTo>
                  <a:pt x="0" y="0"/>
                </a:moveTo>
                <a:lnTo>
                  <a:pt x="3419475" y="0"/>
                </a:lnTo>
                <a:lnTo>
                  <a:pt x="3419475" y="1388133"/>
                </a:lnTo>
                <a:lnTo>
                  <a:pt x="0" y="1388133"/>
                </a:lnTo>
                <a:lnTo>
                  <a:pt x="0" y="0"/>
                </a:lnTo>
                <a:close/>
              </a:path>
            </a:pathLst>
          </a:custGeom>
        </p:spPr>
        <p:style>
          <a:lnRef idx="2">
            <a:schemeClr val="accent6">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65389" tIns="904" rIns="265389" bIns="78232" numCol="1" spcCol="1270" anchor="t" anchorCtr="0">
            <a:noAutofit/>
          </a:bodyPr>
          <a:lstStyle/>
          <a:p>
            <a:pPr marL="0" lvl="1" defTabSz="488950">
              <a:lnSpc>
                <a:spcPct val="90000"/>
              </a:lnSpc>
              <a:spcBef>
                <a:spcPct val="0"/>
              </a:spcBef>
              <a:spcAft>
                <a:spcPct val="15000"/>
              </a:spcAft>
            </a:pPr>
            <a:endParaRPr lang="en-US" sz="1400" dirty="0">
              <a:solidFill>
                <a:srgbClr val="000080"/>
              </a:solidFill>
              <a:latin typeface="+mj-lt"/>
            </a:endParaRPr>
          </a:p>
          <a:p>
            <a:pPr marL="0" lvl="1" defTabSz="488950">
              <a:lnSpc>
                <a:spcPct val="90000"/>
              </a:lnSpc>
              <a:spcBef>
                <a:spcPct val="0"/>
              </a:spcBef>
              <a:spcAft>
                <a:spcPct val="15000"/>
              </a:spcAft>
            </a:pPr>
            <a:r>
              <a:rPr lang="en-US" sz="1400" dirty="0">
                <a:solidFill>
                  <a:srgbClr val="000080"/>
                </a:solidFill>
                <a:latin typeface="+mj-lt"/>
              </a:rPr>
              <a:t>17. Rate of new contacts / networks created by mobile staff</a:t>
            </a:r>
          </a:p>
          <a:p>
            <a:pPr marL="0" lvl="1" defTabSz="488950">
              <a:lnSpc>
                <a:spcPct val="90000"/>
              </a:lnSpc>
              <a:spcBef>
                <a:spcPct val="0"/>
              </a:spcBef>
              <a:spcAft>
                <a:spcPct val="15000"/>
              </a:spcAft>
            </a:pPr>
            <a:r>
              <a:rPr lang="en-US" sz="1400" dirty="0">
                <a:solidFill>
                  <a:srgbClr val="000080"/>
                </a:solidFill>
                <a:latin typeface="+mj-lt"/>
              </a:rPr>
              <a:t>18. Rate of companies (economic actors) welcoming mobility</a:t>
            </a:r>
          </a:p>
          <a:p>
            <a:pPr marL="0" lvl="1" defTabSz="488950">
              <a:lnSpc>
                <a:spcPct val="90000"/>
              </a:lnSpc>
              <a:spcBef>
                <a:spcPct val="0"/>
              </a:spcBef>
              <a:spcAft>
                <a:spcPct val="15000"/>
              </a:spcAft>
            </a:pPr>
            <a:r>
              <a:rPr lang="en-US" sz="1400" dirty="0">
                <a:solidFill>
                  <a:srgbClr val="000080"/>
                </a:solidFill>
                <a:latin typeface="+mj-lt"/>
              </a:rPr>
              <a:t>19. Rate of organizations developing a formal process of internationalization</a:t>
            </a:r>
          </a:p>
          <a:p>
            <a:pPr marL="0" lvl="1" defTabSz="488950">
              <a:lnSpc>
                <a:spcPct val="90000"/>
              </a:lnSpc>
              <a:spcBef>
                <a:spcPct val="0"/>
              </a:spcBef>
              <a:spcAft>
                <a:spcPct val="15000"/>
              </a:spcAft>
            </a:pPr>
            <a:r>
              <a:rPr lang="en-US" sz="1400" dirty="0">
                <a:solidFill>
                  <a:srgbClr val="000080"/>
                </a:solidFill>
                <a:latin typeface="+mj-lt"/>
              </a:rPr>
              <a:t>20. Rate of organizations reporting a strong increase in their ability to cooperate at European / international level</a:t>
            </a:r>
          </a:p>
          <a:p>
            <a:pPr marL="0" lvl="1" defTabSz="488950">
              <a:lnSpc>
                <a:spcPct val="90000"/>
              </a:lnSpc>
              <a:spcBef>
                <a:spcPct val="0"/>
              </a:spcBef>
              <a:spcAft>
                <a:spcPct val="15000"/>
              </a:spcAft>
            </a:pPr>
            <a:r>
              <a:rPr lang="en-US" sz="1400" dirty="0">
                <a:solidFill>
                  <a:srgbClr val="000080"/>
                </a:solidFill>
                <a:latin typeface="+mj-lt"/>
              </a:rPr>
              <a:t>21. Share of Erasmus + in financing the international mobility </a:t>
            </a:r>
            <a:endParaRPr lang="fr-FR" sz="1400" kern="1200" dirty="0">
              <a:solidFill>
                <a:srgbClr val="000080"/>
              </a:solidFill>
              <a:latin typeface="+mj-lt"/>
            </a:endParaRPr>
          </a:p>
        </p:txBody>
      </p:sp>
      <p:sp>
        <p:nvSpPr>
          <p:cNvPr id="29" name="Forme libre : forme 28">
            <a:extLst>
              <a:ext uri="{FF2B5EF4-FFF2-40B4-BE49-F238E27FC236}">
                <a16:creationId xmlns:a16="http://schemas.microsoft.com/office/drawing/2014/main" id="{EFE3D5E5-7B04-45B3-B357-2BDF7AEA9252}"/>
              </a:ext>
            </a:extLst>
          </p:cNvPr>
          <p:cNvSpPr/>
          <p:nvPr/>
        </p:nvSpPr>
        <p:spPr>
          <a:xfrm>
            <a:off x="9639559" y="1201878"/>
            <a:ext cx="2246947" cy="246293"/>
          </a:xfrm>
          <a:custGeom>
            <a:avLst/>
            <a:gdLst>
              <a:gd name="connsiteX0" fmla="*/ 0 w 2246947"/>
              <a:gd name="connsiteY0" fmla="*/ 41050 h 246293"/>
              <a:gd name="connsiteX1" fmla="*/ 41050 w 2246947"/>
              <a:gd name="connsiteY1" fmla="*/ 0 h 246293"/>
              <a:gd name="connsiteX2" fmla="*/ 2205897 w 2246947"/>
              <a:gd name="connsiteY2" fmla="*/ 0 h 246293"/>
              <a:gd name="connsiteX3" fmla="*/ 2246947 w 2246947"/>
              <a:gd name="connsiteY3" fmla="*/ 41050 h 246293"/>
              <a:gd name="connsiteX4" fmla="*/ 2246947 w 2246947"/>
              <a:gd name="connsiteY4" fmla="*/ 205243 h 246293"/>
              <a:gd name="connsiteX5" fmla="*/ 2205897 w 2246947"/>
              <a:gd name="connsiteY5" fmla="*/ 246293 h 246293"/>
              <a:gd name="connsiteX6" fmla="*/ 41050 w 2246947"/>
              <a:gd name="connsiteY6" fmla="*/ 246293 h 246293"/>
              <a:gd name="connsiteX7" fmla="*/ 0 w 2246947"/>
              <a:gd name="connsiteY7" fmla="*/ 205243 h 246293"/>
              <a:gd name="connsiteX8" fmla="*/ 0 w 2246947"/>
              <a:gd name="connsiteY8" fmla="*/ 41050 h 246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6947" h="246293">
                <a:moveTo>
                  <a:pt x="0" y="41050"/>
                </a:moveTo>
                <a:cubicBezTo>
                  <a:pt x="0" y="18379"/>
                  <a:pt x="18379" y="0"/>
                  <a:pt x="41050" y="0"/>
                </a:cubicBezTo>
                <a:lnTo>
                  <a:pt x="2205897" y="0"/>
                </a:lnTo>
                <a:cubicBezTo>
                  <a:pt x="2228568" y="0"/>
                  <a:pt x="2246947" y="18379"/>
                  <a:pt x="2246947" y="41050"/>
                </a:cubicBezTo>
                <a:lnTo>
                  <a:pt x="2246947" y="205243"/>
                </a:lnTo>
                <a:cubicBezTo>
                  <a:pt x="2246947" y="227914"/>
                  <a:pt x="2228568" y="246293"/>
                  <a:pt x="2205897" y="246293"/>
                </a:cubicBezTo>
                <a:lnTo>
                  <a:pt x="41050" y="246293"/>
                </a:lnTo>
                <a:cubicBezTo>
                  <a:pt x="18379" y="246293"/>
                  <a:pt x="0" y="227914"/>
                  <a:pt x="0" y="205243"/>
                </a:cubicBezTo>
                <a:lnTo>
                  <a:pt x="0" y="41050"/>
                </a:lnTo>
                <a:close/>
              </a:path>
            </a:pathLst>
          </a:custGeom>
          <a:solidFill>
            <a:srgbClr val="92D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6952" tIns="12023" rIns="96952" bIns="12023" numCol="1" spcCol="1270" anchor="ctr" anchorCtr="0">
            <a:noAutofit/>
          </a:bodyPr>
          <a:lstStyle/>
          <a:p>
            <a:pPr marL="0" lvl="0" indent="0" algn="ctr" defTabSz="488950">
              <a:lnSpc>
                <a:spcPct val="90000"/>
              </a:lnSpc>
              <a:spcBef>
                <a:spcPct val="0"/>
              </a:spcBef>
              <a:spcAft>
                <a:spcPct val="35000"/>
              </a:spcAft>
              <a:buNone/>
            </a:pPr>
            <a:r>
              <a:rPr lang="fr-FR" sz="1600" dirty="0">
                <a:solidFill>
                  <a:srgbClr val="000080"/>
                </a:solidFill>
                <a:latin typeface="+mj-lt"/>
              </a:rPr>
              <a:t>Organismes</a:t>
            </a:r>
            <a:endParaRPr lang="fr-FR" sz="1600" kern="1200" dirty="0">
              <a:solidFill>
                <a:srgbClr val="000080"/>
              </a:solidFill>
              <a:latin typeface="+mj-lt"/>
            </a:endParaRPr>
          </a:p>
        </p:txBody>
      </p:sp>
      <p:sp>
        <p:nvSpPr>
          <p:cNvPr id="30" name="Légende : flèche vers le bas 29">
            <a:extLst>
              <a:ext uri="{FF2B5EF4-FFF2-40B4-BE49-F238E27FC236}">
                <a16:creationId xmlns:a16="http://schemas.microsoft.com/office/drawing/2014/main" id="{CD36C905-273B-43DE-8CFA-DDA2AF8C1A06}"/>
              </a:ext>
            </a:extLst>
          </p:cNvPr>
          <p:cNvSpPr/>
          <p:nvPr/>
        </p:nvSpPr>
        <p:spPr>
          <a:xfrm>
            <a:off x="5180326" y="288453"/>
            <a:ext cx="2120900" cy="609600"/>
          </a:xfrm>
          <a:prstGeom prst="downArrowCallout">
            <a:avLst/>
          </a:prstGeom>
          <a:solidFill>
            <a:schemeClr val="accent2">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spcAft>
                <a:spcPts val="0"/>
              </a:spcAft>
            </a:pPr>
            <a:r>
              <a:rPr lang="fr-FR" sz="1400" dirty="0">
                <a:solidFill>
                  <a:srgbClr val="C00000"/>
                </a:solidFill>
                <a:latin typeface="+mj-lt"/>
                <a:ea typeface="Times New Roman" panose="02020603050405020304" pitchFamily="18" charset="0"/>
              </a:rPr>
              <a:t>Follow-up </a:t>
            </a:r>
            <a:r>
              <a:rPr lang="fr-FR" sz="1400" dirty="0" err="1">
                <a:solidFill>
                  <a:srgbClr val="C00000"/>
                </a:solidFill>
                <a:latin typeface="+mj-lt"/>
                <a:ea typeface="Times New Roman" panose="02020603050405020304" pitchFamily="18" charset="0"/>
              </a:rPr>
              <a:t>surveys</a:t>
            </a:r>
            <a:endParaRPr lang="fr-FR" sz="1400" dirty="0">
              <a:solidFill>
                <a:srgbClr val="C00000"/>
              </a:solidFill>
              <a:effectLst/>
              <a:latin typeface="+mj-lt"/>
              <a:ea typeface="Times New Roman" panose="02020603050405020304" pitchFamily="18" charset="0"/>
            </a:endParaRPr>
          </a:p>
        </p:txBody>
      </p:sp>
      <p:sp>
        <p:nvSpPr>
          <p:cNvPr id="6" name="Forme libre : forme 5">
            <a:extLst>
              <a:ext uri="{FF2B5EF4-FFF2-40B4-BE49-F238E27FC236}">
                <a16:creationId xmlns:a16="http://schemas.microsoft.com/office/drawing/2014/main" id="{A57D91D7-6D27-4C53-8432-4D6DE96340F9}"/>
              </a:ext>
            </a:extLst>
          </p:cNvPr>
          <p:cNvSpPr/>
          <p:nvPr/>
        </p:nvSpPr>
        <p:spPr>
          <a:xfrm>
            <a:off x="3874333" y="3408153"/>
            <a:ext cx="2246947" cy="246293"/>
          </a:xfrm>
          <a:custGeom>
            <a:avLst/>
            <a:gdLst>
              <a:gd name="connsiteX0" fmla="*/ 0 w 2246947"/>
              <a:gd name="connsiteY0" fmla="*/ 41050 h 246293"/>
              <a:gd name="connsiteX1" fmla="*/ 41050 w 2246947"/>
              <a:gd name="connsiteY1" fmla="*/ 0 h 246293"/>
              <a:gd name="connsiteX2" fmla="*/ 2205897 w 2246947"/>
              <a:gd name="connsiteY2" fmla="*/ 0 h 246293"/>
              <a:gd name="connsiteX3" fmla="*/ 2246947 w 2246947"/>
              <a:gd name="connsiteY3" fmla="*/ 41050 h 246293"/>
              <a:gd name="connsiteX4" fmla="*/ 2246947 w 2246947"/>
              <a:gd name="connsiteY4" fmla="*/ 205243 h 246293"/>
              <a:gd name="connsiteX5" fmla="*/ 2205897 w 2246947"/>
              <a:gd name="connsiteY5" fmla="*/ 246293 h 246293"/>
              <a:gd name="connsiteX6" fmla="*/ 41050 w 2246947"/>
              <a:gd name="connsiteY6" fmla="*/ 246293 h 246293"/>
              <a:gd name="connsiteX7" fmla="*/ 0 w 2246947"/>
              <a:gd name="connsiteY7" fmla="*/ 205243 h 246293"/>
              <a:gd name="connsiteX8" fmla="*/ 0 w 2246947"/>
              <a:gd name="connsiteY8" fmla="*/ 41050 h 246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6947" h="246293">
                <a:moveTo>
                  <a:pt x="0" y="41050"/>
                </a:moveTo>
                <a:cubicBezTo>
                  <a:pt x="0" y="18379"/>
                  <a:pt x="18379" y="0"/>
                  <a:pt x="41050" y="0"/>
                </a:cubicBezTo>
                <a:lnTo>
                  <a:pt x="2205897" y="0"/>
                </a:lnTo>
                <a:cubicBezTo>
                  <a:pt x="2228568" y="0"/>
                  <a:pt x="2246947" y="18379"/>
                  <a:pt x="2246947" y="41050"/>
                </a:cubicBezTo>
                <a:lnTo>
                  <a:pt x="2246947" y="205243"/>
                </a:lnTo>
                <a:cubicBezTo>
                  <a:pt x="2246947" y="227914"/>
                  <a:pt x="2228568" y="246293"/>
                  <a:pt x="2205897" y="246293"/>
                </a:cubicBezTo>
                <a:lnTo>
                  <a:pt x="41050" y="246293"/>
                </a:lnTo>
                <a:cubicBezTo>
                  <a:pt x="18379" y="246293"/>
                  <a:pt x="0" y="227914"/>
                  <a:pt x="0" y="205243"/>
                </a:cubicBezTo>
                <a:lnTo>
                  <a:pt x="0" y="41050"/>
                </a:lnTo>
                <a:close/>
              </a:path>
            </a:pathLst>
          </a:custGeom>
          <a:solidFill>
            <a:srgbClr val="92D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6952" tIns="12023" rIns="96952" bIns="12023" numCol="1" spcCol="1270" anchor="ctr" anchorCtr="0">
            <a:noAutofit/>
          </a:bodyPr>
          <a:lstStyle/>
          <a:p>
            <a:pPr marL="0" lvl="0" indent="0" algn="ctr" defTabSz="488950">
              <a:lnSpc>
                <a:spcPct val="90000"/>
              </a:lnSpc>
              <a:spcBef>
                <a:spcPct val="0"/>
              </a:spcBef>
              <a:spcAft>
                <a:spcPct val="35000"/>
              </a:spcAft>
              <a:buNone/>
            </a:pPr>
            <a:r>
              <a:rPr lang="fr-FR" sz="1600" dirty="0">
                <a:solidFill>
                  <a:srgbClr val="000080"/>
                </a:solidFill>
                <a:latin typeface="+mj-lt"/>
              </a:rPr>
              <a:t>STAFF</a:t>
            </a:r>
            <a:endParaRPr lang="fr-FR" sz="1600" kern="1200" dirty="0">
              <a:solidFill>
                <a:srgbClr val="000080"/>
              </a:solidFill>
              <a:latin typeface="+mj-lt"/>
            </a:endParaRPr>
          </a:p>
        </p:txBody>
      </p:sp>
      <p:sp>
        <p:nvSpPr>
          <p:cNvPr id="4" name="Forme libre : forme 3">
            <a:extLst>
              <a:ext uri="{FF2B5EF4-FFF2-40B4-BE49-F238E27FC236}">
                <a16:creationId xmlns:a16="http://schemas.microsoft.com/office/drawing/2014/main" id="{3BE95C2F-A268-4384-97A0-A7D7A9F7CC59}"/>
              </a:ext>
            </a:extLst>
          </p:cNvPr>
          <p:cNvSpPr/>
          <p:nvPr/>
        </p:nvSpPr>
        <p:spPr>
          <a:xfrm>
            <a:off x="3868450" y="809957"/>
            <a:ext cx="2246947" cy="230982"/>
          </a:xfrm>
          <a:custGeom>
            <a:avLst/>
            <a:gdLst>
              <a:gd name="connsiteX0" fmla="*/ 0 w 2246947"/>
              <a:gd name="connsiteY0" fmla="*/ 38498 h 230982"/>
              <a:gd name="connsiteX1" fmla="*/ 38498 w 2246947"/>
              <a:gd name="connsiteY1" fmla="*/ 0 h 230982"/>
              <a:gd name="connsiteX2" fmla="*/ 2208449 w 2246947"/>
              <a:gd name="connsiteY2" fmla="*/ 0 h 230982"/>
              <a:gd name="connsiteX3" fmla="*/ 2246947 w 2246947"/>
              <a:gd name="connsiteY3" fmla="*/ 38498 h 230982"/>
              <a:gd name="connsiteX4" fmla="*/ 2246947 w 2246947"/>
              <a:gd name="connsiteY4" fmla="*/ 192484 h 230982"/>
              <a:gd name="connsiteX5" fmla="*/ 2208449 w 2246947"/>
              <a:gd name="connsiteY5" fmla="*/ 230982 h 230982"/>
              <a:gd name="connsiteX6" fmla="*/ 38498 w 2246947"/>
              <a:gd name="connsiteY6" fmla="*/ 230982 h 230982"/>
              <a:gd name="connsiteX7" fmla="*/ 0 w 2246947"/>
              <a:gd name="connsiteY7" fmla="*/ 192484 h 230982"/>
              <a:gd name="connsiteX8" fmla="*/ 0 w 2246947"/>
              <a:gd name="connsiteY8" fmla="*/ 38498 h 230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6947" h="230982">
                <a:moveTo>
                  <a:pt x="0" y="38498"/>
                </a:moveTo>
                <a:cubicBezTo>
                  <a:pt x="0" y="17236"/>
                  <a:pt x="17236" y="0"/>
                  <a:pt x="38498" y="0"/>
                </a:cubicBezTo>
                <a:lnTo>
                  <a:pt x="2208449" y="0"/>
                </a:lnTo>
                <a:cubicBezTo>
                  <a:pt x="2229711" y="0"/>
                  <a:pt x="2246947" y="17236"/>
                  <a:pt x="2246947" y="38498"/>
                </a:cubicBezTo>
                <a:lnTo>
                  <a:pt x="2246947" y="192484"/>
                </a:lnTo>
                <a:cubicBezTo>
                  <a:pt x="2246947" y="213746"/>
                  <a:pt x="2229711" y="230982"/>
                  <a:pt x="2208449" y="230982"/>
                </a:cubicBezTo>
                <a:lnTo>
                  <a:pt x="38498" y="230982"/>
                </a:lnTo>
                <a:cubicBezTo>
                  <a:pt x="17236" y="230982"/>
                  <a:pt x="0" y="213746"/>
                  <a:pt x="0" y="192484"/>
                </a:cubicBezTo>
                <a:lnTo>
                  <a:pt x="0" y="38498"/>
                </a:lnTo>
                <a:close/>
              </a:path>
            </a:pathLst>
          </a:custGeom>
          <a:solidFill>
            <a:srgbClr val="92D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6952" tIns="12023" rIns="96952" bIns="12023" numCol="1" spcCol="1270" anchor="ctr" anchorCtr="0">
            <a:noAutofit/>
          </a:bodyPr>
          <a:lstStyle/>
          <a:p>
            <a:pPr algn="ctr" defTabSz="488950">
              <a:lnSpc>
                <a:spcPct val="90000"/>
              </a:lnSpc>
              <a:spcBef>
                <a:spcPct val="0"/>
              </a:spcBef>
              <a:spcAft>
                <a:spcPct val="35000"/>
              </a:spcAft>
            </a:pPr>
            <a:r>
              <a:rPr lang="fr-FR" sz="1600" dirty="0">
                <a:solidFill>
                  <a:srgbClr val="000080"/>
                </a:solidFill>
                <a:latin typeface="+mj-lt"/>
              </a:rPr>
              <a:t>LEARNERS</a:t>
            </a:r>
          </a:p>
        </p:txBody>
      </p:sp>
    </p:spTree>
    <p:extLst>
      <p:ext uri="{BB962C8B-B14F-4D97-AF65-F5344CB8AC3E}">
        <p14:creationId xmlns:p14="http://schemas.microsoft.com/office/powerpoint/2010/main" val="2863281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3133" y="153751"/>
            <a:ext cx="1200724" cy="672779"/>
          </a:xfrm>
          <a:prstGeom prst="rect">
            <a:avLst/>
          </a:prstGeom>
        </p:spPr>
      </p:pic>
      <p:sp>
        <p:nvSpPr>
          <p:cNvPr id="13" name="Titre 1">
            <a:extLst>
              <a:ext uri="{FF2B5EF4-FFF2-40B4-BE49-F238E27FC236}">
                <a16:creationId xmlns:a16="http://schemas.microsoft.com/office/drawing/2014/main" id="{1ADF0DA3-B776-427A-9430-4F2E1F9252C2}"/>
              </a:ext>
            </a:extLst>
          </p:cNvPr>
          <p:cNvSpPr>
            <a:spLocks noGrp="1"/>
          </p:cNvSpPr>
          <p:nvPr>
            <p:ph type="title"/>
          </p:nvPr>
        </p:nvSpPr>
        <p:spPr>
          <a:xfrm>
            <a:off x="790907" y="153751"/>
            <a:ext cx="10972800" cy="672779"/>
          </a:xfrm>
        </p:spPr>
        <p:txBody>
          <a:bodyPr vert="horz" lIns="91440" tIns="45720" rIns="91440" bIns="45720" rtlCol="0" anchor="ctr">
            <a:normAutofit/>
          </a:bodyPr>
          <a:lstStyle/>
          <a:p>
            <a:r>
              <a:rPr lang="fr-FR" sz="2800" b="1" i="1" cap="small" dirty="0">
                <a:solidFill>
                  <a:srgbClr val="C00000"/>
                </a:solidFill>
              </a:rPr>
              <a:t>V.5 Audiences </a:t>
            </a:r>
            <a:r>
              <a:rPr lang="fr-FR" sz="2800" b="1" i="1" cap="small" dirty="0" err="1">
                <a:solidFill>
                  <a:srgbClr val="C00000"/>
                </a:solidFill>
              </a:rPr>
              <a:t>observed</a:t>
            </a:r>
            <a:endParaRPr lang="fr-FR" sz="2800" b="1" i="1" cap="small" dirty="0">
              <a:solidFill>
                <a:srgbClr val="C00000"/>
              </a:solidFill>
            </a:endParaRPr>
          </a:p>
        </p:txBody>
      </p:sp>
      <p:sp>
        <p:nvSpPr>
          <p:cNvPr id="6" name="Rectangle 5">
            <a:extLst>
              <a:ext uri="{FF2B5EF4-FFF2-40B4-BE49-F238E27FC236}">
                <a16:creationId xmlns:a16="http://schemas.microsoft.com/office/drawing/2014/main" id="{434598B0-4B37-4439-A57C-E237E5919A46}"/>
              </a:ext>
            </a:extLst>
          </p:cNvPr>
          <p:cNvSpPr/>
          <p:nvPr/>
        </p:nvSpPr>
        <p:spPr>
          <a:xfrm>
            <a:off x="8163697" y="974196"/>
            <a:ext cx="3797643" cy="5078313"/>
          </a:xfrm>
          <a:prstGeom prst="rect">
            <a:avLst/>
          </a:prstGeom>
        </p:spPr>
        <p:txBody>
          <a:bodyPr wrap="square">
            <a:spAutoFit/>
          </a:bodyPr>
          <a:lstStyle/>
          <a:p>
            <a:pPr marL="342900" lvl="0" indent="-342900">
              <a:spcAft>
                <a:spcPts val="0"/>
              </a:spcAft>
              <a:buFont typeface="Wingdings" panose="05000000000000000000" pitchFamily="2" charset="2"/>
              <a:buChar char=""/>
            </a:pPr>
            <a:r>
              <a:rPr lang="en-US" sz="2400" b="1" cap="small" dirty="0">
                <a:solidFill>
                  <a:srgbClr val="000080"/>
                </a:solidFill>
              </a:rPr>
              <a:t>2nd level : a fine mesh, differentiated beneficiary audiences</a:t>
            </a:r>
            <a:br>
              <a:rPr lang="en-US" sz="2400" b="1" cap="small" dirty="0">
                <a:solidFill>
                  <a:srgbClr val="000080"/>
                </a:solidFill>
              </a:rPr>
            </a:br>
            <a:br>
              <a:rPr lang="en-US" dirty="0"/>
            </a:br>
            <a:r>
              <a:rPr lang="en-US" dirty="0">
                <a:solidFill>
                  <a:srgbClr val="000080"/>
                </a:solidFill>
              </a:rPr>
              <a:t>Surveys according to a fine identification grid of respondents</a:t>
            </a:r>
            <a:br>
              <a:rPr lang="en-US" dirty="0">
                <a:solidFill>
                  <a:srgbClr val="000080"/>
                </a:solidFill>
              </a:rPr>
            </a:br>
            <a:br>
              <a:rPr lang="en-US" dirty="0">
                <a:solidFill>
                  <a:srgbClr val="000080"/>
                </a:solidFill>
              </a:rPr>
            </a:br>
            <a:r>
              <a:rPr lang="en-US" dirty="0">
                <a:solidFill>
                  <a:srgbClr val="000080"/>
                </a:solidFill>
              </a:rPr>
              <a:t>An approach crossing the types of mobility with typologies of training, sectors of activity, jobs ...</a:t>
            </a:r>
            <a:br>
              <a:rPr lang="en-US" dirty="0">
                <a:solidFill>
                  <a:srgbClr val="000080"/>
                </a:solidFill>
              </a:rPr>
            </a:br>
            <a:r>
              <a:rPr lang="en-US" dirty="0">
                <a:solidFill>
                  <a:srgbClr val="000080"/>
                </a:solidFill>
              </a:rPr>
              <a:t>... involving the beneficiaries </a:t>
            </a:r>
          </a:p>
          <a:p>
            <a:pPr lvl="0">
              <a:spcAft>
                <a:spcPts val="0"/>
              </a:spcAft>
            </a:pPr>
            <a:br>
              <a:rPr lang="en-US" dirty="0">
                <a:solidFill>
                  <a:srgbClr val="000080"/>
                </a:solidFill>
              </a:rPr>
            </a:br>
            <a:r>
              <a:rPr lang="en-US" dirty="0">
                <a:solidFill>
                  <a:srgbClr val="000080"/>
                </a:solidFill>
              </a:rPr>
              <a:t>A geographical approach already possible in Mobility tool to confirm and perhaps to refine</a:t>
            </a:r>
            <a:br>
              <a:rPr lang="en-US" dirty="0">
                <a:solidFill>
                  <a:srgbClr val="000080"/>
                </a:solidFill>
              </a:rPr>
            </a:br>
            <a:br>
              <a:rPr lang="en-US" b="1" dirty="0">
                <a:solidFill>
                  <a:srgbClr val="000080"/>
                </a:solidFill>
              </a:rPr>
            </a:br>
            <a:endParaRPr lang="fr-FR" b="1" dirty="0">
              <a:solidFill>
                <a:srgbClr val="000080"/>
              </a:solidFill>
            </a:endParaRPr>
          </a:p>
        </p:txBody>
      </p:sp>
      <mc:AlternateContent xmlns:mc="http://schemas.openxmlformats.org/markup-compatibility/2006" xmlns:cx1="http://schemas.microsoft.com/office/drawing/2015/9/8/chartex">
        <mc:Choice Requires="cx1">
          <p:graphicFrame>
            <p:nvGraphicFramePr>
              <p:cNvPr id="7" name="Graphique 6">
                <a:extLst>
                  <a:ext uri="{FF2B5EF4-FFF2-40B4-BE49-F238E27FC236}">
                    <a16:creationId xmlns:a16="http://schemas.microsoft.com/office/drawing/2014/main" id="{2636F936-5725-44A6-9272-4C4E6939DBC4}"/>
                  </a:ext>
                </a:extLst>
              </p:cNvPr>
              <p:cNvGraphicFramePr/>
              <p:nvPr>
                <p:extLst>
                  <p:ext uri="{D42A27DB-BD31-4B8C-83A1-F6EECF244321}">
                    <p14:modId xmlns:p14="http://schemas.microsoft.com/office/powerpoint/2010/main" val="486156676"/>
                  </p:ext>
                </p:extLst>
              </p:nvPr>
            </p:nvGraphicFramePr>
            <p:xfrm>
              <a:off x="3160551" y="1924605"/>
              <a:ext cx="5754849" cy="4127904"/>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7" name="Graphique 6">
                <a:extLst>
                  <a:ext uri="{FF2B5EF4-FFF2-40B4-BE49-F238E27FC236}">
                    <a16:creationId xmlns:a16="http://schemas.microsoft.com/office/drawing/2014/main" id="{2636F936-5725-44A6-9272-4C4E6939DBC4}"/>
                  </a:ext>
                </a:extLst>
              </p:cNvPr>
              <p:cNvPicPr>
                <a:picLocks noGrp="1" noRot="1" noChangeAspect="1" noMove="1" noResize="1" noEditPoints="1" noAdjustHandles="1" noChangeArrowheads="1" noChangeShapeType="1"/>
              </p:cNvPicPr>
              <p:nvPr/>
            </p:nvPicPr>
            <p:blipFill>
              <a:blip r:embed="rId5"/>
              <a:stretch>
                <a:fillRect/>
              </a:stretch>
            </p:blipFill>
            <p:spPr>
              <a:xfrm>
                <a:off x="3160551" y="1924605"/>
                <a:ext cx="5754849" cy="4127904"/>
              </a:xfrm>
              <a:prstGeom prst="rect">
                <a:avLst/>
              </a:prstGeom>
            </p:spPr>
          </p:pic>
        </mc:Fallback>
      </mc:AlternateContent>
      <p:sp>
        <p:nvSpPr>
          <p:cNvPr id="5" name="Rectangle 4">
            <a:extLst>
              <a:ext uri="{FF2B5EF4-FFF2-40B4-BE49-F238E27FC236}">
                <a16:creationId xmlns:a16="http://schemas.microsoft.com/office/drawing/2014/main" id="{B9C9C314-FB84-4FFD-B143-F875B694DAC6}"/>
              </a:ext>
            </a:extLst>
          </p:cNvPr>
          <p:cNvSpPr/>
          <p:nvPr/>
        </p:nvSpPr>
        <p:spPr>
          <a:xfrm>
            <a:off x="269882" y="671691"/>
            <a:ext cx="5040273" cy="6186309"/>
          </a:xfrm>
          <a:prstGeom prst="rect">
            <a:avLst/>
          </a:prstGeom>
        </p:spPr>
        <p:txBody>
          <a:bodyPr wrap="square">
            <a:spAutoFit/>
          </a:bodyPr>
          <a:lstStyle/>
          <a:p>
            <a:pPr marL="0" lvl="1" indent="-342900">
              <a:spcBef>
                <a:spcPts val="600"/>
              </a:spcBef>
              <a:buFont typeface="Wingdings" panose="05000000000000000000" pitchFamily="2" charset="2"/>
              <a:buChar char=""/>
            </a:pPr>
            <a:r>
              <a:rPr lang="en-US" sz="2400" b="1" cap="small" dirty="0">
                <a:solidFill>
                  <a:srgbClr val="000080"/>
                </a:solidFill>
              </a:rPr>
              <a:t>1st level: a wide mesh, beneficiaries of globalized beneficiaries</a:t>
            </a:r>
          </a:p>
          <a:p>
            <a:pPr marL="342900" lvl="0" indent="-342900" algn="just">
              <a:spcAft>
                <a:spcPts val="0"/>
              </a:spcAft>
              <a:buFont typeface="Wingdings" panose="05000000000000000000" pitchFamily="2" charset="2"/>
              <a:buChar char=""/>
            </a:pPr>
            <a:endParaRPr lang="en-US" b="1" dirty="0">
              <a:solidFill>
                <a:srgbClr val="000080"/>
              </a:solidFill>
            </a:endParaRPr>
          </a:p>
          <a:p>
            <a:pPr marL="342900" lvl="0" indent="-342900" algn="just">
              <a:spcAft>
                <a:spcPts val="0"/>
              </a:spcAft>
              <a:buFont typeface="Wingdings" panose="05000000000000000000" pitchFamily="2" charset="2"/>
              <a:buChar char=""/>
            </a:pPr>
            <a:r>
              <a:rPr lang="en-US" b="1" dirty="0">
                <a:solidFill>
                  <a:srgbClr val="000080"/>
                </a:solidFill>
              </a:rPr>
              <a:t>The categories of Mobility tool: </a:t>
            </a:r>
          </a:p>
          <a:p>
            <a:pPr lvl="0" algn="just">
              <a:spcAft>
                <a:spcPts val="0"/>
              </a:spcAft>
            </a:pPr>
            <a:r>
              <a:rPr lang="en-US" b="1" dirty="0">
                <a:solidFill>
                  <a:srgbClr val="000080"/>
                </a:solidFill>
              </a:rPr>
              <a:t>	an approach by type of mobility</a:t>
            </a:r>
          </a:p>
          <a:p>
            <a:pPr marL="342900" lvl="0" indent="-342900" algn="just">
              <a:spcAft>
                <a:spcPts val="0"/>
              </a:spcAft>
              <a:buFont typeface="Wingdings" panose="05000000000000000000" pitchFamily="2" charset="2"/>
              <a:buChar char=""/>
            </a:pPr>
            <a:endParaRPr lang="en-US" b="1" dirty="0">
              <a:solidFill>
                <a:srgbClr val="000080"/>
              </a:solidFill>
            </a:endParaRPr>
          </a:p>
          <a:p>
            <a:pPr marL="342900" indent="-342900" algn="just">
              <a:buFont typeface="Wingdings" panose="05000000000000000000" pitchFamily="2" charset="2"/>
              <a:buChar char=""/>
            </a:pPr>
            <a:r>
              <a:rPr lang="en-US" dirty="0">
                <a:solidFill>
                  <a:srgbClr val="000080"/>
                </a:solidFill>
              </a:rPr>
              <a:t>Higher Education</a:t>
            </a:r>
          </a:p>
          <a:p>
            <a:pPr marL="800100" lvl="1" indent="-342900" algn="just">
              <a:buFont typeface="Arial" panose="020B0604020202020204" pitchFamily="34" charset="0"/>
              <a:buChar char="•"/>
            </a:pPr>
            <a:r>
              <a:rPr lang="en-US" sz="1600" dirty="0">
                <a:solidFill>
                  <a:srgbClr val="000080"/>
                </a:solidFill>
              </a:rPr>
              <a:t>Study</a:t>
            </a:r>
          </a:p>
          <a:p>
            <a:pPr marL="800100" lvl="1" indent="-342900" algn="just">
              <a:buFont typeface="Arial" panose="020B0604020202020204" pitchFamily="34" charset="0"/>
              <a:buChar char="•"/>
            </a:pPr>
            <a:r>
              <a:rPr lang="en-US" sz="1600" dirty="0">
                <a:solidFill>
                  <a:srgbClr val="000080"/>
                </a:solidFill>
              </a:rPr>
              <a:t>Traineeship</a:t>
            </a:r>
          </a:p>
          <a:p>
            <a:pPr marL="800100" lvl="1" indent="-342900" algn="just">
              <a:buFont typeface="Arial" panose="020B0604020202020204" pitchFamily="34" charset="0"/>
              <a:buChar char="•"/>
            </a:pPr>
            <a:r>
              <a:rPr lang="en-US" sz="1600" dirty="0">
                <a:solidFill>
                  <a:srgbClr val="000080"/>
                </a:solidFill>
              </a:rPr>
              <a:t>Education</a:t>
            </a:r>
          </a:p>
          <a:p>
            <a:pPr marL="800100" lvl="1" indent="-342900" algn="just">
              <a:buFont typeface="Arial" panose="020B0604020202020204" pitchFamily="34" charset="0"/>
              <a:buChar char="•"/>
            </a:pPr>
            <a:r>
              <a:rPr lang="en-US" sz="1600" dirty="0">
                <a:solidFill>
                  <a:srgbClr val="000080"/>
                </a:solidFill>
              </a:rPr>
              <a:t>Training (administrative and teac</a:t>
            </a:r>
            <a:r>
              <a:rPr lang="en-US" dirty="0">
                <a:solidFill>
                  <a:srgbClr val="000080"/>
                </a:solidFill>
              </a:rPr>
              <a:t>hers)</a:t>
            </a:r>
          </a:p>
          <a:p>
            <a:pPr marL="342900" indent="-342900" algn="just">
              <a:buFont typeface="Wingdings" panose="05000000000000000000" pitchFamily="2" charset="2"/>
              <a:buChar char=""/>
            </a:pPr>
            <a:r>
              <a:rPr lang="en-US" dirty="0">
                <a:solidFill>
                  <a:srgbClr val="000080"/>
                </a:solidFill>
              </a:rPr>
              <a:t>Professional training</a:t>
            </a:r>
          </a:p>
          <a:p>
            <a:pPr marL="800100" lvl="1" indent="-342900" algn="just">
              <a:buFont typeface="Arial" panose="020B0604020202020204" pitchFamily="34" charset="0"/>
              <a:buChar char="•"/>
            </a:pPr>
            <a:r>
              <a:rPr lang="en-US" sz="1600" dirty="0">
                <a:solidFill>
                  <a:srgbClr val="000080"/>
                </a:solidFill>
              </a:rPr>
              <a:t>learners</a:t>
            </a:r>
          </a:p>
          <a:p>
            <a:pPr marL="1200150" lvl="2" indent="-285750" algn="just">
              <a:buFontTx/>
              <a:buChar char="-"/>
            </a:pPr>
            <a:r>
              <a:rPr lang="en-US" sz="1400" dirty="0">
                <a:solidFill>
                  <a:srgbClr val="000080"/>
                </a:solidFill>
              </a:rPr>
              <a:t>Internship</a:t>
            </a:r>
          </a:p>
          <a:p>
            <a:pPr marL="1200150" lvl="2" indent="-285750" algn="just">
              <a:buFontTx/>
              <a:buChar char="-"/>
            </a:pPr>
            <a:r>
              <a:rPr lang="en-US" sz="1400" dirty="0">
                <a:solidFill>
                  <a:srgbClr val="000080"/>
                </a:solidFill>
              </a:rPr>
              <a:t>Training</a:t>
            </a:r>
          </a:p>
          <a:p>
            <a:pPr marL="800100" lvl="1" indent="-342900" algn="just">
              <a:buFont typeface="Arial" panose="020B0604020202020204" pitchFamily="34" charset="0"/>
              <a:buChar char="•"/>
            </a:pPr>
            <a:r>
              <a:rPr lang="en-US" sz="1600" dirty="0">
                <a:solidFill>
                  <a:srgbClr val="000080"/>
                </a:solidFill>
              </a:rPr>
              <a:t>Teachers</a:t>
            </a:r>
          </a:p>
          <a:p>
            <a:pPr marL="1200150" lvl="2" indent="-285750" algn="just">
              <a:buFontTx/>
              <a:buChar char="-"/>
            </a:pPr>
            <a:r>
              <a:rPr lang="en-US" sz="1400" dirty="0">
                <a:solidFill>
                  <a:srgbClr val="000080"/>
                </a:solidFill>
              </a:rPr>
              <a:t>In teaching</a:t>
            </a:r>
          </a:p>
          <a:p>
            <a:pPr marL="1200150" lvl="2" indent="-285750" algn="just">
              <a:buFontTx/>
              <a:buChar char="-"/>
            </a:pPr>
            <a:r>
              <a:rPr lang="en-US" sz="1400" dirty="0">
                <a:solidFill>
                  <a:srgbClr val="000080"/>
                </a:solidFill>
              </a:rPr>
              <a:t>Training</a:t>
            </a:r>
          </a:p>
          <a:p>
            <a:pPr marL="342900" indent="-342900" algn="just">
              <a:buFont typeface="Wingdings" panose="05000000000000000000" pitchFamily="2" charset="2"/>
              <a:buChar char=""/>
            </a:pPr>
            <a:r>
              <a:rPr lang="en-US" dirty="0">
                <a:solidFill>
                  <a:srgbClr val="000080"/>
                </a:solidFill>
              </a:rPr>
              <a:t>School</a:t>
            </a:r>
          </a:p>
          <a:p>
            <a:pPr marL="342900" indent="-342900" algn="just">
              <a:buFont typeface="Wingdings" panose="05000000000000000000" pitchFamily="2" charset="2"/>
              <a:buChar char=""/>
            </a:pPr>
            <a:r>
              <a:rPr lang="en-US" dirty="0">
                <a:solidFill>
                  <a:srgbClr val="000080"/>
                </a:solidFill>
              </a:rPr>
              <a:t>Teachers</a:t>
            </a:r>
          </a:p>
          <a:p>
            <a:pPr marL="800100" lvl="1" indent="-342900" algn="just">
              <a:buFont typeface="Arial" panose="020B0604020202020204" pitchFamily="34" charset="0"/>
              <a:buChar char="•"/>
            </a:pPr>
            <a:r>
              <a:rPr lang="en-US" sz="1600" dirty="0">
                <a:solidFill>
                  <a:srgbClr val="000080"/>
                </a:solidFill>
              </a:rPr>
              <a:t>Groups of participants</a:t>
            </a:r>
          </a:p>
          <a:p>
            <a:pPr marL="342900" indent="-342900" algn="just">
              <a:buFont typeface="Arial" panose="020B0604020202020204" pitchFamily="34" charset="0"/>
              <a:buChar char="•"/>
            </a:pPr>
            <a:r>
              <a:rPr lang="en-US" dirty="0">
                <a:solidFill>
                  <a:srgbClr val="000080"/>
                </a:solidFill>
              </a:rPr>
              <a:t>Adults (in professional reintegration):</a:t>
            </a:r>
            <a:endParaRPr lang="en-US" sz="1600" dirty="0">
              <a:solidFill>
                <a:srgbClr val="000080"/>
              </a:solidFill>
            </a:endParaRPr>
          </a:p>
          <a:p>
            <a:pPr marL="800100" lvl="1" indent="-342900" algn="just">
              <a:buFont typeface="Arial" panose="020B0604020202020204" pitchFamily="34" charset="0"/>
              <a:buChar char="•"/>
            </a:pPr>
            <a:r>
              <a:rPr lang="en-US" sz="1600" dirty="0">
                <a:solidFill>
                  <a:srgbClr val="000080"/>
                </a:solidFill>
              </a:rPr>
              <a:t>- ~ 500 / year</a:t>
            </a:r>
            <a:endParaRPr lang="fr-FR" sz="1600" dirty="0">
              <a:solidFill>
                <a:srgbClr val="000080"/>
              </a:solidFill>
            </a:endParaRPr>
          </a:p>
        </p:txBody>
      </p:sp>
    </p:spTree>
    <p:extLst>
      <p:ext uri="{BB962C8B-B14F-4D97-AF65-F5344CB8AC3E}">
        <p14:creationId xmlns:p14="http://schemas.microsoft.com/office/powerpoint/2010/main" val="2096894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6" y="148287"/>
            <a:ext cx="1484416" cy="831735"/>
          </a:xfrm>
          <a:prstGeom prst="rect">
            <a:avLst/>
          </a:prstGeom>
        </p:spPr>
      </p:pic>
      <p:sp>
        <p:nvSpPr>
          <p:cNvPr id="7" name="Titre 1">
            <a:extLst>
              <a:ext uri="{FF2B5EF4-FFF2-40B4-BE49-F238E27FC236}">
                <a16:creationId xmlns:a16="http://schemas.microsoft.com/office/drawing/2014/main" id="{9AE5009B-80A9-471A-8509-6696FC852A40}"/>
              </a:ext>
            </a:extLst>
          </p:cNvPr>
          <p:cNvSpPr txBox="1">
            <a:spLocks/>
          </p:cNvSpPr>
          <p:nvPr/>
        </p:nvSpPr>
        <p:spPr>
          <a:xfrm>
            <a:off x="1584260" y="316670"/>
            <a:ext cx="10770532" cy="80554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2400" b="1" i="1" cap="small" dirty="0">
                <a:solidFill>
                  <a:srgbClr val="C00000"/>
                </a:solidFill>
              </a:rPr>
              <a:t>V.6	</a:t>
            </a:r>
            <a:r>
              <a:rPr lang="en-US" sz="2400" b="1" i="1" cap="small" dirty="0">
                <a:solidFill>
                  <a:srgbClr val="C00000"/>
                </a:solidFill>
              </a:rPr>
              <a:t> Mutualized monitoring questionnaires among stakeholders </a:t>
            </a:r>
            <a:r>
              <a:rPr lang="fr-FR" sz="2400" b="1" i="1" cap="small" dirty="0">
                <a:solidFill>
                  <a:srgbClr val="C00000"/>
                </a:solidFill>
              </a:rPr>
              <a:t>	</a:t>
            </a:r>
          </a:p>
        </p:txBody>
      </p:sp>
      <p:sp>
        <p:nvSpPr>
          <p:cNvPr id="3" name="Rectangle 2">
            <a:extLst>
              <a:ext uri="{FF2B5EF4-FFF2-40B4-BE49-F238E27FC236}">
                <a16:creationId xmlns:a16="http://schemas.microsoft.com/office/drawing/2014/main" id="{49AFF479-4DA0-460A-B415-3878E9094C48}"/>
              </a:ext>
            </a:extLst>
          </p:cNvPr>
          <p:cNvSpPr/>
          <p:nvPr/>
        </p:nvSpPr>
        <p:spPr>
          <a:xfrm>
            <a:off x="1584260" y="2152701"/>
            <a:ext cx="9369595" cy="3416320"/>
          </a:xfrm>
          <a:prstGeom prst="rect">
            <a:avLst/>
          </a:prstGeom>
        </p:spPr>
        <p:txBody>
          <a:bodyPr wrap="square">
            <a:spAutoFit/>
          </a:bodyPr>
          <a:lstStyle/>
          <a:p>
            <a:pPr marL="430213" indent="-285750" algn="just" fontAlgn="base">
              <a:buClr>
                <a:srgbClr val="1F4E79"/>
              </a:buClr>
              <a:buFont typeface="Wingdings" panose="05000000000000000000" pitchFamily="2" charset="2"/>
              <a:buChar char="§"/>
            </a:pPr>
            <a:r>
              <a:rPr lang="en-US" sz="2400" dirty="0">
                <a:solidFill>
                  <a:srgbClr val="000080"/>
                </a:solidFill>
              </a:rPr>
              <a:t>Three simple and short questionnaires inform follow-up indicators</a:t>
            </a:r>
          </a:p>
          <a:p>
            <a:pPr marL="430213" indent="-285750" algn="just" fontAlgn="base">
              <a:buClr>
                <a:srgbClr val="1F4E79"/>
              </a:buClr>
              <a:buFont typeface="Wingdings" panose="05000000000000000000" pitchFamily="2" charset="2"/>
              <a:buChar char="§"/>
            </a:pPr>
            <a:endParaRPr lang="en-US" sz="2400" dirty="0">
              <a:solidFill>
                <a:srgbClr val="000080"/>
              </a:solidFill>
            </a:endParaRPr>
          </a:p>
          <a:p>
            <a:pPr marL="430213" indent="-285750" algn="just" fontAlgn="base">
              <a:buClr>
                <a:srgbClr val="1F4E79"/>
              </a:buClr>
              <a:buFont typeface="Wingdings" panose="05000000000000000000" pitchFamily="2" charset="2"/>
              <a:buChar char="§"/>
            </a:pPr>
            <a:r>
              <a:rPr lang="en-US" sz="2400" dirty="0">
                <a:solidFill>
                  <a:srgbClr val="000080"/>
                </a:solidFill>
              </a:rPr>
              <a:t>The questions are formulated in close agreement with the wording of the indicators.</a:t>
            </a:r>
          </a:p>
          <a:p>
            <a:pPr marL="430213" indent="-285750" algn="just" fontAlgn="base">
              <a:buClr>
                <a:srgbClr val="1F4E79"/>
              </a:buClr>
              <a:buFont typeface="Wingdings" panose="05000000000000000000" pitchFamily="2" charset="2"/>
              <a:buChar char="§"/>
            </a:pPr>
            <a:endParaRPr lang="en-US" sz="2400" dirty="0">
              <a:solidFill>
                <a:srgbClr val="000080"/>
              </a:solidFill>
            </a:endParaRPr>
          </a:p>
          <a:p>
            <a:pPr marL="430213" indent="-285750" algn="just" fontAlgn="base">
              <a:buClr>
                <a:srgbClr val="1F4E79"/>
              </a:buClr>
              <a:buFont typeface="Wingdings" panose="05000000000000000000" pitchFamily="2" charset="2"/>
              <a:buChar char="§"/>
            </a:pPr>
            <a:r>
              <a:rPr lang="en-US" sz="2400" dirty="0">
                <a:solidFill>
                  <a:srgbClr val="000080"/>
                </a:solidFill>
              </a:rPr>
              <a:t>They will be administered directly to (+ or -) 30,000 participants (27,791 in 2015) through the digital survey generation platform.</a:t>
            </a:r>
          </a:p>
          <a:p>
            <a:pPr marL="430213" indent="-285750" algn="just" fontAlgn="base">
              <a:buClr>
                <a:srgbClr val="1F4E79"/>
              </a:buClr>
              <a:buFont typeface="Wingdings" panose="05000000000000000000" pitchFamily="2" charset="2"/>
              <a:buChar char="§"/>
            </a:pPr>
            <a:endParaRPr lang="en-US" sz="2400" dirty="0">
              <a:solidFill>
                <a:srgbClr val="000080"/>
              </a:solidFill>
            </a:endParaRPr>
          </a:p>
          <a:p>
            <a:pPr marL="430213" indent="-285750" algn="just" fontAlgn="base">
              <a:buClr>
                <a:srgbClr val="1F4E79"/>
              </a:buClr>
              <a:buFont typeface="Wingdings" panose="05000000000000000000" pitchFamily="2" charset="2"/>
              <a:buChar char="§"/>
            </a:pPr>
            <a:r>
              <a:rPr lang="en-US" sz="2400" dirty="0">
                <a:solidFill>
                  <a:srgbClr val="000080"/>
                </a:solidFill>
              </a:rPr>
              <a:t>  The pace of monitoring: n + 1, n + 3, n + 5</a:t>
            </a:r>
            <a:endParaRPr lang="fr-FR" sz="2400" dirty="0">
              <a:solidFill>
                <a:srgbClr val="000080"/>
              </a:solidFill>
            </a:endParaRPr>
          </a:p>
        </p:txBody>
      </p:sp>
    </p:spTree>
    <p:extLst>
      <p:ext uri="{BB962C8B-B14F-4D97-AF65-F5344CB8AC3E}">
        <p14:creationId xmlns:p14="http://schemas.microsoft.com/office/powerpoint/2010/main" val="1507547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324830-28CC-47E8-B58D-BF64E0D91883}"/>
              </a:ext>
            </a:extLst>
          </p:cNvPr>
          <p:cNvSpPr>
            <a:spLocks noGrp="1"/>
          </p:cNvSpPr>
          <p:nvPr>
            <p:ph type="title"/>
          </p:nvPr>
        </p:nvSpPr>
        <p:spPr>
          <a:xfrm>
            <a:off x="609600" y="21247"/>
            <a:ext cx="10972800" cy="915184"/>
          </a:xfrm>
        </p:spPr>
        <p:txBody>
          <a:bodyPr/>
          <a:lstStyle/>
          <a:p>
            <a:r>
              <a:rPr lang="fr-FR" b="1" dirty="0"/>
              <a:t> </a:t>
            </a:r>
            <a:r>
              <a:rPr lang="en-US" sz="2400" b="1" i="1" cap="small" dirty="0">
                <a:solidFill>
                  <a:srgbClr val="C00000"/>
                </a:solidFill>
              </a:rPr>
              <a:t>conclusion -  A now possible monitoring-evaluation</a:t>
            </a:r>
            <a:r>
              <a:rPr lang="fr-FR" sz="2400" b="1" i="1" cap="small" dirty="0">
                <a:solidFill>
                  <a:srgbClr val="C00000"/>
                </a:solidFill>
              </a:rPr>
              <a:t> </a:t>
            </a:r>
          </a:p>
        </p:txBody>
      </p:sp>
      <p:sp>
        <p:nvSpPr>
          <p:cNvPr id="8" name="Rectangle 7">
            <a:extLst>
              <a:ext uri="{FF2B5EF4-FFF2-40B4-BE49-F238E27FC236}">
                <a16:creationId xmlns:a16="http://schemas.microsoft.com/office/drawing/2014/main" id="{24FD67B6-0048-407D-B933-CB60B5D2F758}"/>
              </a:ext>
            </a:extLst>
          </p:cNvPr>
          <p:cNvSpPr/>
          <p:nvPr/>
        </p:nvSpPr>
        <p:spPr>
          <a:xfrm>
            <a:off x="609600" y="856357"/>
            <a:ext cx="11545676" cy="6001643"/>
          </a:xfrm>
          <a:prstGeom prst="rect">
            <a:avLst/>
          </a:prstGeom>
        </p:spPr>
        <p:txBody>
          <a:bodyPr wrap="square">
            <a:spAutoFit/>
          </a:bodyPr>
          <a:lstStyle/>
          <a:p>
            <a:pPr marL="628650" lvl="3" fontAlgn="base">
              <a:spcBef>
                <a:spcPts val="600"/>
              </a:spcBef>
              <a:buClr>
                <a:srgbClr val="1F4E79"/>
              </a:buClr>
            </a:pPr>
            <a:r>
              <a:rPr lang="en-US" sz="2400" b="1" cap="small" dirty="0">
                <a:solidFill>
                  <a:srgbClr val="000080"/>
                </a:solidFill>
              </a:rPr>
              <a:t>A methodological framework open to new issues</a:t>
            </a:r>
          </a:p>
          <a:p>
            <a:pPr marL="430213" indent="-285750" fontAlgn="base">
              <a:buClr>
                <a:srgbClr val="1F4E79"/>
              </a:buClr>
              <a:buFont typeface="Wingdings" panose="05000000000000000000" pitchFamily="2" charset="2"/>
              <a:buChar char="§"/>
            </a:pPr>
            <a:endParaRPr lang="en-US" sz="2000" dirty="0">
              <a:solidFill>
                <a:srgbClr val="000080"/>
              </a:solidFill>
            </a:endParaRPr>
          </a:p>
          <a:p>
            <a:pPr marL="430213" indent="-285750" fontAlgn="base">
              <a:buClr>
                <a:srgbClr val="1F4E79"/>
              </a:buClr>
              <a:buFont typeface="Wingdings" panose="05000000000000000000" pitchFamily="2" charset="2"/>
              <a:buChar char="§"/>
            </a:pPr>
            <a:r>
              <a:rPr lang="en-US" sz="2000" dirty="0">
                <a:solidFill>
                  <a:srgbClr val="000080"/>
                </a:solidFill>
              </a:rPr>
              <a:t>The core of a light monitoring and evaluation system to meet the growing demand of mobility funders, foremost among them the European Union : </a:t>
            </a:r>
          </a:p>
          <a:p>
            <a:pPr marL="944563" lvl="1" indent="-342900" fontAlgn="base">
              <a:buClr>
                <a:srgbClr val="1F4E79"/>
              </a:buClr>
              <a:buFontTx/>
              <a:buChar char="-"/>
            </a:pPr>
            <a:r>
              <a:rPr lang="en-US" sz="2000" dirty="0">
                <a:solidFill>
                  <a:srgbClr val="000080"/>
                </a:solidFill>
              </a:rPr>
              <a:t>to verify the relevance and added value of their funding in relation to their qualification goals assets and employment development.</a:t>
            </a:r>
          </a:p>
          <a:p>
            <a:pPr marL="944563" lvl="1" indent="-342900" fontAlgn="base">
              <a:buClr>
                <a:srgbClr val="1F4E79"/>
              </a:buClr>
              <a:buFontTx/>
              <a:buChar char="-"/>
            </a:pPr>
            <a:r>
              <a:rPr lang="en-US" sz="2000" dirty="0">
                <a:solidFill>
                  <a:srgbClr val="000080"/>
                </a:solidFill>
              </a:rPr>
              <a:t> an evaluative injunction to which the practices, methods and tools of the evaluation of public policies must respond.</a:t>
            </a:r>
          </a:p>
          <a:p>
            <a:pPr marL="601663" lvl="1" fontAlgn="base">
              <a:buClr>
                <a:srgbClr val="1F4E79"/>
              </a:buClr>
            </a:pPr>
            <a:endParaRPr lang="en-US" sz="2000" dirty="0">
              <a:solidFill>
                <a:srgbClr val="000080"/>
              </a:solidFill>
            </a:endParaRPr>
          </a:p>
          <a:p>
            <a:pPr marL="487363" indent="-342900" fontAlgn="base">
              <a:buClr>
                <a:srgbClr val="1F4E79"/>
              </a:buClr>
              <a:buFont typeface="Wingdings" panose="05000000000000000000" pitchFamily="2" charset="2"/>
              <a:buChar char="§"/>
            </a:pPr>
            <a:r>
              <a:rPr lang="en-US" sz="2000" dirty="0">
                <a:solidFill>
                  <a:srgbClr val="000080"/>
                </a:solidFill>
              </a:rPr>
              <a:t>A selection of indicators divided by five</a:t>
            </a:r>
          </a:p>
          <a:p>
            <a:pPr marL="487363" indent="-342900" fontAlgn="base">
              <a:buClr>
                <a:srgbClr val="1F4E79"/>
              </a:buClr>
              <a:buFont typeface="Wingdings" panose="05000000000000000000" pitchFamily="2" charset="2"/>
              <a:buChar char="§"/>
            </a:pPr>
            <a:endParaRPr lang="en-US" sz="2000" dirty="0">
              <a:solidFill>
                <a:srgbClr val="000080"/>
              </a:solidFill>
            </a:endParaRPr>
          </a:p>
          <a:p>
            <a:pPr marL="487363" indent="-342900" fontAlgn="base">
              <a:buClr>
                <a:srgbClr val="1F4E79"/>
              </a:buClr>
              <a:buFont typeface="Wingdings" panose="05000000000000000000" pitchFamily="2" charset="2"/>
              <a:buChar char="§"/>
            </a:pPr>
            <a:r>
              <a:rPr lang="en-US" sz="2000" dirty="0">
                <a:solidFill>
                  <a:srgbClr val="000080"/>
                </a:solidFill>
              </a:rPr>
              <a:t>A limited set of knowledge goals- but essential and common to all.</a:t>
            </a:r>
          </a:p>
          <a:p>
            <a:pPr marL="487363" indent="-342900" fontAlgn="base">
              <a:buClr>
                <a:srgbClr val="1F4E79"/>
              </a:buClr>
              <a:buFont typeface="Wingdings" panose="05000000000000000000" pitchFamily="2" charset="2"/>
              <a:buChar char="§"/>
            </a:pPr>
            <a:endParaRPr lang="en-US" sz="2000" dirty="0">
              <a:solidFill>
                <a:srgbClr val="000080"/>
              </a:solidFill>
            </a:endParaRPr>
          </a:p>
          <a:p>
            <a:pPr marL="487363" indent="-342900" fontAlgn="base">
              <a:buClr>
                <a:srgbClr val="1F4E79"/>
              </a:buClr>
              <a:buFont typeface="Wingdings" panose="05000000000000000000" pitchFamily="2" charset="2"/>
              <a:buChar char="§"/>
            </a:pPr>
            <a:r>
              <a:rPr lang="en-US" sz="2000" dirty="0">
                <a:solidFill>
                  <a:srgbClr val="000080"/>
                </a:solidFill>
              </a:rPr>
              <a:t>A decisive objective: to include the observation in the dynamics of the production of the impacts, </a:t>
            </a:r>
            <a:r>
              <a:rPr lang="en-US" sz="2000" dirty="0" err="1">
                <a:solidFill>
                  <a:srgbClr val="000080"/>
                </a:solidFill>
              </a:rPr>
              <a:t>ie</a:t>
            </a:r>
            <a:r>
              <a:rPr lang="en-US" sz="2000" dirty="0">
                <a:solidFill>
                  <a:srgbClr val="000080"/>
                </a:solidFill>
              </a:rPr>
              <a:t> in the post-mobility duration</a:t>
            </a:r>
          </a:p>
          <a:p>
            <a:pPr marL="487363" indent="-342900" fontAlgn="base">
              <a:buClr>
                <a:srgbClr val="1F4E79"/>
              </a:buClr>
              <a:buFont typeface="Wingdings" panose="05000000000000000000" pitchFamily="2" charset="2"/>
              <a:buChar char="§"/>
            </a:pPr>
            <a:r>
              <a:rPr lang="en-US" sz="2000" dirty="0">
                <a:solidFill>
                  <a:srgbClr val="000080"/>
                </a:solidFill>
              </a:rPr>
              <a:t>Operational responses of the digital : guarantee the effectiveness of the observation without over-investment of means and time for the actors, without redundancy with the existing investigation systems, but on the contrary able eventually to make them together interoperable in accordance with the goals and constraints of each organization</a:t>
            </a:r>
            <a:endParaRPr lang="fr-FR" sz="2000" dirty="0">
              <a:solidFill>
                <a:srgbClr val="000080"/>
              </a:solidFill>
            </a:endParaRPr>
          </a:p>
        </p:txBody>
      </p:sp>
      <p:pic>
        <p:nvPicPr>
          <p:cNvPr id="6" name="Image 5">
            <a:extLst>
              <a:ext uri="{FF2B5EF4-FFF2-40B4-BE49-F238E27FC236}">
                <a16:creationId xmlns:a16="http://schemas.microsoft.com/office/drawing/2014/main" id="{B1272DE8-845F-4848-AA5D-8BC49C750E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6" y="148287"/>
            <a:ext cx="1484416" cy="831735"/>
          </a:xfrm>
          <a:prstGeom prst="rect">
            <a:avLst/>
          </a:prstGeom>
        </p:spPr>
      </p:pic>
    </p:spTree>
    <p:extLst>
      <p:ext uri="{BB962C8B-B14F-4D97-AF65-F5344CB8AC3E}">
        <p14:creationId xmlns:p14="http://schemas.microsoft.com/office/powerpoint/2010/main" val="3705668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Espace réservé du contenu 2">
            <a:extLst>
              <a:ext uri="{FF2B5EF4-FFF2-40B4-BE49-F238E27FC236}">
                <a16:creationId xmlns:a16="http://schemas.microsoft.com/office/drawing/2014/main" id="{B41D7350-F229-4F4D-9BE1-1F20320B5840}"/>
              </a:ext>
            </a:extLst>
          </p:cNvPr>
          <p:cNvSpPr txBox="1">
            <a:spLocks/>
          </p:cNvSpPr>
          <p:nvPr/>
        </p:nvSpPr>
        <p:spPr>
          <a:xfrm>
            <a:off x="1950811" y="2191037"/>
            <a:ext cx="9071343" cy="101612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457200" algn="just">
              <a:lnSpc>
                <a:spcPct val="100000"/>
              </a:lnSpc>
              <a:buFont typeface="Wingdings" panose="05000000000000000000" pitchFamily="2" charset="2"/>
              <a:buChar char="§"/>
            </a:pPr>
            <a:r>
              <a:rPr lang="en-US" sz="2800" dirty="0">
                <a:solidFill>
                  <a:srgbClr val="002060"/>
                </a:solidFill>
              </a:rPr>
              <a:t>Thank you for your attention</a:t>
            </a:r>
            <a:endParaRPr lang="fr-FR" sz="2800" dirty="0">
              <a:solidFill>
                <a:srgbClr val="002060"/>
              </a:solidFill>
            </a:endParaRPr>
          </a:p>
          <a:p>
            <a:pPr>
              <a:lnSpc>
                <a:spcPct val="100000"/>
              </a:lnSpc>
            </a:pPr>
            <a:endParaRPr lang="fr-FR" dirty="0"/>
          </a:p>
          <a:p>
            <a:pPr>
              <a:lnSpc>
                <a:spcPct val="100000"/>
              </a:lnSpc>
            </a:pPr>
            <a:endParaRPr lang="fr-FR" dirty="0"/>
          </a:p>
        </p:txBody>
      </p:sp>
      <p:pic>
        <p:nvPicPr>
          <p:cNvPr id="4" name="Image 3" descr="Observatoire"/>
          <p:cNvPicPr/>
          <p:nvPr/>
        </p:nvPicPr>
        <p:blipFill>
          <a:blip r:embed="rId4">
            <a:extLst>
              <a:ext uri="{28A0092B-C50C-407E-A947-70E740481C1C}">
                <a14:useLocalDpi xmlns:a14="http://schemas.microsoft.com/office/drawing/2010/main" val="0"/>
              </a:ext>
            </a:extLst>
          </a:blip>
          <a:srcRect/>
          <a:stretch>
            <a:fillRect/>
          </a:stretch>
        </p:blipFill>
        <p:spPr bwMode="auto">
          <a:xfrm>
            <a:off x="4251354" y="3909848"/>
            <a:ext cx="3886200" cy="2086699"/>
          </a:xfrm>
          <a:prstGeom prst="rect">
            <a:avLst/>
          </a:prstGeom>
          <a:noFill/>
          <a:ln>
            <a:noFill/>
          </a:ln>
        </p:spPr>
      </p:pic>
    </p:spTree>
    <p:extLst>
      <p:ext uri="{BB962C8B-B14F-4D97-AF65-F5344CB8AC3E}">
        <p14:creationId xmlns:p14="http://schemas.microsoft.com/office/powerpoint/2010/main" val="267539946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A0CCB3B5-61E2-4D26-9B6D-09B6199A49D8}"/>
              </a:ext>
            </a:extLst>
          </p:cNvPr>
          <p:cNvSpPr>
            <a:spLocks noGrp="1"/>
          </p:cNvSpPr>
          <p:nvPr>
            <p:ph type="title"/>
          </p:nvPr>
        </p:nvSpPr>
        <p:spPr>
          <a:xfrm>
            <a:off x="940877" y="278835"/>
            <a:ext cx="10972800" cy="732875"/>
          </a:xfrm>
        </p:spPr>
        <p:txBody>
          <a:bodyPr vert="horz" lIns="91440" tIns="45720" rIns="91440" bIns="45720" rtlCol="0" anchor="ctr">
            <a:normAutofit/>
          </a:bodyPr>
          <a:lstStyle/>
          <a:p>
            <a:r>
              <a:rPr lang="fr-FR" sz="2800" b="1" i="1" cap="small" dirty="0">
                <a:solidFill>
                  <a:srgbClr val="C00000"/>
                </a:solidFill>
              </a:rPr>
              <a:t>I.1 </a:t>
            </a:r>
            <a:r>
              <a:rPr lang="en-US" sz="2800" b="1" i="1" cap="small" dirty="0">
                <a:solidFill>
                  <a:srgbClr val="C00000"/>
                </a:solidFill>
              </a:rPr>
              <a:t>THE OBSERVATORY OF THE ERASMUS + IMPACT </a:t>
            </a:r>
            <a:endParaRPr lang="fr-FR" sz="2800" b="1" i="1" cap="small" dirty="0">
              <a:solidFill>
                <a:srgbClr val="C00000"/>
              </a:solidFill>
            </a:endParaRPr>
          </a:p>
        </p:txBody>
      </p:sp>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2509" y="298868"/>
            <a:ext cx="1607215" cy="900540"/>
          </a:xfrm>
          <a:prstGeom prst="rect">
            <a:avLst/>
          </a:prstGeom>
        </p:spPr>
      </p:pic>
      <p:sp>
        <p:nvSpPr>
          <p:cNvPr id="5" name="Rectangle 4">
            <a:extLst>
              <a:ext uri="{FF2B5EF4-FFF2-40B4-BE49-F238E27FC236}">
                <a16:creationId xmlns:a16="http://schemas.microsoft.com/office/drawing/2014/main" id="{D0C970B3-CAA0-4024-BA89-6C66A140D631}"/>
              </a:ext>
            </a:extLst>
          </p:cNvPr>
          <p:cNvSpPr/>
          <p:nvPr/>
        </p:nvSpPr>
        <p:spPr>
          <a:xfrm>
            <a:off x="304134" y="1240310"/>
            <a:ext cx="11506866" cy="2308324"/>
          </a:xfrm>
          <a:prstGeom prst="rect">
            <a:avLst/>
          </a:prstGeom>
        </p:spPr>
        <p:txBody>
          <a:bodyPr wrap="square">
            <a:spAutoFit/>
          </a:bodyPr>
          <a:lstStyle/>
          <a:p>
            <a:pPr marL="628650" lvl="3" fontAlgn="base">
              <a:spcBef>
                <a:spcPts val="600"/>
              </a:spcBef>
              <a:buClr>
                <a:srgbClr val="1F4E79"/>
              </a:buClr>
            </a:pPr>
            <a:r>
              <a:rPr lang="en-US" sz="2000" dirty="0">
                <a:latin typeface="+mj-lt"/>
              </a:rPr>
              <a:t>1</a:t>
            </a:r>
            <a:r>
              <a:rPr lang="en-US" sz="2000" cap="all" dirty="0">
                <a:solidFill>
                  <a:srgbClr val="1F4E79"/>
                </a:solidFill>
                <a:latin typeface="+mj-lt"/>
                <a:cs typeface="Calibri" panose="020F0502020204030204" pitchFamily="34" charset="0"/>
              </a:rPr>
              <a:t>. </a:t>
            </a:r>
            <a:r>
              <a:rPr lang="en-US" sz="2400" b="1" cap="small" dirty="0">
                <a:solidFill>
                  <a:srgbClr val="000080"/>
                </a:solidFill>
              </a:rPr>
              <a:t>French national Agency initiative at the heart of a concern shared by mobility policies</a:t>
            </a:r>
          </a:p>
          <a:p>
            <a:pPr indent="-285750" algn="just">
              <a:buFont typeface="Wingdings" panose="05000000000000000000" pitchFamily="2" charset="2"/>
              <a:buChar char="§"/>
            </a:pPr>
            <a:r>
              <a:rPr lang="en-US" sz="2000" dirty="0">
                <a:solidFill>
                  <a:srgbClr val="000080"/>
                </a:solidFill>
                <a:latin typeface="+mj-lt"/>
                <a:cs typeface="Calibri" panose="020F0502020204030204" pitchFamily="34" charset="0"/>
              </a:rPr>
              <a:t>The “Better Regulation” initiative adopted by the European commission </a:t>
            </a:r>
            <a:r>
              <a:rPr lang="en-US" sz="2000" dirty="0">
                <a:solidFill>
                  <a:srgbClr val="000080"/>
                </a:solidFill>
                <a:latin typeface="+mj-lt"/>
              </a:rPr>
              <a:t>in May 2015: carrying out impact assessments</a:t>
            </a:r>
          </a:p>
          <a:p>
            <a:pPr marL="285750" indent="-285750">
              <a:buFont typeface="Wingdings" panose="05000000000000000000" pitchFamily="2" charset="2"/>
              <a:buChar char="§"/>
            </a:pPr>
            <a:r>
              <a:rPr lang="en-US" sz="2000" dirty="0">
                <a:solidFill>
                  <a:srgbClr val="000080"/>
                </a:solidFill>
                <a:latin typeface="+mj-lt"/>
              </a:rPr>
              <a:t>Public actors carrying other policies and mechanisms for education, training and employment, in turn are associated with the impacts (including systemic) that they generate most often together.</a:t>
            </a:r>
          </a:p>
          <a:p>
            <a:pPr marL="285750" indent="-285750">
              <a:buFont typeface="Wingdings" panose="05000000000000000000" pitchFamily="2" charset="2"/>
              <a:buChar char="§"/>
            </a:pPr>
            <a:r>
              <a:rPr lang="en-US" sz="2000" dirty="0">
                <a:solidFill>
                  <a:srgbClr val="000080"/>
                </a:solidFill>
                <a:latin typeface="+mj-lt"/>
              </a:rPr>
              <a:t>The challenge: to update the causal chains of investment to the transformation of action systems, to measure the impact of Erasmus +.</a:t>
            </a:r>
            <a:endParaRPr lang="fr-FR" sz="2000" dirty="0">
              <a:solidFill>
                <a:srgbClr val="000080"/>
              </a:solidFill>
              <a:latin typeface="+mj-lt"/>
            </a:endParaRPr>
          </a:p>
        </p:txBody>
      </p:sp>
      <p:sp>
        <p:nvSpPr>
          <p:cNvPr id="7" name="Rectangle 6">
            <a:extLst>
              <a:ext uri="{FF2B5EF4-FFF2-40B4-BE49-F238E27FC236}">
                <a16:creationId xmlns:a16="http://schemas.microsoft.com/office/drawing/2014/main" id="{2F24133B-2C81-4AE7-8FB1-A49E9A400C7F}"/>
              </a:ext>
            </a:extLst>
          </p:cNvPr>
          <p:cNvSpPr/>
          <p:nvPr/>
        </p:nvSpPr>
        <p:spPr>
          <a:xfrm>
            <a:off x="304134" y="3583796"/>
            <a:ext cx="11466369" cy="2585323"/>
          </a:xfrm>
          <a:prstGeom prst="rect">
            <a:avLst/>
          </a:prstGeom>
        </p:spPr>
        <p:txBody>
          <a:bodyPr wrap="square">
            <a:spAutoFit/>
          </a:bodyPr>
          <a:lstStyle/>
          <a:p>
            <a:pPr marL="628650" lvl="3" fontAlgn="base">
              <a:lnSpc>
                <a:spcPct val="150000"/>
              </a:lnSpc>
              <a:spcBef>
                <a:spcPts val="600"/>
              </a:spcBef>
              <a:buClr>
                <a:srgbClr val="1F4E79"/>
              </a:buClr>
            </a:pPr>
            <a:r>
              <a:rPr lang="en-US" sz="2400" b="1" cap="small" dirty="0">
                <a:solidFill>
                  <a:srgbClr val="000080"/>
                </a:solidFill>
              </a:rPr>
              <a:t>2. The process: federate around a shared knowledge the co-financers of mobility</a:t>
            </a:r>
          </a:p>
          <a:p>
            <a:endParaRPr lang="en-US" dirty="0"/>
          </a:p>
          <a:p>
            <a:pPr marL="285750" indent="-285750">
              <a:buFont typeface="Wingdings" panose="05000000000000000000" pitchFamily="2" charset="2"/>
              <a:buChar char="§"/>
            </a:pPr>
            <a:r>
              <a:rPr lang="en-US" dirty="0">
                <a:solidFill>
                  <a:srgbClr val="000080"/>
                </a:solidFill>
                <a:latin typeface="+mj-lt"/>
                <a:cs typeface="Calibri" panose="020F0502020204030204" pitchFamily="34" charset="0"/>
              </a:rPr>
              <a:t>An informal approach, an open partnership: bringing together within a group the main actors of mobility around the Agency : the Ministry of National Education, Research and Higher Education, the Ministry of Labor and Employment, Regions, Universities and Rectorates, Chambers of Commerce and Industry and Chambers of Crafts, a diversity of education and training actors from all different expertise: evaluation specialists, research institutes etc.</a:t>
            </a:r>
          </a:p>
          <a:p>
            <a:pPr marL="285750" indent="-285750">
              <a:buFont typeface="Wingdings" panose="05000000000000000000" pitchFamily="2" charset="2"/>
              <a:buChar char="§"/>
            </a:pPr>
            <a:endParaRPr lang="en-US" dirty="0">
              <a:solidFill>
                <a:srgbClr val="000080"/>
              </a:solidFill>
              <a:latin typeface="+mj-lt"/>
              <a:cs typeface="Calibri" panose="020F0502020204030204" pitchFamily="34" charset="0"/>
            </a:endParaRPr>
          </a:p>
          <a:p>
            <a:pPr marL="285750" indent="-285750">
              <a:buFont typeface="Wingdings" panose="05000000000000000000" pitchFamily="2" charset="2"/>
              <a:buChar char="§"/>
            </a:pPr>
            <a:r>
              <a:rPr lang="en-US" dirty="0">
                <a:solidFill>
                  <a:srgbClr val="000080"/>
                </a:solidFill>
                <a:latin typeface="+mj-lt"/>
                <a:cs typeface="Calibri" panose="020F0502020204030204" pitchFamily="34" charset="0"/>
              </a:rPr>
              <a:t>The results of the process : a common terminological and methodological framework and a shared indicator cluster</a:t>
            </a:r>
            <a:endParaRPr lang="fr-FR" dirty="0">
              <a:solidFill>
                <a:srgbClr val="000080"/>
              </a:solidFill>
              <a:latin typeface="+mj-lt"/>
              <a:cs typeface="Calibri" panose="020F0502020204030204" pitchFamily="34" charset="0"/>
            </a:endParaRPr>
          </a:p>
        </p:txBody>
      </p:sp>
    </p:spTree>
    <p:extLst>
      <p:ext uri="{BB962C8B-B14F-4D97-AF65-F5344CB8AC3E}">
        <p14:creationId xmlns:p14="http://schemas.microsoft.com/office/powerpoint/2010/main" val="374006286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509" y="298868"/>
            <a:ext cx="1607215" cy="900540"/>
          </a:xfrm>
          <a:prstGeom prst="rect">
            <a:avLst/>
          </a:prstGeom>
        </p:spPr>
      </p:pic>
      <p:sp>
        <p:nvSpPr>
          <p:cNvPr id="5" name="Rectangle 4">
            <a:extLst>
              <a:ext uri="{FF2B5EF4-FFF2-40B4-BE49-F238E27FC236}">
                <a16:creationId xmlns:a16="http://schemas.microsoft.com/office/drawing/2014/main" id="{79B0BF95-3E67-4613-BF35-A702D24FCD67}"/>
              </a:ext>
            </a:extLst>
          </p:cNvPr>
          <p:cNvSpPr/>
          <p:nvPr/>
        </p:nvSpPr>
        <p:spPr>
          <a:xfrm>
            <a:off x="1709592" y="1861049"/>
            <a:ext cx="9611215" cy="4524315"/>
          </a:xfrm>
          <a:prstGeom prst="rect">
            <a:avLst/>
          </a:prstGeom>
        </p:spPr>
        <p:txBody>
          <a:bodyPr wrap="square">
            <a:spAutoFit/>
          </a:bodyPr>
          <a:lstStyle/>
          <a:p>
            <a:pPr marL="0" lvl="1">
              <a:lnSpc>
                <a:spcPct val="150000"/>
              </a:lnSpc>
              <a:spcBef>
                <a:spcPts val="600"/>
              </a:spcBef>
            </a:pPr>
            <a:r>
              <a:rPr lang="en-US" sz="2400" b="1" cap="small" dirty="0">
                <a:solidFill>
                  <a:srgbClr val="000080"/>
                </a:solidFill>
              </a:rPr>
              <a:t>The goals pursued at term</a:t>
            </a:r>
          </a:p>
          <a:p>
            <a:endParaRPr lang="en-US" b="1" cap="all" dirty="0">
              <a:solidFill>
                <a:srgbClr val="000080"/>
              </a:solidFill>
            </a:endParaRPr>
          </a:p>
          <a:p>
            <a:pPr marL="285750" indent="-285750" algn="just">
              <a:lnSpc>
                <a:spcPct val="150000"/>
              </a:lnSpc>
              <a:buFont typeface="Wingdings" panose="05000000000000000000" pitchFamily="2" charset="2"/>
              <a:buChar char="§"/>
            </a:pPr>
            <a:r>
              <a:rPr lang="en-US" sz="2400" dirty="0">
                <a:solidFill>
                  <a:srgbClr val="002060"/>
                </a:solidFill>
              </a:rPr>
              <a:t>Comprehensive coverage of audiences</a:t>
            </a:r>
          </a:p>
          <a:p>
            <a:pPr marL="285750" indent="-285750" algn="just">
              <a:lnSpc>
                <a:spcPct val="150000"/>
              </a:lnSpc>
              <a:buFont typeface="Wingdings" panose="05000000000000000000" pitchFamily="2" charset="2"/>
              <a:buChar char="§"/>
            </a:pPr>
            <a:r>
              <a:rPr lang="en-US" sz="2400" dirty="0">
                <a:solidFill>
                  <a:srgbClr val="002060"/>
                </a:solidFill>
              </a:rPr>
              <a:t>by a stable selection of impact indicators ...</a:t>
            </a:r>
          </a:p>
          <a:p>
            <a:pPr marL="285750" indent="-285750" algn="just">
              <a:lnSpc>
                <a:spcPct val="150000"/>
              </a:lnSpc>
              <a:buFont typeface="Wingdings" panose="05000000000000000000" pitchFamily="2" charset="2"/>
              <a:buChar char="§"/>
            </a:pPr>
            <a:r>
              <a:rPr lang="en-US" sz="2400" dirty="0">
                <a:solidFill>
                  <a:srgbClr val="002060"/>
                </a:solidFill>
              </a:rPr>
              <a:t>Fed homogeneously by …</a:t>
            </a:r>
          </a:p>
          <a:p>
            <a:pPr lvl="6">
              <a:lnSpc>
                <a:spcPct val="150000"/>
              </a:lnSpc>
            </a:pPr>
            <a:r>
              <a:rPr lang="en-US" sz="2400" dirty="0">
                <a:solidFill>
                  <a:srgbClr val="002060"/>
                </a:solidFill>
              </a:rPr>
              <a:t>- either existing bases,</a:t>
            </a:r>
            <a:br>
              <a:rPr lang="en-US" sz="2400" dirty="0">
                <a:solidFill>
                  <a:srgbClr val="002060"/>
                </a:solidFill>
              </a:rPr>
            </a:br>
            <a:r>
              <a:rPr lang="en-US" sz="2400" dirty="0">
                <a:solidFill>
                  <a:srgbClr val="002060"/>
                </a:solidFill>
              </a:rPr>
              <a:t>- a common questionnaire</a:t>
            </a:r>
          </a:p>
          <a:p>
            <a:pPr marL="285750" indent="-285750" algn="just">
              <a:lnSpc>
                <a:spcPct val="150000"/>
              </a:lnSpc>
              <a:buFont typeface="Wingdings" panose="05000000000000000000" pitchFamily="2" charset="2"/>
              <a:buChar char="§"/>
            </a:pPr>
            <a:endParaRPr lang="en-US" sz="2400" dirty="0">
              <a:solidFill>
                <a:srgbClr val="002060"/>
              </a:solidFill>
            </a:endParaRPr>
          </a:p>
          <a:p>
            <a:endParaRPr lang="en-US" dirty="0">
              <a:effectLst/>
            </a:endParaRPr>
          </a:p>
        </p:txBody>
      </p:sp>
      <p:sp>
        <p:nvSpPr>
          <p:cNvPr id="8" name="Titre 1">
            <a:extLst>
              <a:ext uri="{FF2B5EF4-FFF2-40B4-BE49-F238E27FC236}">
                <a16:creationId xmlns:a16="http://schemas.microsoft.com/office/drawing/2014/main" id="{DE8166A4-193F-4651-9F83-91D5924B777D}"/>
              </a:ext>
            </a:extLst>
          </p:cNvPr>
          <p:cNvSpPr>
            <a:spLocks noGrp="1"/>
          </p:cNvSpPr>
          <p:nvPr>
            <p:ph type="title"/>
          </p:nvPr>
        </p:nvSpPr>
        <p:spPr>
          <a:xfrm>
            <a:off x="1028799" y="382700"/>
            <a:ext cx="10972800" cy="732875"/>
          </a:xfrm>
        </p:spPr>
        <p:txBody>
          <a:bodyPr vert="horz" lIns="91440" tIns="45720" rIns="91440" bIns="45720" rtlCol="0" anchor="ctr">
            <a:normAutofit/>
          </a:bodyPr>
          <a:lstStyle/>
          <a:p>
            <a:r>
              <a:rPr lang="fr-FR" sz="2800" b="1" i="1" cap="small" dirty="0">
                <a:solidFill>
                  <a:srgbClr val="C00000"/>
                </a:solidFill>
              </a:rPr>
              <a:t>I. 2. </a:t>
            </a:r>
            <a:r>
              <a:rPr lang="en-US" sz="2800" b="1" i="1" cap="small" dirty="0">
                <a:solidFill>
                  <a:srgbClr val="C00000"/>
                </a:solidFill>
              </a:rPr>
              <a:t>THE OBSERVATORY OF THE ERASMUS + IMPACT </a:t>
            </a:r>
            <a:endParaRPr lang="fr-FR" sz="2800" b="1" i="1" cap="small" dirty="0">
              <a:solidFill>
                <a:srgbClr val="C00000"/>
              </a:solidFill>
            </a:endParaRPr>
          </a:p>
        </p:txBody>
      </p:sp>
    </p:spTree>
    <p:extLst>
      <p:ext uri="{BB962C8B-B14F-4D97-AF65-F5344CB8AC3E}">
        <p14:creationId xmlns:p14="http://schemas.microsoft.com/office/powerpoint/2010/main" val="301286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880" y="186939"/>
            <a:ext cx="1135352" cy="570724"/>
          </a:xfrm>
          <a:prstGeom prst="rect">
            <a:avLst/>
          </a:prstGeom>
        </p:spPr>
      </p:pic>
      <p:sp>
        <p:nvSpPr>
          <p:cNvPr id="14" name="Rectangle 13">
            <a:extLst>
              <a:ext uri="{FF2B5EF4-FFF2-40B4-BE49-F238E27FC236}">
                <a16:creationId xmlns:a16="http://schemas.microsoft.com/office/drawing/2014/main" id="{179F9755-4CE2-4C54-AEEF-918ABDBD9F3F}"/>
              </a:ext>
            </a:extLst>
          </p:cNvPr>
          <p:cNvSpPr/>
          <p:nvPr/>
        </p:nvSpPr>
        <p:spPr>
          <a:xfrm>
            <a:off x="130840" y="1650771"/>
            <a:ext cx="2280886" cy="1015663"/>
          </a:xfrm>
          <a:prstGeom prst="rect">
            <a:avLst/>
          </a:prstGeom>
        </p:spPr>
        <p:txBody>
          <a:bodyPr wrap="square">
            <a:spAutoFit/>
          </a:bodyPr>
          <a:lstStyle/>
          <a:p>
            <a:pPr marL="427038" lvl="2" indent="-342900" algn="just" fontAlgn="base">
              <a:spcBef>
                <a:spcPts val="1500"/>
              </a:spcBef>
              <a:spcAft>
                <a:spcPts val="0"/>
              </a:spcAft>
              <a:buClr>
                <a:srgbClr val="1F4E79"/>
              </a:buClr>
              <a:buFont typeface="Wingdings" panose="05000000000000000000" pitchFamily="2" charset="2"/>
              <a:buChar char="§"/>
            </a:pPr>
            <a:r>
              <a:rPr lang="en-US" sz="2000" dirty="0">
                <a:solidFill>
                  <a:srgbClr val="002060"/>
                </a:solidFill>
              </a:rPr>
              <a:t>Exploit the existing system and data ....</a:t>
            </a:r>
            <a:endParaRPr lang="fr-FR" sz="2000" dirty="0">
              <a:solidFill>
                <a:srgbClr val="002060"/>
              </a:solidFill>
            </a:endParaRPr>
          </a:p>
        </p:txBody>
      </p:sp>
      <p:sp>
        <p:nvSpPr>
          <p:cNvPr id="16" name="Rectangle 15">
            <a:extLst>
              <a:ext uri="{FF2B5EF4-FFF2-40B4-BE49-F238E27FC236}">
                <a16:creationId xmlns:a16="http://schemas.microsoft.com/office/drawing/2014/main" id="{145B950E-8C48-4228-BDF9-67225E4308AC}"/>
              </a:ext>
            </a:extLst>
          </p:cNvPr>
          <p:cNvSpPr/>
          <p:nvPr/>
        </p:nvSpPr>
        <p:spPr>
          <a:xfrm>
            <a:off x="7383858" y="1939981"/>
            <a:ext cx="4761155" cy="4708981"/>
          </a:xfrm>
          <a:prstGeom prst="rect">
            <a:avLst/>
          </a:prstGeom>
        </p:spPr>
        <p:txBody>
          <a:bodyPr wrap="square">
            <a:spAutoFit/>
          </a:bodyPr>
          <a:lstStyle/>
          <a:p>
            <a:pPr marL="285750" lvl="2" indent="-285750" fontAlgn="base">
              <a:buClr>
                <a:srgbClr val="1F4E79"/>
              </a:buClr>
              <a:buFont typeface="Wingdings" panose="05000000000000000000" pitchFamily="2" charset="2"/>
              <a:buChar char="§"/>
            </a:pPr>
            <a:r>
              <a:rPr lang="en-US" sz="2000" dirty="0">
                <a:solidFill>
                  <a:srgbClr val="002060"/>
                </a:solidFill>
              </a:rPr>
              <a:t>A digital survey generation platform adapted to the challenges of impact evaluation</a:t>
            </a:r>
            <a:br>
              <a:rPr lang="en-US" sz="2000" dirty="0">
                <a:solidFill>
                  <a:srgbClr val="002060"/>
                </a:solidFill>
              </a:rPr>
            </a:br>
            <a:r>
              <a:rPr lang="en-US" sz="2000" dirty="0">
                <a:solidFill>
                  <a:srgbClr val="002060"/>
                </a:solidFill>
              </a:rPr>
              <a:t>... going beyond the limits and constraints of </a:t>
            </a:r>
            <a:r>
              <a:rPr lang="en-US" sz="2000" i="1" dirty="0">
                <a:solidFill>
                  <a:srgbClr val="002060"/>
                </a:solidFill>
              </a:rPr>
              <a:t>Mobility tool</a:t>
            </a:r>
            <a:br>
              <a:rPr lang="en-US" sz="2000" dirty="0">
                <a:solidFill>
                  <a:srgbClr val="002060"/>
                </a:solidFill>
              </a:rPr>
            </a:br>
            <a:r>
              <a:rPr lang="en-US" sz="2000" dirty="0">
                <a:solidFill>
                  <a:srgbClr val="002060"/>
                </a:solidFill>
              </a:rPr>
              <a:t>... reducing barriers to public knowledge</a:t>
            </a:r>
            <a:br>
              <a:rPr lang="en-US" sz="2000" dirty="0">
                <a:solidFill>
                  <a:srgbClr val="002060"/>
                </a:solidFill>
              </a:rPr>
            </a:br>
            <a:r>
              <a:rPr lang="en-US" sz="2000" dirty="0">
                <a:solidFill>
                  <a:srgbClr val="002060"/>
                </a:solidFill>
              </a:rPr>
              <a:t>... accessible to beneficiaries who will be able to view results and impacts, in real time</a:t>
            </a:r>
            <a:br>
              <a:rPr lang="en-US" sz="2000" dirty="0">
                <a:solidFill>
                  <a:srgbClr val="002060"/>
                </a:solidFill>
              </a:rPr>
            </a:br>
            <a:r>
              <a:rPr lang="en-US" sz="2000" dirty="0">
                <a:solidFill>
                  <a:srgbClr val="002060"/>
                </a:solidFill>
              </a:rPr>
              <a:t>... allowing participants to follow up</a:t>
            </a:r>
            <a:br>
              <a:rPr lang="en-US" sz="2000" dirty="0">
                <a:solidFill>
                  <a:srgbClr val="002060"/>
                </a:solidFill>
              </a:rPr>
            </a:br>
            <a:r>
              <a:rPr lang="en-US" sz="2000" dirty="0">
                <a:solidFill>
                  <a:srgbClr val="002060"/>
                </a:solidFill>
              </a:rPr>
              <a:t>... and thus to clarify the real and lasting impacts of Erasmus +</a:t>
            </a:r>
            <a:br>
              <a:rPr lang="en-US" sz="2000" dirty="0">
                <a:solidFill>
                  <a:srgbClr val="002060"/>
                </a:solidFill>
              </a:rPr>
            </a:br>
            <a:r>
              <a:rPr lang="en-US" sz="2000" dirty="0">
                <a:solidFill>
                  <a:srgbClr val="002060"/>
                </a:solidFill>
              </a:rPr>
              <a:t>... Open and compatible with the evaluation systems of other mobility policies</a:t>
            </a:r>
            <a:endParaRPr lang="fr-FR" sz="2000" dirty="0">
              <a:solidFill>
                <a:srgbClr val="002060"/>
              </a:solidFill>
            </a:endParaRPr>
          </a:p>
        </p:txBody>
      </p:sp>
      <p:grpSp>
        <p:nvGrpSpPr>
          <p:cNvPr id="12" name="Groupe 11">
            <a:extLst>
              <a:ext uri="{FF2B5EF4-FFF2-40B4-BE49-F238E27FC236}">
                <a16:creationId xmlns:a16="http://schemas.microsoft.com/office/drawing/2014/main" id="{E49D2546-9DF8-479A-8120-E5D8565920AD}"/>
              </a:ext>
            </a:extLst>
          </p:cNvPr>
          <p:cNvGrpSpPr/>
          <p:nvPr/>
        </p:nvGrpSpPr>
        <p:grpSpPr>
          <a:xfrm>
            <a:off x="1923504" y="2292854"/>
            <a:ext cx="5460354" cy="4344197"/>
            <a:chOff x="2046738" y="2294450"/>
            <a:chExt cx="5460354" cy="4344197"/>
          </a:xfrm>
        </p:grpSpPr>
        <p:grpSp>
          <p:nvGrpSpPr>
            <p:cNvPr id="10" name="Groupe 9">
              <a:extLst>
                <a:ext uri="{FF2B5EF4-FFF2-40B4-BE49-F238E27FC236}">
                  <a16:creationId xmlns:a16="http://schemas.microsoft.com/office/drawing/2014/main" id="{FF3DF996-9503-4EFE-90F0-FC40BC2C170D}"/>
                </a:ext>
              </a:extLst>
            </p:cNvPr>
            <p:cNvGrpSpPr/>
            <p:nvPr/>
          </p:nvGrpSpPr>
          <p:grpSpPr>
            <a:xfrm>
              <a:off x="2046738" y="2294450"/>
              <a:ext cx="5426438" cy="4344197"/>
              <a:chOff x="1974175" y="1277555"/>
              <a:chExt cx="6272671" cy="5101306"/>
            </a:xfrm>
          </p:grpSpPr>
          <p:sp>
            <p:nvSpPr>
              <p:cNvPr id="4" name="Arc plein 3">
                <a:extLst>
                  <a:ext uri="{FF2B5EF4-FFF2-40B4-BE49-F238E27FC236}">
                    <a16:creationId xmlns:a16="http://schemas.microsoft.com/office/drawing/2014/main" id="{A1E30293-A599-4479-9B30-D8CD475B3244}"/>
                  </a:ext>
                </a:extLst>
              </p:cNvPr>
              <p:cNvSpPr/>
              <p:nvPr/>
            </p:nvSpPr>
            <p:spPr>
              <a:xfrm>
                <a:off x="2674582" y="1277555"/>
                <a:ext cx="5011964" cy="3531131"/>
              </a:xfrm>
              <a:prstGeom prst="blockArc">
                <a:avLst/>
              </a:prstGeom>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scene3d>
                  <a:camera prst="orthographicFront"/>
                  <a:lightRig rig="harsh" dir="t"/>
                </a:scene3d>
                <a:sp3d extrusionH="57150" prstMaterial="matte">
                  <a:bevelT w="63500" h="12700" prst="angle"/>
                  <a:contourClr>
                    <a:schemeClr val="bg1">
                      <a:lumMod val="65000"/>
                    </a:schemeClr>
                  </a:contourClr>
                </a:sp3d>
              </a:bodyPr>
              <a:lstStyle/>
              <a:p>
                <a:pPr algn="ctr"/>
                <a:endParaRPr lang="fr-FR" b="1" dirty="0">
                  <a:ln/>
                  <a:solidFill>
                    <a:schemeClr val="accent3"/>
                  </a:solidFill>
                </a:endParaRPr>
              </a:p>
            </p:txBody>
          </p:sp>
          <p:grpSp>
            <p:nvGrpSpPr>
              <p:cNvPr id="8" name="Groupe 7">
                <a:extLst>
                  <a:ext uri="{FF2B5EF4-FFF2-40B4-BE49-F238E27FC236}">
                    <a16:creationId xmlns:a16="http://schemas.microsoft.com/office/drawing/2014/main" id="{19B3B5A5-5627-4A11-87EB-2C6B69ED0F5F}"/>
                  </a:ext>
                </a:extLst>
              </p:cNvPr>
              <p:cNvGrpSpPr/>
              <p:nvPr/>
            </p:nvGrpSpPr>
            <p:grpSpPr>
              <a:xfrm>
                <a:off x="1974175" y="2705901"/>
                <a:ext cx="6272671" cy="3672960"/>
                <a:chOff x="1974175" y="2821404"/>
                <a:chExt cx="6272671" cy="3672960"/>
              </a:xfrm>
            </p:grpSpPr>
            <p:sp>
              <p:nvSpPr>
                <p:cNvPr id="3" name="Flèche : courbe vers le haut 2">
                  <a:extLst>
                    <a:ext uri="{FF2B5EF4-FFF2-40B4-BE49-F238E27FC236}">
                      <a16:creationId xmlns:a16="http://schemas.microsoft.com/office/drawing/2014/main" id="{89E19EDC-EDC5-4D65-A456-61111E509C7D}"/>
                    </a:ext>
                  </a:extLst>
                </p:cNvPr>
                <p:cNvSpPr/>
                <p:nvPr/>
              </p:nvSpPr>
              <p:spPr>
                <a:xfrm>
                  <a:off x="3270280" y="5720729"/>
                  <a:ext cx="4237832" cy="773635"/>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2" name="Cylindre 1">
                  <a:extLst>
                    <a:ext uri="{FF2B5EF4-FFF2-40B4-BE49-F238E27FC236}">
                      <a16:creationId xmlns:a16="http://schemas.microsoft.com/office/drawing/2014/main" id="{25E51150-4D74-4008-8D22-EF9F9D6F1B3B}"/>
                    </a:ext>
                  </a:extLst>
                </p:cNvPr>
                <p:cNvSpPr/>
                <p:nvPr/>
              </p:nvSpPr>
              <p:spPr>
                <a:xfrm>
                  <a:off x="1974175" y="3317735"/>
                  <a:ext cx="2253023" cy="2987740"/>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i="1" dirty="0">
                    <a:solidFill>
                      <a:srgbClr val="C00000"/>
                    </a:solidFill>
                  </a:endParaRPr>
                </a:p>
                <a:p>
                  <a:pPr algn="ctr"/>
                  <a:r>
                    <a:rPr lang="fr-FR" i="1" dirty="0" err="1">
                      <a:solidFill>
                        <a:srgbClr val="C00000"/>
                      </a:solidFill>
                    </a:rPr>
                    <a:t>Mobility</a:t>
                  </a:r>
                  <a:r>
                    <a:rPr lang="fr-FR" i="1" dirty="0">
                      <a:solidFill>
                        <a:srgbClr val="C00000"/>
                      </a:solidFill>
                    </a:rPr>
                    <a:t> </a:t>
                  </a:r>
                  <a:r>
                    <a:rPr lang="fr-FR" i="1" dirty="0" err="1">
                      <a:solidFill>
                        <a:srgbClr val="C00000"/>
                      </a:solidFill>
                    </a:rPr>
                    <a:t>tool</a:t>
                  </a:r>
                  <a:endParaRPr lang="fr-FR" i="1" dirty="0">
                    <a:solidFill>
                      <a:srgbClr val="C00000"/>
                    </a:solidFill>
                  </a:endParaRPr>
                </a:p>
                <a:p>
                  <a:pPr algn="ctr"/>
                  <a:endParaRPr lang="fr-FR" dirty="0"/>
                </a:p>
                <a:p>
                  <a:pPr algn="ctr"/>
                  <a:r>
                    <a:rPr lang="fr-FR" dirty="0"/>
                    <a:t>~ 60.000 participants</a:t>
                  </a:r>
                </a:p>
                <a:p>
                  <a:pPr algn="ctr"/>
                  <a:r>
                    <a:rPr lang="fr-FR" dirty="0"/>
                    <a:t>~ 1500/2000 « </a:t>
                  </a:r>
                  <a:r>
                    <a:rPr lang="fr-FR" dirty="0" err="1"/>
                    <a:t>organizations</a:t>
                  </a:r>
                  <a:r>
                    <a:rPr lang="fr-FR" dirty="0"/>
                    <a:t> » </a:t>
                  </a:r>
                </a:p>
              </p:txBody>
            </p:sp>
            <p:sp>
              <p:nvSpPr>
                <p:cNvPr id="6" name="Cylindre 5">
                  <a:extLst>
                    <a:ext uri="{FF2B5EF4-FFF2-40B4-BE49-F238E27FC236}">
                      <a16:creationId xmlns:a16="http://schemas.microsoft.com/office/drawing/2014/main" id="{382484E0-D1E6-425E-AD5B-0D612F9473F4}"/>
                    </a:ext>
                  </a:extLst>
                </p:cNvPr>
                <p:cNvSpPr/>
                <p:nvPr/>
              </p:nvSpPr>
              <p:spPr>
                <a:xfrm>
                  <a:off x="6217494" y="3317735"/>
                  <a:ext cx="1860311" cy="2531869"/>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i="1" dirty="0">
                      <a:solidFill>
                        <a:srgbClr val="C00000"/>
                      </a:solidFill>
                    </a:rPr>
                    <a:t>Survey platform</a:t>
                  </a:r>
                  <a:endParaRPr lang="fr-FR" dirty="0"/>
                </a:p>
                <a:p>
                  <a:pPr algn="ctr"/>
                  <a:r>
                    <a:rPr lang="fr-FR" dirty="0"/>
                    <a:t>~ 30.000 .participants</a:t>
                  </a:r>
                </a:p>
                <a:p>
                  <a:pPr algn="ctr"/>
                  <a:endParaRPr lang="fr-FR" dirty="0"/>
                </a:p>
              </p:txBody>
            </p:sp>
            <p:sp>
              <p:nvSpPr>
                <p:cNvPr id="5" name="Flèche : haut 4">
                  <a:extLst>
                    <a:ext uri="{FF2B5EF4-FFF2-40B4-BE49-F238E27FC236}">
                      <a16:creationId xmlns:a16="http://schemas.microsoft.com/office/drawing/2014/main" id="{672D6F40-BDFB-45D8-8C95-DC61EC3B6502}"/>
                    </a:ext>
                  </a:extLst>
                </p:cNvPr>
                <p:cNvSpPr/>
                <p:nvPr/>
              </p:nvSpPr>
              <p:spPr>
                <a:xfrm>
                  <a:off x="2075079" y="2914119"/>
                  <a:ext cx="1879896" cy="807232"/>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000" dirty="0">
                      <a:solidFill>
                        <a:srgbClr val="FF0000"/>
                      </a:solidFill>
                    </a:rPr>
                    <a:t>9</a:t>
                  </a:r>
                </a:p>
                <a:p>
                  <a:pPr algn="ctr"/>
                  <a:r>
                    <a:rPr lang="fr-FR" sz="1000" dirty="0" err="1">
                      <a:solidFill>
                        <a:srgbClr val="FF0000"/>
                      </a:solidFill>
                    </a:rPr>
                    <a:t>Indicators</a:t>
                  </a:r>
                  <a:r>
                    <a:rPr lang="fr-FR" sz="1000" dirty="0">
                      <a:solidFill>
                        <a:srgbClr val="FF0000"/>
                      </a:solidFill>
                    </a:rPr>
                    <a:t> </a:t>
                  </a:r>
                </a:p>
              </p:txBody>
            </p:sp>
            <p:sp>
              <p:nvSpPr>
                <p:cNvPr id="11" name="Flèche : haut 10">
                  <a:extLst>
                    <a:ext uri="{FF2B5EF4-FFF2-40B4-BE49-F238E27FC236}">
                      <a16:creationId xmlns:a16="http://schemas.microsoft.com/office/drawing/2014/main" id="{E38A1F4D-2BE8-4A11-B1EE-30B380D323E8}"/>
                    </a:ext>
                  </a:extLst>
                </p:cNvPr>
                <p:cNvSpPr/>
                <p:nvPr/>
              </p:nvSpPr>
              <p:spPr>
                <a:xfrm>
                  <a:off x="6256700" y="2821404"/>
                  <a:ext cx="1990146" cy="674437"/>
                </a:xfrm>
                <a:prstGeom prst="upArrow">
                  <a:avLst>
                    <a:gd name="adj1" fmla="val 50000"/>
                    <a:gd name="adj2" fmla="val 4305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000" dirty="0">
                      <a:solidFill>
                        <a:srgbClr val="FF0000"/>
                      </a:solidFill>
                    </a:rPr>
                    <a:t>12 </a:t>
                  </a:r>
                </a:p>
                <a:p>
                  <a:pPr algn="ctr"/>
                  <a:r>
                    <a:rPr lang="fr-FR" sz="1000" dirty="0" err="1">
                      <a:solidFill>
                        <a:srgbClr val="FF0000"/>
                      </a:solidFill>
                    </a:rPr>
                    <a:t>Indicators</a:t>
                  </a:r>
                  <a:endParaRPr lang="fr-FR" sz="1000" dirty="0">
                    <a:solidFill>
                      <a:srgbClr val="FF0000"/>
                    </a:solidFill>
                  </a:endParaRPr>
                </a:p>
              </p:txBody>
            </p:sp>
          </p:grpSp>
        </p:grpSp>
        <p:sp>
          <p:nvSpPr>
            <p:cNvPr id="7" name="ZoneTexte 6">
              <a:extLst>
                <a:ext uri="{FF2B5EF4-FFF2-40B4-BE49-F238E27FC236}">
                  <a16:creationId xmlns:a16="http://schemas.microsoft.com/office/drawing/2014/main" id="{EE37A365-409E-4233-92D8-00105D4B4035}"/>
                </a:ext>
              </a:extLst>
            </p:cNvPr>
            <p:cNvSpPr txBox="1"/>
            <p:nvPr/>
          </p:nvSpPr>
          <p:spPr>
            <a:xfrm>
              <a:off x="2411726" y="2396765"/>
              <a:ext cx="5095366" cy="646331"/>
            </a:xfrm>
            <a:prstGeom prst="rect">
              <a:avLst/>
            </a:prstGeom>
            <a:noFill/>
          </p:spPr>
          <p:txBody>
            <a:bodyPr wrap="square" rtlCol="0">
              <a:spAutoFit/>
            </a:bodyPr>
            <a:lstStyle/>
            <a:p>
              <a:pPr algn="ctr"/>
              <a:r>
                <a:rPr lang="en-US" b="1" dirty="0">
                  <a:ln/>
                  <a:solidFill>
                    <a:srgbClr val="00B050"/>
                  </a:solidFill>
                </a:rPr>
                <a:t>Dashboard of impact:</a:t>
              </a:r>
            </a:p>
            <a:p>
              <a:pPr algn="ctr"/>
              <a:r>
                <a:rPr lang="en-US" b="1" dirty="0">
                  <a:ln/>
                  <a:solidFill>
                    <a:srgbClr val="00B050"/>
                  </a:solidFill>
                </a:rPr>
                <a:t>  Bouquet of 21 priority indicators ... (or more)</a:t>
              </a:r>
              <a:endParaRPr lang="fr-FR" dirty="0">
                <a:ln/>
                <a:solidFill>
                  <a:srgbClr val="00B050"/>
                </a:solidFill>
              </a:endParaRPr>
            </a:p>
          </p:txBody>
        </p:sp>
      </p:grpSp>
      <p:sp>
        <p:nvSpPr>
          <p:cNvPr id="17" name="Titre 1">
            <a:extLst>
              <a:ext uri="{FF2B5EF4-FFF2-40B4-BE49-F238E27FC236}">
                <a16:creationId xmlns:a16="http://schemas.microsoft.com/office/drawing/2014/main" id="{06132272-E91C-4716-A103-A38BF64A3BA8}"/>
              </a:ext>
            </a:extLst>
          </p:cNvPr>
          <p:cNvSpPr txBox="1">
            <a:spLocks/>
          </p:cNvSpPr>
          <p:nvPr/>
        </p:nvSpPr>
        <p:spPr>
          <a:xfrm>
            <a:off x="899711" y="81457"/>
            <a:ext cx="10972800" cy="73287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2800" b="1" i="1" cap="small" dirty="0">
                <a:solidFill>
                  <a:srgbClr val="C00000"/>
                </a:solidFill>
              </a:rPr>
              <a:t>I.3 </a:t>
            </a:r>
            <a:r>
              <a:rPr lang="en-US" sz="2800" b="1" i="1" cap="small" dirty="0">
                <a:solidFill>
                  <a:srgbClr val="C00000"/>
                </a:solidFill>
              </a:rPr>
              <a:t>THE OBSERVATORY OF THE ERASMUS + IMPACT </a:t>
            </a:r>
            <a:endParaRPr lang="fr-FR" sz="2800" b="1" i="1" cap="small" dirty="0">
              <a:solidFill>
                <a:srgbClr val="C00000"/>
              </a:solidFill>
            </a:endParaRPr>
          </a:p>
        </p:txBody>
      </p:sp>
      <p:sp>
        <p:nvSpPr>
          <p:cNvPr id="9" name="Rectangle 8">
            <a:extLst>
              <a:ext uri="{FF2B5EF4-FFF2-40B4-BE49-F238E27FC236}">
                <a16:creationId xmlns:a16="http://schemas.microsoft.com/office/drawing/2014/main" id="{DC935AC5-4239-42B4-B399-53722D3F7802}"/>
              </a:ext>
            </a:extLst>
          </p:cNvPr>
          <p:cNvSpPr/>
          <p:nvPr/>
        </p:nvSpPr>
        <p:spPr>
          <a:xfrm>
            <a:off x="2111346" y="844380"/>
            <a:ext cx="9544209" cy="907941"/>
          </a:xfrm>
          <a:prstGeom prst="rect">
            <a:avLst/>
          </a:prstGeom>
        </p:spPr>
        <p:txBody>
          <a:bodyPr wrap="square">
            <a:spAutoFit/>
          </a:bodyPr>
          <a:lstStyle/>
          <a:p>
            <a:pPr marL="0" lvl="1" indent="-285750">
              <a:spcBef>
                <a:spcPts val="600"/>
              </a:spcBef>
              <a:buFont typeface="Wingdings" panose="05000000000000000000" pitchFamily="2" charset="2"/>
              <a:buChar char="§"/>
            </a:pPr>
            <a:r>
              <a:rPr lang="en-US" sz="2400" b="1" cap="small" dirty="0">
                <a:solidFill>
                  <a:srgbClr val="000080"/>
                </a:solidFill>
              </a:rPr>
              <a:t>Stabilize common observation tools in 2018 </a:t>
            </a:r>
          </a:p>
          <a:p>
            <a:pPr marL="0" lvl="1" indent="-285750">
              <a:spcBef>
                <a:spcPts val="600"/>
              </a:spcBef>
              <a:buFont typeface="Wingdings" panose="05000000000000000000" pitchFamily="2" charset="2"/>
              <a:buChar char="§"/>
            </a:pPr>
            <a:r>
              <a:rPr lang="en-US" sz="2400" b="1" cap="small" dirty="0">
                <a:solidFill>
                  <a:srgbClr val="000080"/>
                </a:solidFill>
              </a:rPr>
              <a:t>Produce the necessary and useful knowledge about the impact in 2019</a:t>
            </a:r>
            <a:endParaRPr lang="fr-FR" sz="2400" b="1" cap="small" dirty="0">
              <a:solidFill>
                <a:srgbClr val="000080"/>
              </a:solidFill>
            </a:endParaRPr>
          </a:p>
        </p:txBody>
      </p:sp>
    </p:spTree>
    <p:extLst>
      <p:ext uri="{BB962C8B-B14F-4D97-AF65-F5344CB8AC3E}">
        <p14:creationId xmlns:p14="http://schemas.microsoft.com/office/powerpoint/2010/main" val="141435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15" name="Imag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781" y="125626"/>
            <a:ext cx="1256729" cy="704159"/>
          </a:xfrm>
          <a:prstGeom prst="rect">
            <a:avLst/>
          </a:prstGeom>
        </p:spPr>
      </p:pic>
      <p:sp>
        <p:nvSpPr>
          <p:cNvPr id="9" name="Rectangle 8">
            <a:extLst>
              <a:ext uri="{FF2B5EF4-FFF2-40B4-BE49-F238E27FC236}">
                <a16:creationId xmlns:a16="http://schemas.microsoft.com/office/drawing/2014/main" id="{AB192394-41AE-4759-B202-9BFDE1404DBA}"/>
              </a:ext>
            </a:extLst>
          </p:cNvPr>
          <p:cNvSpPr/>
          <p:nvPr/>
        </p:nvSpPr>
        <p:spPr>
          <a:xfrm>
            <a:off x="417079" y="563969"/>
            <a:ext cx="11452095" cy="6294031"/>
          </a:xfrm>
          <a:prstGeom prst="rect">
            <a:avLst/>
          </a:prstGeom>
        </p:spPr>
        <p:txBody>
          <a:bodyPr wrap="square">
            <a:spAutoFit/>
          </a:bodyPr>
          <a:lstStyle/>
          <a:p>
            <a:pPr marL="0" lvl="1" indent="-285750">
              <a:lnSpc>
                <a:spcPct val="150000"/>
              </a:lnSpc>
              <a:spcBef>
                <a:spcPts val="600"/>
              </a:spcBef>
              <a:spcAft>
                <a:spcPts val="0"/>
              </a:spcAft>
              <a:buFont typeface="Wingdings" panose="05000000000000000000" pitchFamily="2" charset="2"/>
              <a:buAutoNum type="arabicPeriod"/>
            </a:pPr>
            <a:r>
              <a:rPr lang="fr-FR" sz="2400" b="1" cap="small" dirty="0" err="1">
                <a:solidFill>
                  <a:srgbClr val="000080"/>
                </a:solidFill>
              </a:rPr>
              <a:t>Respond</a:t>
            </a:r>
            <a:r>
              <a:rPr lang="fr-FR" sz="2400" b="1" cap="small" dirty="0">
                <a:solidFill>
                  <a:srgbClr val="000080"/>
                </a:solidFill>
              </a:rPr>
              <a:t> to </a:t>
            </a:r>
            <a:r>
              <a:rPr lang="fr-FR" sz="2400" b="1" cap="small" dirty="0" err="1">
                <a:solidFill>
                  <a:srgbClr val="000080"/>
                </a:solidFill>
              </a:rPr>
              <a:t>evaluative</a:t>
            </a:r>
            <a:r>
              <a:rPr lang="fr-FR" sz="2400" b="1" cap="small" dirty="0">
                <a:solidFill>
                  <a:srgbClr val="000080"/>
                </a:solidFill>
              </a:rPr>
              <a:t> issues</a:t>
            </a:r>
          </a:p>
          <a:p>
            <a:pPr marL="1143000" lvl="2" indent="-285750" algn="just" fontAlgn="base">
              <a:buClr>
                <a:srgbClr val="1F4E79"/>
              </a:buClr>
              <a:buFont typeface="Wingdings" panose="05000000000000000000" pitchFamily="2" charset="2"/>
              <a:buChar char="§"/>
            </a:pPr>
            <a:r>
              <a:rPr lang="en-US" sz="2000" dirty="0">
                <a:solidFill>
                  <a:srgbClr val="000080"/>
                </a:solidFill>
                <a:latin typeface="+mj-lt"/>
                <a:cs typeface="Calibri" panose="020F0502020204030204" pitchFamily="34" charset="0"/>
              </a:rPr>
              <a:t>For the European Commission: </a:t>
            </a:r>
            <a:r>
              <a:rPr lang="en-US" sz="2000" i="1" dirty="0">
                <a:solidFill>
                  <a:srgbClr val="000080"/>
                </a:solidFill>
                <a:latin typeface="+mj-lt"/>
                <a:cs typeface="Calibri" panose="020F0502020204030204" pitchFamily="34" charset="0"/>
              </a:rPr>
              <a:t>"Impact is the effect that the activity carried out and its results have on people, practices, organizations and systems. The dissemination and exploitation of results can help maximize the impact of the activities carried out so that they have an impact on immediate participants and partners in the years to come. “</a:t>
            </a:r>
          </a:p>
          <a:p>
            <a:pPr marL="1143000" lvl="2" indent="-285750" algn="just" fontAlgn="base">
              <a:buClr>
                <a:srgbClr val="1F4E79"/>
              </a:buClr>
              <a:buFont typeface="Wingdings" panose="05000000000000000000" pitchFamily="2" charset="2"/>
              <a:buChar char="§"/>
            </a:pPr>
            <a:r>
              <a:rPr lang="en-US" sz="2000" dirty="0">
                <a:solidFill>
                  <a:srgbClr val="000080"/>
                </a:solidFill>
                <a:latin typeface="+mj-lt"/>
                <a:cs typeface="Calibri" panose="020F0502020204030204" pitchFamily="34" charset="0"/>
              </a:rPr>
              <a:t>Evaluative issues common or distinct from mobility funders</a:t>
            </a:r>
          </a:p>
          <a:p>
            <a:pPr marL="0" lvl="1" indent="-285750" fontAlgn="base">
              <a:lnSpc>
                <a:spcPct val="150000"/>
              </a:lnSpc>
              <a:spcBef>
                <a:spcPts val="600"/>
              </a:spcBef>
              <a:buClr>
                <a:srgbClr val="1F4E79"/>
              </a:buClr>
              <a:buFont typeface="Wingdings" panose="05000000000000000000" pitchFamily="2" charset="2"/>
              <a:buAutoNum type="arabicPeriod"/>
            </a:pPr>
            <a:r>
              <a:rPr lang="en-US" sz="2400" b="1" cap="small" dirty="0">
                <a:solidFill>
                  <a:srgbClr val="000080"/>
                </a:solidFill>
              </a:rPr>
              <a:t>Stakeholders of diverse nature and vocation: a diversity of policies, goals and actions</a:t>
            </a:r>
          </a:p>
          <a:p>
            <a:pPr marL="1143000" lvl="2" indent="-285750" algn="just" fontAlgn="base">
              <a:buClr>
                <a:srgbClr val="1F4E79"/>
              </a:buClr>
              <a:buFont typeface="Wingdings" panose="05000000000000000000" pitchFamily="2" charset="2"/>
              <a:buChar char="§"/>
            </a:pPr>
            <a:r>
              <a:rPr lang="en-US" sz="2000" dirty="0">
                <a:solidFill>
                  <a:srgbClr val="000080"/>
                </a:solidFill>
                <a:latin typeface="+mj-lt"/>
                <a:cs typeface="Calibri" panose="020F0502020204030204" pitchFamily="34" charset="0"/>
              </a:rPr>
              <a:t>What they have in common: policies to support mobility as a factor of employability and career development</a:t>
            </a:r>
          </a:p>
          <a:p>
            <a:pPr marL="1143000" lvl="2" indent="-285750" algn="just" fontAlgn="base">
              <a:buClr>
                <a:srgbClr val="1F4E79"/>
              </a:buClr>
              <a:buFont typeface="Wingdings" panose="05000000000000000000" pitchFamily="2" charset="2"/>
              <a:buChar char="§"/>
            </a:pPr>
            <a:r>
              <a:rPr lang="en-US" sz="2000" dirty="0">
                <a:solidFill>
                  <a:srgbClr val="000080"/>
                </a:solidFill>
                <a:latin typeface="+mj-lt"/>
                <a:cs typeface="Calibri" panose="020F0502020204030204" pitchFamily="34" charset="0"/>
              </a:rPr>
              <a:t>The observatory : a common utility to serve the respective work of study and evaluation of stakeholders</a:t>
            </a:r>
          </a:p>
          <a:p>
            <a:pPr marL="1143000" lvl="2" indent="-285750" algn="just" fontAlgn="base">
              <a:buClr>
                <a:srgbClr val="1F4E79"/>
              </a:buClr>
              <a:buFont typeface="Wingdings" panose="05000000000000000000" pitchFamily="2" charset="2"/>
              <a:buChar char="§"/>
            </a:pPr>
            <a:r>
              <a:rPr lang="en-US" sz="2000" dirty="0">
                <a:solidFill>
                  <a:srgbClr val="000080"/>
                </a:solidFill>
                <a:latin typeface="+mj-lt"/>
                <a:cs typeface="Calibri" panose="020F0502020204030204" pitchFamily="34" charset="0"/>
              </a:rPr>
              <a:t>Stakeholders can be found in a common core of issues via the Erasmus + program.</a:t>
            </a:r>
            <a:endParaRPr lang="en-US" sz="2000" b="1" dirty="0">
              <a:solidFill>
                <a:srgbClr val="000080"/>
              </a:solidFill>
              <a:latin typeface="+mj-lt"/>
              <a:cs typeface="Calibri" panose="020F0502020204030204" pitchFamily="34" charset="0"/>
            </a:endParaRPr>
          </a:p>
          <a:p>
            <a:pPr marL="0" lvl="1" indent="-285750" fontAlgn="base">
              <a:lnSpc>
                <a:spcPct val="150000"/>
              </a:lnSpc>
              <a:spcBef>
                <a:spcPts val="600"/>
              </a:spcBef>
              <a:buClr>
                <a:srgbClr val="1F4E79"/>
              </a:buClr>
              <a:buFont typeface="Wingdings" panose="05000000000000000000" pitchFamily="2" charset="2"/>
              <a:buAutoNum type="arabicPeriod"/>
            </a:pPr>
            <a:r>
              <a:rPr lang="en-US" sz="2400" b="1" cap="small" dirty="0">
                <a:solidFill>
                  <a:srgbClr val="000080"/>
                </a:solidFill>
              </a:rPr>
              <a:t>The consensus around an optimal definition of the impact, in seven components</a:t>
            </a:r>
          </a:p>
          <a:p>
            <a:pPr marL="1143000" lvl="2" indent="-285750" algn="just" fontAlgn="base">
              <a:spcBef>
                <a:spcPts val="600"/>
              </a:spcBef>
              <a:spcAft>
                <a:spcPts val="0"/>
              </a:spcAft>
              <a:buClr>
                <a:srgbClr val="1F4E79"/>
              </a:buClr>
              <a:buFont typeface="Wingdings" panose="05000000000000000000" pitchFamily="2" charset="2"/>
              <a:buChar char="§"/>
            </a:pPr>
            <a:r>
              <a:rPr lang="en-US" sz="2000" dirty="0">
                <a:solidFill>
                  <a:srgbClr val="000080"/>
                </a:solidFill>
                <a:latin typeface="+mj-lt"/>
                <a:cs typeface="Calibri" panose="020F0502020204030204" pitchFamily="34" charset="0"/>
              </a:rPr>
              <a:t>The impact (of an action, a program, a policy) is all (1) perceptible and noticeable changes, (2) on a planned term, (3) positive and negative, (4) expected or not, (5) about people, groups, organizations, systems, and (6) causally linked to action, program, policy; therefore (7) that can be put in perspective with its strategic targets</a:t>
            </a:r>
            <a:endParaRPr lang="fr-FR" sz="2000" dirty="0">
              <a:solidFill>
                <a:srgbClr val="000080"/>
              </a:solidFill>
              <a:latin typeface="+mj-lt"/>
              <a:cs typeface="Calibri" panose="020F0502020204030204" pitchFamily="34" charset="0"/>
            </a:endParaRPr>
          </a:p>
        </p:txBody>
      </p:sp>
      <p:sp>
        <p:nvSpPr>
          <p:cNvPr id="13" name="Titre 1">
            <a:extLst>
              <a:ext uri="{FF2B5EF4-FFF2-40B4-BE49-F238E27FC236}">
                <a16:creationId xmlns:a16="http://schemas.microsoft.com/office/drawing/2014/main" id="{1ADF0DA3-B776-427A-9430-4F2E1F9252C2}"/>
              </a:ext>
            </a:extLst>
          </p:cNvPr>
          <p:cNvSpPr>
            <a:spLocks noGrp="1"/>
          </p:cNvSpPr>
          <p:nvPr>
            <p:ph type="title"/>
          </p:nvPr>
        </p:nvSpPr>
        <p:spPr>
          <a:xfrm>
            <a:off x="896374" y="125626"/>
            <a:ext cx="10972800" cy="673640"/>
          </a:xfrm>
        </p:spPr>
        <p:txBody>
          <a:bodyPr vert="horz" lIns="91440" tIns="45720" rIns="91440" bIns="45720" rtlCol="0" anchor="ctr">
            <a:normAutofit/>
          </a:bodyPr>
          <a:lstStyle/>
          <a:p>
            <a:r>
              <a:rPr lang="fr-FR" sz="3200" b="1" i="1" cap="small" dirty="0">
                <a:solidFill>
                  <a:srgbClr val="C00000"/>
                </a:solidFill>
              </a:rPr>
              <a:t>II.1 </a:t>
            </a:r>
            <a:r>
              <a:rPr lang="en-US" sz="3200" b="1" i="1" cap="small" dirty="0">
                <a:solidFill>
                  <a:srgbClr val="C00000"/>
                </a:solidFill>
              </a:rPr>
              <a:t> Observe to assess the impacts of mobility</a:t>
            </a:r>
            <a:endParaRPr lang="fr-FR" sz="3200" b="1" i="1" cap="small" dirty="0">
              <a:solidFill>
                <a:srgbClr val="C00000"/>
              </a:solidFill>
            </a:endParaRPr>
          </a:p>
        </p:txBody>
      </p:sp>
    </p:spTree>
    <p:extLst>
      <p:ext uri="{BB962C8B-B14F-4D97-AF65-F5344CB8AC3E}">
        <p14:creationId xmlns:p14="http://schemas.microsoft.com/office/powerpoint/2010/main" val="347545430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3133" y="227766"/>
            <a:ext cx="1045920" cy="586041"/>
          </a:xfrm>
          <a:prstGeom prst="rect">
            <a:avLst/>
          </a:prstGeom>
        </p:spPr>
      </p:pic>
      <p:sp>
        <p:nvSpPr>
          <p:cNvPr id="9" name="Rectangle 8">
            <a:extLst>
              <a:ext uri="{FF2B5EF4-FFF2-40B4-BE49-F238E27FC236}">
                <a16:creationId xmlns:a16="http://schemas.microsoft.com/office/drawing/2014/main" id="{AB192394-41AE-4759-B202-9BFDE1404DBA}"/>
              </a:ext>
            </a:extLst>
          </p:cNvPr>
          <p:cNvSpPr/>
          <p:nvPr/>
        </p:nvSpPr>
        <p:spPr>
          <a:xfrm>
            <a:off x="303382" y="1033847"/>
            <a:ext cx="12130632" cy="784830"/>
          </a:xfrm>
          <a:prstGeom prst="rect">
            <a:avLst/>
          </a:prstGeom>
        </p:spPr>
        <p:txBody>
          <a:bodyPr wrap="square">
            <a:spAutoFit/>
          </a:bodyPr>
          <a:lstStyle/>
          <a:p>
            <a:pPr marL="0" lvl="1" indent="-285750">
              <a:spcBef>
                <a:spcPts val="600"/>
              </a:spcBef>
              <a:buFont typeface="Wingdings" panose="05000000000000000000" pitchFamily="2" charset="2"/>
              <a:buAutoNum type="arabicPeriod"/>
            </a:pPr>
            <a:r>
              <a:rPr lang="fr-FR" sz="2000" b="1" cap="small" spc="75" dirty="0">
                <a:solidFill>
                  <a:srgbClr val="002060"/>
                </a:solidFill>
                <a:latin typeface="+mj-lt"/>
                <a:cs typeface="Calibri" panose="020F0502020204030204" pitchFamily="34" charset="0"/>
              </a:rPr>
              <a:t> </a:t>
            </a:r>
            <a:r>
              <a:rPr lang="en-US" sz="2000" b="1" cap="small" dirty="0">
                <a:solidFill>
                  <a:srgbClr val="000080"/>
                </a:solidFill>
              </a:rPr>
              <a:t>The three categories of impact: three stages of the same impact logic</a:t>
            </a:r>
          </a:p>
          <a:p>
            <a:pPr marL="0" lvl="1" indent="-285750">
              <a:spcBef>
                <a:spcPts val="600"/>
              </a:spcBef>
              <a:buFont typeface="Wingdings" panose="05000000000000000000" pitchFamily="2" charset="2"/>
              <a:buAutoNum type="arabicPeriod"/>
            </a:pPr>
            <a:r>
              <a:rPr lang="en-US" sz="2000" b="1" cap="small" dirty="0">
                <a:solidFill>
                  <a:srgbClr val="000080"/>
                </a:solidFill>
              </a:rPr>
              <a:t>a dynamic between the three types of impact =&gt; observe the impacts over time rather than at a moment</a:t>
            </a:r>
            <a:endParaRPr lang="fr-FR" sz="2000" b="1" cap="small" dirty="0">
              <a:solidFill>
                <a:srgbClr val="000080"/>
              </a:solidFill>
            </a:endParaRPr>
          </a:p>
        </p:txBody>
      </p:sp>
      <p:sp>
        <p:nvSpPr>
          <p:cNvPr id="13" name="Titre 1">
            <a:extLst>
              <a:ext uri="{FF2B5EF4-FFF2-40B4-BE49-F238E27FC236}">
                <a16:creationId xmlns:a16="http://schemas.microsoft.com/office/drawing/2014/main" id="{1ADF0DA3-B776-427A-9430-4F2E1F9252C2}"/>
              </a:ext>
            </a:extLst>
          </p:cNvPr>
          <p:cNvSpPr>
            <a:spLocks noGrp="1"/>
          </p:cNvSpPr>
          <p:nvPr>
            <p:ph type="title"/>
          </p:nvPr>
        </p:nvSpPr>
        <p:spPr>
          <a:xfrm>
            <a:off x="1047663" y="263014"/>
            <a:ext cx="10972800" cy="673640"/>
          </a:xfrm>
        </p:spPr>
        <p:txBody>
          <a:bodyPr vert="horz" lIns="91440" tIns="45720" rIns="91440" bIns="45720" rtlCol="0" anchor="ctr">
            <a:noAutofit/>
          </a:bodyPr>
          <a:lstStyle/>
          <a:p>
            <a:r>
              <a:rPr lang="fr-FR" sz="2800" b="1" i="1" cap="small" dirty="0">
                <a:solidFill>
                  <a:srgbClr val="C00000"/>
                </a:solidFill>
              </a:rPr>
              <a:t>II.2 </a:t>
            </a:r>
            <a:r>
              <a:rPr lang="en-US" sz="2800" b="1" i="1" cap="small" dirty="0">
                <a:solidFill>
                  <a:srgbClr val="C00000"/>
                </a:solidFill>
              </a:rPr>
              <a:t> Observe to assess the impacts of mobility</a:t>
            </a:r>
            <a:endParaRPr lang="fr-FR" sz="2800" b="1" i="1" cap="small" dirty="0">
              <a:solidFill>
                <a:srgbClr val="C00000"/>
              </a:solidFill>
            </a:endParaRPr>
          </a:p>
        </p:txBody>
      </p:sp>
      <p:sp>
        <p:nvSpPr>
          <p:cNvPr id="7" name="Forme libre : forme 6">
            <a:extLst>
              <a:ext uri="{FF2B5EF4-FFF2-40B4-BE49-F238E27FC236}">
                <a16:creationId xmlns:a16="http://schemas.microsoft.com/office/drawing/2014/main" id="{1A443A33-61D0-4CC5-BB7C-6EE9B88ADDB9}"/>
              </a:ext>
            </a:extLst>
          </p:cNvPr>
          <p:cNvSpPr/>
          <p:nvPr/>
        </p:nvSpPr>
        <p:spPr>
          <a:xfrm>
            <a:off x="492320" y="2387587"/>
            <a:ext cx="3636723" cy="1708744"/>
          </a:xfrm>
          <a:custGeom>
            <a:avLst/>
            <a:gdLst>
              <a:gd name="connsiteX0" fmla="*/ 0 w 4558329"/>
              <a:gd name="connsiteY0" fmla="*/ 256312 h 1708744"/>
              <a:gd name="connsiteX1" fmla="*/ 3703957 w 4558329"/>
              <a:gd name="connsiteY1" fmla="*/ 256312 h 1708744"/>
              <a:gd name="connsiteX2" fmla="*/ 3703957 w 4558329"/>
              <a:gd name="connsiteY2" fmla="*/ 0 h 1708744"/>
              <a:gd name="connsiteX3" fmla="*/ 4558329 w 4558329"/>
              <a:gd name="connsiteY3" fmla="*/ 854372 h 1708744"/>
              <a:gd name="connsiteX4" fmla="*/ 3703957 w 4558329"/>
              <a:gd name="connsiteY4" fmla="*/ 1708744 h 1708744"/>
              <a:gd name="connsiteX5" fmla="*/ 3703957 w 4558329"/>
              <a:gd name="connsiteY5" fmla="*/ 1452432 h 1708744"/>
              <a:gd name="connsiteX6" fmla="*/ 0 w 4558329"/>
              <a:gd name="connsiteY6" fmla="*/ 1452432 h 1708744"/>
              <a:gd name="connsiteX7" fmla="*/ 0 w 4558329"/>
              <a:gd name="connsiteY7" fmla="*/ 256312 h 1708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58329" h="1708744">
                <a:moveTo>
                  <a:pt x="0" y="256312"/>
                </a:moveTo>
                <a:lnTo>
                  <a:pt x="3703957" y="256312"/>
                </a:lnTo>
                <a:lnTo>
                  <a:pt x="3703957" y="0"/>
                </a:lnTo>
                <a:lnTo>
                  <a:pt x="4558329" y="854372"/>
                </a:lnTo>
                <a:lnTo>
                  <a:pt x="3703957" y="1708744"/>
                </a:lnTo>
                <a:lnTo>
                  <a:pt x="3703957" y="1452432"/>
                </a:lnTo>
                <a:lnTo>
                  <a:pt x="0" y="1452432"/>
                </a:lnTo>
                <a:lnTo>
                  <a:pt x="0" y="256312"/>
                </a:lnTo>
                <a:close/>
              </a:path>
            </a:pathLst>
          </a:custGeom>
          <a:solidFill>
            <a:sysClr val="window" lastClr="FFFFFF">
              <a:alpha val="90000"/>
              <a:tint val="40000"/>
              <a:hueOff val="0"/>
              <a:satOff val="0"/>
              <a:lumOff val="0"/>
              <a:alphaOff val="0"/>
            </a:sysClr>
          </a:solidFill>
          <a:ln w="12700" cap="flat" cmpd="sng" algn="ctr">
            <a:solidFill>
              <a:srgbClr val="5B9BD5">
                <a:alpha val="9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1180222" tIns="266472" rIns="618380" bIns="266472" numCol="1" spcCol="1270" anchor="ctr" anchorCtr="0">
            <a:noAutofit/>
          </a:bodyPr>
          <a:lstStyle/>
          <a:p>
            <a:pPr marL="363538" lvl="0" indent="-98425" algn="l" defTabSz="711200">
              <a:lnSpc>
                <a:spcPct val="90000"/>
              </a:lnSpc>
              <a:spcBef>
                <a:spcPct val="0"/>
              </a:spcBef>
              <a:spcAft>
                <a:spcPct val="35000"/>
              </a:spcAft>
              <a:buFont typeface="Arial" panose="020B0604020202020204" pitchFamily="34" charset="0"/>
              <a:buChar char="•"/>
              <a:tabLst>
                <a:tab pos="452438" algn="l"/>
              </a:tabLst>
            </a:pPr>
            <a:r>
              <a:rPr lang="fr-FR" sz="1600" kern="1200" dirty="0"/>
              <a:t>	Learning </a:t>
            </a:r>
            <a:r>
              <a:rPr lang="fr-FR" sz="1600" kern="1200" dirty="0" err="1"/>
              <a:t>abilities</a:t>
            </a:r>
            <a:endParaRPr lang="fr-FR" sz="1600" dirty="0"/>
          </a:p>
          <a:p>
            <a:pPr marL="363538" lvl="0" indent="-98425" algn="l" defTabSz="711200">
              <a:lnSpc>
                <a:spcPct val="90000"/>
              </a:lnSpc>
              <a:spcBef>
                <a:spcPct val="0"/>
              </a:spcBef>
              <a:spcAft>
                <a:spcPct val="35000"/>
              </a:spcAft>
              <a:buFont typeface="Arial" panose="020B0604020202020204" pitchFamily="34" charset="0"/>
              <a:buChar char="•"/>
              <a:tabLst>
                <a:tab pos="452438" algn="l"/>
              </a:tabLst>
            </a:pPr>
            <a:r>
              <a:rPr lang="fr-FR" sz="1600" kern="1200" dirty="0" err="1"/>
              <a:t>Employability</a:t>
            </a:r>
            <a:endParaRPr lang="fr-FR" sz="1600" kern="1200" dirty="0">
              <a:solidFill>
                <a:sysClr val="windowText" lastClr="000000">
                  <a:hueOff val="0"/>
                  <a:satOff val="0"/>
                  <a:lumOff val="0"/>
                  <a:alphaOff val="0"/>
                </a:sysClr>
              </a:solidFill>
              <a:latin typeface="Calibri" panose="020F0502020204030204"/>
              <a:ea typeface="+mn-ea"/>
              <a:cs typeface="+mn-cs"/>
            </a:endParaRPr>
          </a:p>
        </p:txBody>
      </p:sp>
      <p:sp>
        <p:nvSpPr>
          <p:cNvPr id="8" name="Forme libre : forme 7">
            <a:extLst>
              <a:ext uri="{FF2B5EF4-FFF2-40B4-BE49-F238E27FC236}">
                <a16:creationId xmlns:a16="http://schemas.microsoft.com/office/drawing/2014/main" id="{CBCD310E-F1C0-4526-AEEA-EBDD9FD70A5E}"/>
              </a:ext>
            </a:extLst>
          </p:cNvPr>
          <p:cNvSpPr/>
          <p:nvPr/>
        </p:nvSpPr>
        <p:spPr>
          <a:xfrm>
            <a:off x="330126" y="2664940"/>
            <a:ext cx="1622506" cy="1301086"/>
          </a:xfrm>
          <a:custGeom>
            <a:avLst/>
            <a:gdLst>
              <a:gd name="connsiteX0" fmla="*/ 0 w 1622506"/>
              <a:gd name="connsiteY0" fmla="*/ 650543 h 1301086"/>
              <a:gd name="connsiteX1" fmla="*/ 811253 w 1622506"/>
              <a:gd name="connsiteY1" fmla="*/ 0 h 1301086"/>
              <a:gd name="connsiteX2" fmla="*/ 1622506 w 1622506"/>
              <a:gd name="connsiteY2" fmla="*/ 650543 h 1301086"/>
              <a:gd name="connsiteX3" fmla="*/ 811253 w 1622506"/>
              <a:gd name="connsiteY3" fmla="*/ 1301086 h 1301086"/>
              <a:gd name="connsiteX4" fmla="*/ 0 w 1622506"/>
              <a:gd name="connsiteY4" fmla="*/ 650543 h 1301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2506" h="1301086">
                <a:moveTo>
                  <a:pt x="0" y="650543"/>
                </a:moveTo>
                <a:cubicBezTo>
                  <a:pt x="0" y="291258"/>
                  <a:pt x="363210" y="0"/>
                  <a:pt x="811253" y="0"/>
                </a:cubicBezTo>
                <a:cubicBezTo>
                  <a:pt x="1259296" y="0"/>
                  <a:pt x="1622506" y="291258"/>
                  <a:pt x="1622506" y="650543"/>
                </a:cubicBezTo>
                <a:cubicBezTo>
                  <a:pt x="1622506" y="1009828"/>
                  <a:pt x="1259296" y="1301086"/>
                  <a:pt x="811253" y="1301086"/>
                </a:cubicBezTo>
                <a:cubicBezTo>
                  <a:pt x="363210" y="1301086"/>
                  <a:pt x="0" y="1009828"/>
                  <a:pt x="0" y="650543"/>
                </a:cubicBezTo>
                <a:close/>
              </a:path>
            </a:pathLst>
          </a:custGeom>
          <a:solidFill>
            <a:sysClr val="window" lastClr="FFFFFF">
              <a:hueOff val="0"/>
              <a:satOff val="0"/>
              <a:lumOff val="0"/>
              <a:alphaOff val="0"/>
            </a:sysClr>
          </a:solidFill>
          <a:ln w="12700" cap="flat" cmpd="sng" algn="ctr">
            <a:solidFill>
              <a:srgbClr val="5B9BD5">
                <a:shade val="8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249041" tIns="201970" rIns="249041" bIns="20197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ysClr val="windowText" lastClr="000000"/>
                </a:solidFill>
                <a:latin typeface="Calibri" panose="020F0502020204030204"/>
                <a:ea typeface="+mn-ea"/>
                <a:cs typeface="+mn-cs"/>
              </a:rPr>
              <a:t>1/ </a:t>
            </a:r>
            <a:r>
              <a:rPr lang="en-US" sz="1800" b="1" kern="1200" dirty="0"/>
              <a:t>the individual potential</a:t>
            </a:r>
            <a:endParaRPr lang="fr-FR" sz="1800" b="1" kern="1200" dirty="0">
              <a:solidFill>
                <a:sysClr val="windowText" lastClr="000000">
                  <a:hueOff val="0"/>
                  <a:satOff val="0"/>
                  <a:lumOff val="0"/>
                  <a:alphaOff val="0"/>
                </a:sysClr>
              </a:solidFill>
              <a:latin typeface="Calibri" panose="020F0502020204030204"/>
              <a:ea typeface="+mn-ea"/>
              <a:cs typeface="+mn-cs"/>
            </a:endParaRPr>
          </a:p>
        </p:txBody>
      </p:sp>
      <p:sp>
        <p:nvSpPr>
          <p:cNvPr id="10" name="Forme libre : forme 9">
            <a:extLst>
              <a:ext uri="{FF2B5EF4-FFF2-40B4-BE49-F238E27FC236}">
                <a16:creationId xmlns:a16="http://schemas.microsoft.com/office/drawing/2014/main" id="{0702F564-7DA4-456C-B5F6-A203B0E49714}"/>
              </a:ext>
            </a:extLst>
          </p:cNvPr>
          <p:cNvSpPr/>
          <p:nvPr/>
        </p:nvSpPr>
        <p:spPr>
          <a:xfrm>
            <a:off x="4962584" y="2048758"/>
            <a:ext cx="3121515" cy="2386401"/>
          </a:xfrm>
          <a:custGeom>
            <a:avLst/>
            <a:gdLst>
              <a:gd name="connsiteX0" fmla="*/ 0 w 2649193"/>
              <a:gd name="connsiteY0" fmla="*/ 357960 h 2386401"/>
              <a:gd name="connsiteX1" fmla="*/ 1455993 w 2649193"/>
              <a:gd name="connsiteY1" fmla="*/ 357960 h 2386401"/>
              <a:gd name="connsiteX2" fmla="*/ 1455993 w 2649193"/>
              <a:gd name="connsiteY2" fmla="*/ 0 h 2386401"/>
              <a:gd name="connsiteX3" fmla="*/ 2649193 w 2649193"/>
              <a:gd name="connsiteY3" fmla="*/ 1193201 h 2386401"/>
              <a:gd name="connsiteX4" fmla="*/ 1455993 w 2649193"/>
              <a:gd name="connsiteY4" fmla="*/ 2386401 h 2386401"/>
              <a:gd name="connsiteX5" fmla="*/ 1455993 w 2649193"/>
              <a:gd name="connsiteY5" fmla="*/ 2028441 h 2386401"/>
              <a:gd name="connsiteX6" fmla="*/ 0 w 2649193"/>
              <a:gd name="connsiteY6" fmla="*/ 2028441 h 2386401"/>
              <a:gd name="connsiteX7" fmla="*/ 0 w 2649193"/>
              <a:gd name="connsiteY7" fmla="*/ 357960 h 2386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9193" h="2386401">
                <a:moveTo>
                  <a:pt x="0" y="357960"/>
                </a:moveTo>
                <a:lnTo>
                  <a:pt x="1455993" y="357960"/>
                </a:lnTo>
                <a:lnTo>
                  <a:pt x="1455993" y="0"/>
                </a:lnTo>
                <a:lnTo>
                  <a:pt x="2649193" y="1193201"/>
                </a:lnTo>
                <a:lnTo>
                  <a:pt x="1455993" y="2386401"/>
                </a:lnTo>
                <a:lnTo>
                  <a:pt x="1455993" y="2028441"/>
                </a:lnTo>
                <a:lnTo>
                  <a:pt x="0" y="2028441"/>
                </a:lnTo>
                <a:lnTo>
                  <a:pt x="0" y="357960"/>
                </a:lnTo>
                <a:close/>
              </a:path>
            </a:pathLst>
          </a:custGeom>
          <a:solidFill>
            <a:sysClr val="window" lastClr="FFFFFF">
              <a:alpha val="90000"/>
              <a:tint val="40000"/>
              <a:hueOff val="0"/>
              <a:satOff val="0"/>
              <a:lumOff val="0"/>
              <a:alphaOff val="0"/>
            </a:sysClr>
          </a:solidFill>
          <a:ln w="12700" cap="flat" cmpd="sng" algn="ctr">
            <a:solidFill>
              <a:srgbClr val="5B9BD5">
                <a:alpha val="9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702938" tIns="368120" rIns="715733" bIns="368120" numCol="1" spcCol="1270" anchor="ctr" anchorCtr="0">
            <a:noAutofit/>
          </a:bodyPr>
          <a:lstStyle/>
          <a:p>
            <a:pPr marL="171450" lvl="1" indent="-171450" defTabSz="711200">
              <a:lnSpc>
                <a:spcPct val="90000"/>
              </a:lnSpc>
              <a:spcBef>
                <a:spcPct val="0"/>
              </a:spcBef>
              <a:spcAft>
                <a:spcPct val="15000"/>
              </a:spcAft>
              <a:buChar char="•"/>
            </a:pPr>
            <a:r>
              <a:rPr lang="en-US" sz="1600" dirty="0"/>
              <a:t>Knowledge</a:t>
            </a:r>
          </a:p>
          <a:p>
            <a:pPr marL="171450" lvl="1" indent="-171450" defTabSz="711200">
              <a:lnSpc>
                <a:spcPct val="90000"/>
              </a:lnSpc>
              <a:spcBef>
                <a:spcPct val="0"/>
              </a:spcBef>
              <a:spcAft>
                <a:spcPct val="15000"/>
              </a:spcAft>
              <a:buChar char="•"/>
            </a:pPr>
            <a:r>
              <a:rPr lang="en-US" sz="1600" dirty="0"/>
              <a:t>Acquisition of language skills</a:t>
            </a:r>
          </a:p>
          <a:p>
            <a:pPr marL="171450" lvl="1" indent="-171450" defTabSz="711200">
              <a:lnSpc>
                <a:spcPct val="90000"/>
              </a:lnSpc>
              <a:spcBef>
                <a:spcPct val="0"/>
              </a:spcBef>
              <a:spcAft>
                <a:spcPct val="15000"/>
              </a:spcAft>
              <a:buChar char="•"/>
            </a:pPr>
            <a:r>
              <a:rPr lang="en-US" sz="1600" dirty="0"/>
              <a:t>Expertise</a:t>
            </a:r>
          </a:p>
          <a:p>
            <a:pPr marL="171450" lvl="1" indent="-171450" defTabSz="711200">
              <a:lnSpc>
                <a:spcPct val="90000"/>
              </a:lnSpc>
              <a:spcBef>
                <a:spcPct val="0"/>
              </a:spcBef>
              <a:spcAft>
                <a:spcPct val="15000"/>
              </a:spcAft>
              <a:buChar char="•"/>
            </a:pPr>
            <a:r>
              <a:rPr lang="en-US" sz="1600" dirty="0"/>
              <a:t>professional skills including technical</a:t>
            </a:r>
            <a:endParaRPr lang="fr-FR" sz="1600" kern="1200" dirty="0">
              <a:solidFill>
                <a:sysClr val="windowText" lastClr="000000">
                  <a:hueOff val="0"/>
                  <a:satOff val="0"/>
                  <a:lumOff val="0"/>
                  <a:alphaOff val="0"/>
                </a:sysClr>
              </a:solidFill>
              <a:latin typeface="Calibri" panose="020F0502020204030204"/>
              <a:ea typeface="+mn-ea"/>
              <a:cs typeface="+mn-cs"/>
            </a:endParaRPr>
          </a:p>
        </p:txBody>
      </p:sp>
      <p:sp>
        <p:nvSpPr>
          <p:cNvPr id="11" name="Forme libre : forme 10">
            <a:extLst>
              <a:ext uri="{FF2B5EF4-FFF2-40B4-BE49-F238E27FC236}">
                <a16:creationId xmlns:a16="http://schemas.microsoft.com/office/drawing/2014/main" id="{80FEEB9D-12E7-4F61-A15F-F533973E07DA}"/>
              </a:ext>
            </a:extLst>
          </p:cNvPr>
          <p:cNvSpPr/>
          <p:nvPr/>
        </p:nvSpPr>
        <p:spPr>
          <a:xfrm>
            <a:off x="3664582" y="2339812"/>
            <a:ext cx="1831200" cy="1776912"/>
          </a:xfrm>
          <a:custGeom>
            <a:avLst/>
            <a:gdLst>
              <a:gd name="connsiteX0" fmla="*/ 0 w 1732695"/>
              <a:gd name="connsiteY0" fmla="*/ 650543 h 1301086"/>
              <a:gd name="connsiteX1" fmla="*/ 866348 w 1732695"/>
              <a:gd name="connsiteY1" fmla="*/ 0 h 1301086"/>
              <a:gd name="connsiteX2" fmla="*/ 1732696 w 1732695"/>
              <a:gd name="connsiteY2" fmla="*/ 650543 h 1301086"/>
              <a:gd name="connsiteX3" fmla="*/ 866348 w 1732695"/>
              <a:gd name="connsiteY3" fmla="*/ 1301086 h 1301086"/>
              <a:gd name="connsiteX4" fmla="*/ 0 w 1732695"/>
              <a:gd name="connsiteY4" fmla="*/ 650543 h 1301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2695" h="1301086">
                <a:moveTo>
                  <a:pt x="0" y="650543"/>
                </a:moveTo>
                <a:cubicBezTo>
                  <a:pt x="0" y="291258"/>
                  <a:pt x="387877" y="0"/>
                  <a:pt x="866348" y="0"/>
                </a:cubicBezTo>
                <a:cubicBezTo>
                  <a:pt x="1344819" y="0"/>
                  <a:pt x="1732696" y="291258"/>
                  <a:pt x="1732696" y="650543"/>
                </a:cubicBezTo>
                <a:cubicBezTo>
                  <a:pt x="1732696" y="1009828"/>
                  <a:pt x="1344819" y="1301086"/>
                  <a:pt x="866348" y="1301086"/>
                </a:cubicBezTo>
                <a:cubicBezTo>
                  <a:pt x="387877" y="1301086"/>
                  <a:pt x="0" y="1009828"/>
                  <a:pt x="0" y="650543"/>
                </a:cubicBezTo>
                <a:close/>
              </a:path>
            </a:pathLst>
          </a:custGeom>
          <a:solidFill>
            <a:sysClr val="window" lastClr="FFFFFF">
              <a:hueOff val="0"/>
              <a:satOff val="0"/>
              <a:lumOff val="0"/>
              <a:alphaOff val="0"/>
            </a:sysClr>
          </a:solidFill>
          <a:ln w="12700" cap="flat" cmpd="sng" algn="ctr">
            <a:solidFill>
              <a:srgbClr val="5B9BD5">
                <a:shade val="8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265177" tIns="201970" rIns="265177" bIns="20197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ysClr val="windowText" lastClr="000000"/>
                </a:solidFill>
                <a:latin typeface="Calibri" panose="020F0502020204030204"/>
                <a:ea typeface="+mn-ea"/>
                <a:cs typeface="+mn-cs"/>
              </a:rPr>
              <a:t>2/</a:t>
            </a:r>
            <a:r>
              <a:rPr lang="en-US" sz="1800" b="1" kern="1200" dirty="0"/>
              <a:t>the professional experience, professional qualifications gained</a:t>
            </a:r>
            <a:endParaRPr lang="fr-FR" sz="1800" b="1" u="sng" kern="1200" dirty="0">
              <a:solidFill>
                <a:prstClr val="black">
                  <a:hueOff val="0"/>
                  <a:satOff val="0"/>
                  <a:lumOff val="0"/>
                  <a:alphaOff val="0"/>
                </a:prstClr>
              </a:solidFill>
              <a:latin typeface="Calibri"/>
              <a:ea typeface="+mn-ea"/>
              <a:cs typeface="+mn-cs"/>
            </a:endParaRPr>
          </a:p>
        </p:txBody>
      </p:sp>
      <p:sp>
        <p:nvSpPr>
          <p:cNvPr id="12" name="Forme libre : forme 11">
            <a:extLst>
              <a:ext uri="{FF2B5EF4-FFF2-40B4-BE49-F238E27FC236}">
                <a16:creationId xmlns:a16="http://schemas.microsoft.com/office/drawing/2014/main" id="{14237CE3-E5C5-4B46-918A-CBE0FC8AFDF8}"/>
              </a:ext>
            </a:extLst>
          </p:cNvPr>
          <p:cNvSpPr/>
          <p:nvPr/>
        </p:nvSpPr>
        <p:spPr>
          <a:xfrm>
            <a:off x="9138358" y="2404731"/>
            <a:ext cx="2788591" cy="1864351"/>
          </a:xfrm>
          <a:custGeom>
            <a:avLst/>
            <a:gdLst>
              <a:gd name="connsiteX0" fmla="*/ 0 w 2788591"/>
              <a:gd name="connsiteY0" fmla="*/ 279653 h 1864351"/>
              <a:gd name="connsiteX1" fmla="*/ 1856416 w 2788591"/>
              <a:gd name="connsiteY1" fmla="*/ 279653 h 1864351"/>
              <a:gd name="connsiteX2" fmla="*/ 1856416 w 2788591"/>
              <a:gd name="connsiteY2" fmla="*/ 0 h 1864351"/>
              <a:gd name="connsiteX3" fmla="*/ 2788591 w 2788591"/>
              <a:gd name="connsiteY3" fmla="*/ 932176 h 1864351"/>
              <a:gd name="connsiteX4" fmla="*/ 1856416 w 2788591"/>
              <a:gd name="connsiteY4" fmla="*/ 1864351 h 1864351"/>
              <a:gd name="connsiteX5" fmla="*/ 1856416 w 2788591"/>
              <a:gd name="connsiteY5" fmla="*/ 1584698 h 1864351"/>
              <a:gd name="connsiteX6" fmla="*/ 0 w 2788591"/>
              <a:gd name="connsiteY6" fmla="*/ 1584698 h 1864351"/>
              <a:gd name="connsiteX7" fmla="*/ 0 w 2788591"/>
              <a:gd name="connsiteY7" fmla="*/ 279653 h 1864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88591" h="1864351">
                <a:moveTo>
                  <a:pt x="0" y="279653"/>
                </a:moveTo>
                <a:lnTo>
                  <a:pt x="1856416" y="279653"/>
                </a:lnTo>
                <a:lnTo>
                  <a:pt x="1856416" y="0"/>
                </a:lnTo>
                <a:lnTo>
                  <a:pt x="2788591" y="932176"/>
                </a:lnTo>
                <a:lnTo>
                  <a:pt x="1856416" y="1864351"/>
                </a:lnTo>
                <a:lnTo>
                  <a:pt x="1856416" y="1584698"/>
                </a:lnTo>
                <a:lnTo>
                  <a:pt x="0" y="1584698"/>
                </a:lnTo>
                <a:lnTo>
                  <a:pt x="0" y="279653"/>
                </a:lnTo>
                <a:close/>
              </a:path>
            </a:pathLst>
          </a:custGeom>
          <a:solidFill>
            <a:sysClr val="window" lastClr="FFFFFF">
              <a:alpha val="90000"/>
              <a:tint val="40000"/>
              <a:hueOff val="0"/>
              <a:satOff val="0"/>
              <a:lumOff val="0"/>
              <a:alphaOff val="0"/>
            </a:sysClr>
          </a:solidFill>
          <a:ln w="12700" cap="flat" cmpd="sng" algn="ctr">
            <a:solidFill>
              <a:srgbClr val="5B9BD5">
                <a:alpha val="9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742868" tIns="291083" rIns="675383" bIns="291083" numCol="1" spcCol="1270" anchor="ctr" anchorCtr="0">
            <a:noAutofit/>
          </a:bodyPr>
          <a:lstStyle/>
          <a:p>
            <a:pPr marL="171450" lvl="1" indent="-171450" defTabSz="711200">
              <a:lnSpc>
                <a:spcPct val="90000"/>
              </a:lnSpc>
              <a:spcBef>
                <a:spcPct val="0"/>
              </a:spcBef>
              <a:spcAft>
                <a:spcPct val="15000"/>
              </a:spcAft>
              <a:buChar char="•"/>
            </a:pPr>
            <a:r>
              <a:rPr lang="fr-FR" sz="1600" dirty="0"/>
              <a:t>Recruitment</a:t>
            </a:r>
          </a:p>
          <a:p>
            <a:pPr marL="171450" lvl="1" indent="-171450" defTabSz="711200">
              <a:lnSpc>
                <a:spcPct val="90000"/>
              </a:lnSpc>
              <a:spcBef>
                <a:spcPct val="0"/>
              </a:spcBef>
              <a:spcAft>
                <a:spcPct val="15000"/>
              </a:spcAft>
              <a:buChar char="•"/>
            </a:pPr>
            <a:r>
              <a:rPr lang="fr-FR" sz="1600" dirty="0" err="1"/>
              <a:t>professional</a:t>
            </a:r>
            <a:r>
              <a:rPr lang="fr-FR" sz="1600" dirty="0"/>
              <a:t> </a:t>
            </a:r>
            <a:r>
              <a:rPr lang="fr-FR" sz="1600" dirty="0" err="1"/>
              <a:t>development</a:t>
            </a:r>
            <a:endParaRPr lang="fr-FR" sz="1600" dirty="0"/>
          </a:p>
        </p:txBody>
      </p:sp>
      <p:sp>
        <p:nvSpPr>
          <p:cNvPr id="14" name="Forme libre : forme 13">
            <a:extLst>
              <a:ext uri="{FF2B5EF4-FFF2-40B4-BE49-F238E27FC236}">
                <a16:creationId xmlns:a16="http://schemas.microsoft.com/office/drawing/2014/main" id="{D8C3E58B-8872-4AF7-9E89-0508B54C59B2}"/>
              </a:ext>
            </a:extLst>
          </p:cNvPr>
          <p:cNvSpPr/>
          <p:nvPr/>
        </p:nvSpPr>
        <p:spPr>
          <a:xfrm>
            <a:off x="7746342" y="2387587"/>
            <a:ext cx="1843404" cy="1756310"/>
          </a:xfrm>
          <a:custGeom>
            <a:avLst/>
            <a:gdLst>
              <a:gd name="connsiteX0" fmla="*/ 0 w 1843404"/>
              <a:gd name="connsiteY0" fmla="*/ 878155 h 1756310"/>
              <a:gd name="connsiteX1" fmla="*/ 921702 w 1843404"/>
              <a:gd name="connsiteY1" fmla="*/ 0 h 1756310"/>
              <a:gd name="connsiteX2" fmla="*/ 1843404 w 1843404"/>
              <a:gd name="connsiteY2" fmla="*/ 878155 h 1756310"/>
              <a:gd name="connsiteX3" fmla="*/ 921702 w 1843404"/>
              <a:gd name="connsiteY3" fmla="*/ 1756310 h 1756310"/>
              <a:gd name="connsiteX4" fmla="*/ 0 w 1843404"/>
              <a:gd name="connsiteY4" fmla="*/ 878155 h 17563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3404" h="1756310">
                <a:moveTo>
                  <a:pt x="0" y="878155"/>
                </a:moveTo>
                <a:cubicBezTo>
                  <a:pt x="0" y="393163"/>
                  <a:pt x="412660" y="0"/>
                  <a:pt x="921702" y="0"/>
                </a:cubicBezTo>
                <a:cubicBezTo>
                  <a:pt x="1430744" y="0"/>
                  <a:pt x="1843404" y="393163"/>
                  <a:pt x="1843404" y="878155"/>
                </a:cubicBezTo>
                <a:cubicBezTo>
                  <a:pt x="1843404" y="1363147"/>
                  <a:pt x="1430744" y="1756310"/>
                  <a:pt x="921702" y="1756310"/>
                </a:cubicBezTo>
                <a:cubicBezTo>
                  <a:pt x="412660" y="1756310"/>
                  <a:pt x="0" y="1363147"/>
                  <a:pt x="0" y="878155"/>
                </a:cubicBezTo>
                <a:close/>
              </a:path>
            </a:pathLst>
          </a:custGeom>
          <a:solidFill>
            <a:sysClr val="window" lastClr="FFFFFF">
              <a:hueOff val="0"/>
              <a:satOff val="0"/>
              <a:lumOff val="0"/>
              <a:alphaOff val="0"/>
            </a:sysClr>
          </a:solidFill>
          <a:ln w="12700" cap="flat" cmpd="sng" algn="ctr">
            <a:solidFill>
              <a:srgbClr val="5B9BD5">
                <a:shade val="8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281390" tIns="268636" rIns="281390" bIns="268636"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ysClr val="windowText" lastClr="000000"/>
                </a:solidFill>
                <a:latin typeface="Calibri" panose="020F0502020204030204"/>
                <a:ea typeface="+mn-ea"/>
                <a:cs typeface="+mn-cs"/>
              </a:rPr>
              <a:t>3/</a:t>
            </a:r>
          </a:p>
          <a:p>
            <a:pPr marL="0" lvl="0" indent="0" algn="ctr" defTabSz="800100">
              <a:lnSpc>
                <a:spcPct val="90000"/>
              </a:lnSpc>
              <a:spcBef>
                <a:spcPct val="0"/>
              </a:spcBef>
              <a:spcAft>
                <a:spcPct val="35000"/>
              </a:spcAft>
              <a:buNone/>
            </a:pPr>
            <a:r>
              <a:rPr lang="en-US" sz="1800" b="1" kern="1200" dirty="0"/>
              <a:t>recruitment and career development</a:t>
            </a:r>
            <a:endParaRPr lang="fr-FR" sz="1800" b="1" kern="1200" dirty="0">
              <a:solidFill>
                <a:sysClr val="windowText" lastClr="000000"/>
              </a:solidFill>
              <a:latin typeface="Calibri" panose="020F0502020204030204"/>
              <a:ea typeface="+mn-ea"/>
              <a:cs typeface="+mn-cs"/>
            </a:endParaRPr>
          </a:p>
        </p:txBody>
      </p:sp>
      <p:grpSp>
        <p:nvGrpSpPr>
          <p:cNvPr id="23" name="Groupe 22">
            <a:extLst>
              <a:ext uri="{FF2B5EF4-FFF2-40B4-BE49-F238E27FC236}">
                <a16:creationId xmlns:a16="http://schemas.microsoft.com/office/drawing/2014/main" id="{C633D7EE-9BCD-4C7F-A030-1608D552A0E7}"/>
              </a:ext>
            </a:extLst>
          </p:cNvPr>
          <p:cNvGrpSpPr/>
          <p:nvPr/>
        </p:nvGrpSpPr>
        <p:grpSpPr>
          <a:xfrm>
            <a:off x="116678" y="4205107"/>
            <a:ext cx="12075322" cy="2941019"/>
            <a:chOff x="116678" y="4205107"/>
            <a:chExt cx="12075322" cy="2941019"/>
          </a:xfrm>
        </p:grpSpPr>
        <p:sp>
          <p:nvSpPr>
            <p:cNvPr id="17" name="Forme libre : forme 16">
              <a:extLst>
                <a:ext uri="{FF2B5EF4-FFF2-40B4-BE49-F238E27FC236}">
                  <a16:creationId xmlns:a16="http://schemas.microsoft.com/office/drawing/2014/main" id="{EE174675-ABF1-467A-AF19-058061AE2BB9}"/>
                </a:ext>
              </a:extLst>
            </p:cNvPr>
            <p:cNvSpPr/>
            <p:nvPr/>
          </p:nvSpPr>
          <p:spPr>
            <a:xfrm>
              <a:off x="617481" y="4301071"/>
              <a:ext cx="3702445" cy="2627156"/>
            </a:xfrm>
            <a:custGeom>
              <a:avLst/>
              <a:gdLst>
                <a:gd name="connsiteX0" fmla="*/ 0 w 3702445"/>
                <a:gd name="connsiteY0" fmla="*/ 394073 h 2627156"/>
                <a:gd name="connsiteX1" fmla="*/ 2388867 w 3702445"/>
                <a:gd name="connsiteY1" fmla="*/ 394073 h 2627156"/>
                <a:gd name="connsiteX2" fmla="*/ 2388867 w 3702445"/>
                <a:gd name="connsiteY2" fmla="*/ 0 h 2627156"/>
                <a:gd name="connsiteX3" fmla="*/ 3702445 w 3702445"/>
                <a:gd name="connsiteY3" fmla="*/ 1313578 h 2627156"/>
                <a:gd name="connsiteX4" fmla="*/ 2388867 w 3702445"/>
                <a:gd name="connsiteY4" fmla="*/ 2627156 h 2627156"/>
                <a:gd name="connsiteX5" fmla="*/ 2388867 w 3702445"/>
                <a:gd name="connsiteY5" fmla="*/ 2233083 h 2627156"/>
                <a:gd name="connsiteX6" fmla="*/ 0 w 3702445"/>
                <a:gd name="connsiteY6" fmla="*/ 2233083 h 2627156"/>
                <a:gd name="connsiteX7" fmla="*/ 0 w 3702445"/>
                <a:gd name="connsiteY7" fmla="*/ 394073 h 2627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2445" h="2627156">
                  <a:moveTo>
                    <a:pt x="0" y="394073"/>
                  </a:moveTo>
                  <a:lnTo>
                    <a:pt x="2388867" y="394073"/>
                  </a:lnTo>
                  <a:lnTo>
                    <a:pt x="2388867" y="0"/>
                  </a:lnTo>
                  <a:lnTo>
                    <a:pt x="3702445" y="1313578"/>
                  </a:lnTo>
                  <a:lnTo>
                    <a:pt x="2388867" y="2627156"/>
                  </a:lnTo>
                  <a:lnTo>
                    <a:pt x="2388867" y="2233083"/>
                  </a:lnTo>
                  <a:lnTo>
                    <a:pt x="0" y="2233083"/>
                  </a:lnTo>
                  <a:lnTo>
                    <a:pt x="0" y="394073"/>
                  </a:lnTo>
                  <a:close/>
                </a:path>
              </a:pathLst>
            </a:custGeom>
            <a:solidFill>
              <a:sysClr val="window" lastClr="FFFFFF">
                <a:alpha val="90000"/>
                <a:tint val="40000"/>
                <a:hueOff val="0"/>
                <a:satOff val="0"/>
                <a:lumOff val="0"/>
                <a:alphaOff val="0"/>
              </a:sysClr>
            </a:solidFill>
            <a:ln w="12700" cap="flat" cmpd="sng" algn="ctr">
              <a:solidFill>
                <a:srgbClr val="4472C4">
                  <a:alpha val="9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966252" tIns="404233" rIns="939824" bIns="404233" numCol="1" spcCol="1270" anchor="ctr" anchorCtr="0">
              <a:noAutofit/>
            </a:bodyPr>
            <a:lstStyle/>
            <a:p>
              <a:pPr marL="20638" lvl="0" indent="-20638" algn="l" defTabSz="711200" rtl="0" eaLnBrk="1" latinLnBrk="0" hangingPunct="1">
                <a:lnSpc>
                  <a:spcPct val="90000"/>
                </a:lnSpc>
                <a:spcBef>
                  <a:spcPct val="0"/>
                </a:spcBef>
                <a:spcAft>
                  <a:spcPct val="35000"/>
                </a:spcAft>
                <a:buFont typeface="Wingdings" panose="05000000000000000000" pitchFamily="2" charset="2"/>
                <a:buChar char="§"/>
                <a:tabLst>
                  <a:tab pos="88900" algn="l"/>
                  <a:tab pos="176213" algn="l"/>
                </a:tabLst>
              </a:pPr>
              <a:r>
                <a:rPr lang="en-US" sz="1600" kern="1200" dirty="0">
                  <a:solidFill>
                    <a:schemeClr val="dk1">
                      <a:hueOff val="0"/>
                      <a:satOff val="0"/>
                      <a:lumOff val="0"/>
                      <a:alphaOff val="0"/>
                    </a:schemeClr>
                  </a:solidFill>
                  <a:latin typeface="+mn-lt"/>
                  <a:ea typeface="+mn-ea"/>
                  <a:cs typeface="+mn-cs"/>
                </a:rPr>
                <a:t>understanding of foreign systems and practices</a:t>
              </a:r>
            </a:p>
            <a:p>
              <a:pPr marL="20638" lvl="0" indent="-20638" algn="l" defTabSz="711200" rtl="0" eaLnBrk="1" latinLnBrk="0" hangingPunct="1">
                <a:lnSpc>
                  <a:spcPct val="90000"/>
                </a:lnSpc>
                <a:spcBef>
                  <a:spcPct val="0"/>
                </a:spcBef>
                <a:spcAft>
                  <a:spcPct val="35000"/>
                </a:spcAft>
                <a:buFont typeface="Wingdings" panose="05000000000000000000" pitchFamily="2" charset="2"/>
                <a:buChar char="§"/>
                <a:tabLst>
                  <a:tab pos="88900" algn="l"/>
                  <a:tab pos="176213" algn="l"/>
                </a:tabLst>
              </a:pPr>
              <a:r>
                <a:rPr lang="en-US" sz="1600" kern="1200" dirty="0">
                  <a:solidFill>
                    <a:schemeClr val="dk1">
                      <a:hueOff val="0"/>
                      <a:satOff val="0"/>
                      <a:lumOff val="0"/>
                      <a:alphaOff val="0"/>
                    </a:schemeClr>
                  </a:solidFill>
                  <a:latin typeface="+mn-lt"/>
                  <a:ea typeface="+mn-ea"/>
                  <a:cs typeface="+mn-cs"/>
                </a:rPr>
                <a:t>ability to contribute to the internationalization of institutions</a:t>
              </a:r>
              <a:endParaRPr lang="fr-FR" sz="1600" kern="1200" dirty="0">
                <a:solidFill>
                  <a:schemeClr val="dk1">
                    <a:hueOff val="0"/>
                    <a:satOff val="0"/>
                    <a:lumOff val="0"/>
                    <a:alphaOff val="0"/>
                  </a:schemeClr>
                </a:solidFill>
                <a:latin typeface="+mn-lt"/>
                <a:ea typeface="+mn-ea"/>
                <a:cs typeface="+mn-cs"/>
              </a:endParaRPr>
            </a:p>
          </p:txBody>
        </p:sp>
        <p:sp>
          <p:nvSpPr>
            <p:cNvPr id="18" name="Forme libre : forme 17">
              <a:extLst>
                <a:ext uri="{FF2B5EF4-FFF2-40B4-BE49-F238E27FC236}">
                  <a16:creationId xmlns:a16="http://schemas.microsoft.com/office/drawing/2014/main" id="{97410F61-8F64-467A-8EA0-0AE4F43A6B7E}"/>
                </a:ext>
              </a:extLst>
            </p:cNvPr>
            <p:cNvSpPr/>
            <p:nvPr/>
          </p:nvSpPr>
          <p:spPr>
            <a:xfrm>
              <a:off x="116678" y="4835963"/>
              <a:ext cx="1445714" cy="1445714"/>
            </a:xfrm>
            <a:custGeom>
              <a:avLst/>
              <a:gdLst>
                <a:gd name="connsiteX0" fmla="*/ 0 w 1445714"/>
                <a:gd name="connsiteY0" fmla="*/ 722857 h 1445714"/>
                <a:gd name="connsiteX1" fmla="*/ 722857 w 1445714"/>
                <a:gd name="connsiteY1" fmla="*/ 0 h 1445714"/>
                <a:gd name="connsiteX2" fmla="*/ 1445714 w 1445714"/>
                <a:gd name="connsiteY2" fmla="*/ 722857 h 1445714"/>
                <a:gd name="connsiteX3" fmla="*/ 722857 w 1445714"/>
                <a:gd name="connsiteY3" fmla="*/ 1445714 h 1445714"/>
                <a:gd name="connsiteX4" fmla="*/ 0 w 1445714"/>
                <a:gd name="connsiteY4" fmla="*/ 722857 h 1445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5714" h="1445714">
                  <a:moveTo>
                    <a:pt x="0" y="722857"/>
                  </a:moveTo>
                  <a:cubicBezTo>
                    <a:pt x="0" y="323634"/>
                    <a:pt x="323634" y="0"/>
                    <a:pt x="722857" y="0"/>
                  </a:cubicBezTo>
                  <a:cubicBezTo>
                    <a:pt x="1122080" y="0"/>
                    <a:pt x="1445714" y="323634"/>
                    <a:pt x="1445714" y="722857"/>
                  </a:cubicBezTo>
                  <a:cubicBezTo>
                    <a:pt x="1445714" y="1122080"/>
                    <a:pt x="1122080" y="1445714"/>
                    <a:pt x="722857" y="1445714"/>
                  </a:cubicBezTo>
                  <a:cubicBezTo>
                    <a:pt x="323634" y="1445714"/>
                    <a:pt x="0" y="1122080"/>
                    <a:pt x="0" y="722857"/>
                  </a:cubicBezTo>
                  <a:close/>
                </a:path>
              </a:pathLst>
            </a:custGeom>
            <a:solidFill>
              <a:sysClr val="window" lastClr="FFFFFF">
                <a:hueOff val="0"/>
                <a:satOff val="0"/>
                <a:lumOff val="0"/>
                <a:alphaOff val="0"/>
              </a:sysClr>
            </a:solidFill>
            <a:ln w="12700" cap="flat" cmpd="sng" algn="ctr">
              <a:solidFill>
                <a:srgbClr val="4472C4">
                  <a:shade val="8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221880" tIns="221880" rIns="221880" bIns="22188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ysClr val="windowText" lastClr="000000"/>
                  </a:solidFill>
                  <a:latin typeface="Calibri" panose="020F0502020204030204"/>
                  <a:ea typeface="+mn-ea"/>
                  <a:cs typeface="+mn-cs"/>
                </a:rPr>
                <a:t>1/ </a:t>
              </a:r>
              <a:r>
                <a:rPr lang="en-US" sz="1600" b="1" kern="1200" dirty="0"/>
                <a:t>the individual potential</a:t>
              </a:r>
              <a:endParaRPr lang="fr-FR" sz="1600" b="1" kern="1200" dirty="0">
                <a:solidFill>
                  <a:sysClr val="windowText" lastClr="000000">
                    <a:hueOff val="0"/>
                    <a:satOff val="0"/>
                    <a:lumOff val="0"/>
                    <a:alphaOff val="0"/>
                  </a:sysClr>
                </a:solidFill>
                <a:latin typeface="Calibri" panose="020F0502020204030204"/>
                <a:ea typeface="+mn-ea"/>
                <a:cs typeface="+mn-cs"/>
              </a:endParaRPr>
            </a:p>
          </p:txBody>
        </p:sp>
        <p:sp>
          <p:nvSpPr>
            <p:cNvPr id="19" name="Forme libre : forme 18">
              <a:extLst>
                <a:ext uri="{FF2B5EF4-FFF2-40B4-BE49-F238E27FC236}">
                  <a16:creationId xmlns:a16="http://schemas.microsoft.com/office/drawing/2014/main" id="{794C13FE-A547-4705-9E9F-807EE0A75AC4}"/>
                </a:ext>
              </a:extLst>
            </p:cNvPr>
            <p:cNvSpPr/>
            <p:nvPr/>
          </p:nvSpPr>
          <p:spPr>
            <a:xfrm>
              <a:off x="5061655" y="4511702"/>
              <a:ext cx="3029783" cy="2150424"/>
            </a:xfrm>
            <a:custGeom>
              <a:avLst/>
              <a:gdLst>
                <a:gd name="connsiteX0" fmla="*/ 0 w 3029783"/>
                <a:gd name="connsiteY0" fmla="*/ 322564 h 2150424"/>
                <a:gd name="connsiteX1" fmla="*/ 1954571 w 3029783"/>
                <a:gd name="connsiteY1" fmla="*/ 322564 h 2150424"/>
                <a:gd name="connsiteX2" fmla="*/ 1954571 w 3029783"/>
                <a:gd name="connsiteY2" fmla="*/ 0 h 2150424"/>
                <a:gd name="connsiteX3" fmla="*/ 3029783 w 3029783"/>
                <a:gd name="connsiteY3" fmla="*/ 1075212 h 2150424"/>
                <a:gd name="connsiteX4" fmla="*/ 1954571 w 3029783"/>
                <a:gd name="connsiteY4" fmla="*/ 2150424 h 2150424"/>
                <a:gd name="connsiteX5" fmla="*/ 1954571 w 3029783"/>
                <a:gd name="connsiteY5" fmla="*/ 1827860 h 2150424"/>
                <a:gd name="connsiteX6" fmla="*/ 0 w 3029783"/>
                <a:gd name="connsiteY6" fmla="*/ 1827860 h 2150424"/>
                <a:gd name="connsiteX7" fmla="*/ 0 w 3029783"/>
                <a:gd name="connsiteY7" fmla="*/ 322564 h 2150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29783" h="2150424">
                  <a:moveTo>
                    <a:pt x="0" y="322564"/>
                  </a:moveTo>
                  <a:lnTo>
                    <a:pt x="1954571" y="322564"/>
                  </a:lnTo>
                  <a:lnTo>
                    <a:pt x="1954571" y="0"/>
                  </a:lnTo>
                  <a:lnTo>
                    <a:pt x="3029783" y="1075212"/>
                  </a:lnTo>
                  <a:lnTo>
                    <a:pt x="1954571" y="2150424"/>
                  </a:lnTo>
                  <a:lnTo>
                    <a:pt x="1954571" y="1827860"/>
                  </a:lnTo>
                  <a:lnTo>
                    <a:pt x="0" y="1827860"/>
                  </a:lnTo>
                  <a:lnTo>
                    <a:pt x="0" y="322564"/>
                  </a:lnTo>
                  <a:close/>
                </a:path>
              </a:pathLst>
            </a:custGeom>
            <a:solidFill>
              <a:sysClr val="window" lastClr="FFFFFF">
                <a:alpha val="90000"/>
                <a:tint val="40000"/>
                <a:hueOff val="0"/>
                <a:satOff val="0"/>
                <a:lumOff val="0"/>
                <a:alphaOff val="0"/>
              </a:sysClr>
            </a:solidFill>
            <a:ln w="12700" cap="flat" cmpd="sng" algn="ctr">
              <a:solidFill>
                <a:srgbClr val="4472C4">
                  <a:alpha val="9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798086" tIns="332724" rIns="772968" bIns="332724" numCol="1" spcCol="1270" anchor="ctr" anchorCtr="0">
              <a:noAutofit/>
            </a:bodyPr>
            <a:lstStyle/>
            <a:p>
              <a:pPr marL="0" lvl="1" indent="0" algn="l" defTabSz="711200">
                <a:lnSpc>
                  <a:spcPct val="90000"/>
                </a:lnSpc>
                <a:spcBef>
                  <a:spcPct val="0"/>
                </a:spcBef>
                <a:spcAft>
                  <a:spcPct val="15000"/>
                </a:spcAft>
                <a:buChar char="•"/>
              </a:pPr>
              <a:r>
                <a:rPr lang="en-US" sz="1600" kern="1200" dirty="0">
                  <a:solidFill>
                    <a:sysClr val="windowText" lastClr="000000">
                      <a:hueOff val="0"/>
                      <a:satOff val="0"/>
                      <a:lumOff val="0"/>
                      <a:alphaOff val="0"/>
                    </a:sysClr>
                  </a:solidFill>
                  <a:latin typeface="Calibri" panose="020F0502020204030204"/>
                  <a:ea typeface="+mn-ea"/>
                  <a:cs typeface="+mn-cs"/>
                </a:rPr>
                <a:t>acquisition of professional and linguistic skills</a:t>
              </a:r>
              <a:endParaRPr lang="fr-FR" sz="1600" kern="1200" dirty="0">
                <a:solidFill>
                  <a:sysClr val="windowText" lastClr="000000">
                    <a:hueOff val="0"/>
                    <a:satOff val="0"/>
                    <a:lumOff val="0"/>
                    <a:alphaOff val="0"/>
                  </a:sysClr>
                </a:solidFill>
                <a:latin typeface="Calibri" panose="020F0502020204030204"/>
                <a:ea typeface="+mn-ea"/>
                <a:cs typeface="+mn-cs"/>
              </a:endParaRPr>
            </a:p>
            <a:p>
              <a:pPr marL="0" lvl="1" indent="0" algn="l" defTabSz="711200">
                <a:lnSpc>
                  <a:spcPct val="90000"/>
                </a:lnSpc>
                <a:spcBef>
                  <a:spcPct val="0"/>
                </a:spcBef>
                <a:spcAft>
                  <a:spcPct val="15000"/>
                </a:spcAft>
                <a:buChar char="•"/>
              </a:pPr>
              <a:r>
                <a:rPr lang="fr-FR" sz="1600" kern="1200" dirty="0">
                  <a:solidFill>
                    <a:sysClr val="windowText" lastClr="000000">
                      <a:hueOff val="0"/>
                      <a:satOff val="0"/>
                      <a:lumOff val="0"/>
                      <a:alphaOff val="0"/>
                    </a:sysClr>
                  </a:solidFill>
                  <a:latin typeface="Calibri" panose="020F0502020204030204"/>
                  <a:ea typeface="+mn-ea"/>
                  <a:cs typeface="+mn-cs"/>
                </a:rPr>
                <a:t>quality of education</a:t>
              </a:r>
            </a:p>
          </p:txBody>
        </p:sp>
        <p:sp>
          <p:nvSpPr>
            <p:cNvPr id="20" name="Forme libre : forme 19">
              <a:extLst>
                <a:ext uri="{FF2B5EF4-FFF2-40B4-BE49-F238E27FC236}">
                  <a16:creationId xmlns:a16="http://schemas.microsoft.com/office/drawing/2014/main" id="{B0008C40-5DC8-48DF-B94D-623C0F0B5474}"/>
                </a:ext>
              </a:extLst>
            </p:cNvPr>
            <p:cNvSpPr/>
            <p:nvPr/>
          </p:nvSpPr>
          <p:spPr>
            <a:xfrm>
              <a:off x="3969203" y="4735947"/>
              <a:ext cx="1799740" cy="1445714"/>
            </a:xfrm>
            <a:custGeom>
              <a:avLst/>
              <a:gdLst>
                <a:gd name="connsiteX0" fmla="*/ 0 w 1799740"/>
                <a:gd name="connsiteY0" fmla="*/ 722857 h 1445714"/>
                <a:gd name="connsiteX1" fmla="*/ 899870 w 1799740"/>
                <a:gd name="connsiteY1" fmla="*/ 0 h 1445714"/>
                <a:gd name="connsiteX2" fmla="*/ 1799740 w 1799740"/>
                <a:gd name="connsiteY2" fmla="*/ 722857 h 1445714"/>
                <a:gd name="connsiteX3" fmla="*/ 899870 w 1799740"/>
                <a:gd name="connsiteY3" fmla="*/ 1445714 h 1445714"/>
                <a:gd name="connsiteX4" fmla="*/ 0 w 1799740"/>
                <a:gd name="connsiteY4" fmla="*/ 722857 h 1445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9740" h="1445714">
                  <a:moveTo>
                    <a:pt x="0" y="722857"/>
                  </a:moveTo>
                  <a:cubicBezTo>
                    <a:pt x="0" y="323634"/>
                    <a:pt x="402886" y="0"/>
                    <a:pt x="899870" y="0"/>
                  </a:cubicBezTo>
                  <a:cubicBezTo>
                    <a:pt x="1396854" y="0"/>
                    <a:pt x="1799740" y="323634"/>
                    <a:pt x="1799740" y="722857"/>
                  </a:cubicBezTo>
                  <a:cubicBezTo>
                    <a:pt x="1799740" y="1122080"/>
                    <a:pt x="1396854" y="1445714"/>
                    <a:pt x="899870" y="1445714"/>
                  </a:cubicBezTo>
                  <a:cubicBezTo>
                    <a:pt x="402886" y="1445714"/>
                    <a:pt x="0" y="1122080"/>
                    <a:pt x="0" y="722857"/>
                  </a:cubicBezTo>
                  <a:close/>
                </a:path>
              </a:pathLst>
            </a:custGeom>
            <a:solidFill>
              <a:sysClr val="window" lastClr="FFFFFF">
                <a:hueOff val="0"/>
                <a:satOff val="0"/>
                <a:lumOff val="0"/>
                <a:alphaOff val="0"/>
              </a:sysClr>
            </a:solidFill>
            <a:ln w="12700" cap="flat" cmpd="sng" algn="ctr">
              <a:solidFill>
                <a:srgbClr val="4472C4">
                  <a:shade val="8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273726" tIns="221880" rIns="273726" bIns="22188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ysClr val="windowText" lastClr="000000"/>
                  </a:solidFill>
                  <a:latin typeface="Calibri" panose="020F0502020204030204"/>
                  <a:ea typeface="+mn-ea"/>
                  <a:cs typeface="+mn-cs"/>
                </a:rPr>
                <a:t>2/</a:t>
              </a:r>
              <a:r>
                <a:rPr lang="en-US" sz="1600" b="1" kern="1200" dirty="0"/>
                <a:t>the professional experience, professional qualifications gained</a:t>
              </a:r>
              <a:endParaRPr lang="fr-FR" sz="1600" b="1" kern="1200" dirty="0">
                <a:solidFill>
                  <a:sysClr val="windowText" lastClr="000000"/>
                </a:solidFill>
                <a:latin typeface="Calibri" panose="020F0502020204030204"/>
                <a:ea typeface="+mn-ea"/>
                <a:cs typeface="+mn-cs"/>
              </a:endParaRPr>
            </a:p>
          </p:txBody>
        </p:sp>
        <p:sp>
          <p:nvSpPr>
            <p:cNvPr id="21" name="Forme libre : forme 20">
              <a:extLst>
                <a:ext uri="{FF2B5EF4-FFF2-40B4-BE49-F238E27FC236}">
                  <a16:creationId xmlns:a16="http://schemas.microsoft.com/office/drawing/2014/main" id="{D2834C3C-D62E-4482-B02F-4B434722341B}"/>
                </a:ext>
              </a:extLst>
            </p:cNvPr>
            <p:cNvSpPr/>
            <p:nvPr/>
          </p:nvSpPr>
          <p:spPr>
            <a:xfrm>
              <a:off x="8601310" y="4205107"/>
              <a:ext cx="3590690" cy="2941019"/>
            </a:xfrm>
            <a:custGeom>
              <a:avLst/>
              <a:gdLst>
                <a:gd name="connsiteX0" fmla="*/ 0 w 4045282"/>
                <a:gd name="connsiteY0" fmla="*/ 346645 h 2310969"/>
                <a:gd name="connsiteX1" fmla="*/ 2889798 w 4045282"/>
                <a:gd name="connsiteY1" fmla="*/ 346645 h 2310969"/>
                <a:gd name="connsiteX2" fmla="*/ 2889798 w 4045282"/>
                <a:gd name="connsiteY2" fmla="*/ 0 h 2310969"/>
                <a:gd name="connsiteX3" fmla="*/ 4045282 w 4045282"/>
                <a:gd name="connsiteY3" fmla="*/ 1155485 h 2310969"/>
                <a:gd name="connsiteX4" fmla="*/ 2889798 w 4045282"/>
                <a:gd name="connsiteY4" fmla="*/ 2310969 h 2310969"/>
                <a:gd name="connsiteX5" fmla="*/ 2889798 w 4045282"/>
                <a:gd name="connsiteY5" fmla="*/ 1964324 h 2310969"/>
                <a:gd name="connsiteX6" fmla="*/ 0 w 4045282"/>
                <a:gd name="connsiteY6" fmla="*/ 1964324 h 2310969"/>
                <a:gd name="connsiteX7" fmla="*/ 0 w 4045282"/>
                <a:gd name="connsiteY7" fmla="*/ 346645 h 2310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45282" h="2310969">
                  <a:moveTo>
                    <a:pt x="0" y="346645"/>
                  </a:moveTo>
                  <a:lnTo>
                    <a:pt x="2889798" y="346645"/>
                  </a:lnTo>
                  <a:lnTo>
                    <a:pt x="2889798" y="0"/>
                  </a:lnTo>
                  <a:lnTo>
                    <a:pt x="4045282" y="1155485"/>
                  </a:lnTo>
                  <a:lnTo>
                    <a:pt x="2889798" y="2310969"/>
                  </a:lnTo>
                  <a:lnTo>
                    <a:pt x="2889798" y="1964324"/>
                  </a:lnTo>
                  <a:lnTo>
                    <a:pt x="0" y="1964324"/>
                  </a:lnTo>
                  <a:lnTo>
                    <a:pt x="0" y="346645"/>
                  </a:lnTo>
                  <a:close/>
                </a:path>
              </a:pathLst>
            </a:custGeom>
            <a:solidFill>
              <a:sysClr val="window" lastClr="FFFFFF">
                <a:alpha val="90000"/>
                <a:tint val="40000"/>
                <a:hueOff val="0"/>
                <a:satOff val="0"/>
                <a:lumOff val="0"/>
                <a:alphaOff val="0"/>
              </a:sysClr>
            </a:solidFill>
            <a:ln w="12700" cap="flat" cmpd="sng" algn="ctr">
              <a:solidFill>
                <a:srgbClr val="4472C4">
                  <a:alpha val="9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1051961" tIns="356805" rIns="829159" bIns="356805" numCol="1" spcCol="1270" anchor="ctr" anchorCtr="0">
              <a:noAutofit/>
            </a:bodyPr>
            <a:lstStyle/>
            <a:p>
              <a:pPr marL="171450" lvl="1" indent="0" algn="l" defTabSz="711200">
                <a:lnSpc>
                  <a:spcPct val="90000"/>
                </a:lnSpc>
                <a:spcBef>
                  <a:spcPct val="0"/>
                </a:spcBef>
                <a:spcAft>
                  <a:spcPct val="15000"/>
                </a:spcAft>
                <a:buChar char="•"/>
              </a:pPr>
              <a:endParaRPr lang="fr-FR" sz="1600" kern="1200" dirty="0">
                <a:solidFill>
                  <a:sysClr val="windowText" lastClr="000000">
                    <a:hueOff val="0"/>
                    <a:satOff val="0"/>
                    <a:lumOff val="0"/>
                    <a:alphaOff val="0"/>
                  </a:sysClr>
                </a:solidFill>
                <a:latin typeface="Calibri" panose="020F0502020204030204"/>
                <a:ea typeface="+mn-ea"/>
                <a:cs typeface="+mn-cs"/>
              </a:endParaRPr>
            </a:p>
            <a:p>
              <a:pPr marL="0" lvl="1" indent="0" algn="l" defTabSz="711200">
                <a:lnSpc>
                  <a:spcPct val="90000"/>
                </a:lnSpc>
                <a:spcBef>
                  <a:spcPct val="0"/>
                </a:spcBef>
                <a:spcAft>
                  <a:spcPct val="15000"/>
                </a:spcAft>
                <a:buChar char="•"/>
              </a:pPr>
              <a:r>
                <a:rPr lang="en-US" sz="1600" kern="1200" dirty="0"/>
                <a:t>professional opportunities</a:t>
              </a:r>
              <a:endParaRPr lang="fr-FR" sz="1600" kern="1200" dirty="0">
                <a:solidFill>
                  <a:sysClr val="windowText" lastClr="000000">
                    <a:hueOff val="0"/>
                    <a:satOff val="0"/>
                    <a:lumOff val="0"/>
                    <a:alphaOff val="0"/>
                  </a:sysClr>
                </a:solidFill>
                <a:latin typeface="Calibri" panose="020F0502020204030204"/>
                <a:ea typeface="+mn-ea"/>
                <a:cs typeface="+mn-cs"/>
              </a:endParaRPr>
            </a:p>
            <a:p>
              <a:pPr marL="0" lvl="1" indent="0" algn="l" defTabSz="711200">
                <a:lnSpc>
                  <a:spcPct val="90000"/>
                </a:lnSpc>
                <a:spcBef>
                  <a:spcPct val="0"/>
                </a:spcBef>
                <a:spcAft>
                  <a:spcPct val="15000"/>
                </a:spcAft>
                <a:buChar char="•"/>
              </a:pPr>
              <a:r>
                <a:rPr lang="en-US" sz="1600" kern="1200" dirty="0"/>
                <a:t>support for the promotion of student mobility</a:t>
              </a:r>
              <a:endParaRPr lang="fr-FR" sz="1600" kern="1200" dirty="0">
                <a:solidFill>
                  <a:sysClr val="windowText" lastClr="000000">
                    <a:hueOff val="0"/>
                    <a:satOff val="0"/>
                    <a:lumOff val="0"/>
                    <a:alphaOff val="0"/>
                  </a:sysClr>
                </a:solidFill>
                <a:latin typeface="Calibri" panose="020F0502020204030204"/>
                <a:ea typeface="+mn-ea"/>
                <a:cs typeface="+mn-cs"/>
              </a:endParaRPr>
            </a:p>
            <a:p>
              <a:pPr marL="0" lvl="1" indent="0" algn="l" defTabSz="711200">
                <a:lnSpc>
                  <a:spcPct val="90000"/>
                </a:lnSpc>
                <a:spcBef>
                  <a:spcPct val="0"/>
                </a:spcBef>
                <a:spcAft>
                  <a:spcPct val="15000"/>
                </a:spcAft>
                <a:buChar char="•"/>
              </a:pPr>
              <a:r>
                <a:rPr lang="en-US" sz="1600" kern="1200" dirty="0"/>
                <a:t>international cooperation of institutions</a:t>
              </a:r>
              <a:endParaRPr lang="fr-FR" sz="1600" kern="1200" dirty="0">
                <a:solidFill>
                  <a:sysClr val="windowText" lastClr="000000">
                    <a:hueOff val="0"/>
                    <a:satOff val="0"/>
                    <a:lumOff val="0"/>
                    <a:alphaOff val="0"/>
                  </a:sysClr>
                </a:solidFill>
                <a:latin typeface="Calibri" panose="020F0502020204030204"/>
                <a:ea typeface="+mn-ea"/>
                <a:cs typeface="+mn-cs"/>
              </a:endParaRPr>
            </a:p>
          </p:txBody>
        </p:sp>
        <p:sp>
          <p:nvSpPr>
            <p:cNvPr id="22" name="Forme libre : forme 21">
              <a:extLst>
                <a:ext uri="{FF2B5EF4-FFF2-40B4-BE49-F238E27FC236}">
                  <a16:creationId xmlns:a16="http://schemas.microsoft.com/office/drawing/2014/main" id="{A57EF20A-CA33-48CE-9EC1-1734A9E0F148}"/>
                </a:ext>
              </a:extLst>
            </p:cNvPr>
            <p:cNvSpPr/>
            <p:nvPr/>
          </p:nvSpPr>
          <p:spPr>
            <a:xfrm>
              <a:off x="7581566" y="4801032"/>
              <a:ext cx="1938471" cy="1678271"/>
            </a:xfrm>
            <a:custGeom>
              <a:avLst/>
              <a:gdLst>
                <a:gd name="connsiteX0" fmla="*/ 0 w 1938471"/>
                <a:gd name="connsiteY0" fmla="*/ 839136 h 1678271"/>
                <a:gd name="connsiteX1" fmla="*/ 969236 w 1938471"/>
                <a:gd name="connsiteY1" fmla="*/ 0 h 1678271"/>
                <a:gd name="connsiteX2" fmla="*/ 1938472 w 1938471"/>
                <a:gd name="connsiteY2" fmla="*/ 839136 h 1678271"/>
                <a:gd name="connsiteX3" fmla="*/ 969236 w 1938471"/>
                <a:gd name="connsiteY3" fmla="*/ 1678272 h 1678271"/>
                <a:gd name="connsiteX4" fmla="*/ 0 w 1938471"/>
                <a:gd name="connsiteY4" fmla="*/ 839136 h 16782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471" h="1678271">
                  <a:moveTo>
                    <a:pt x="0" y="839136"/>
                  </a:moveTo>
                  <a:cubicBezTo>
                    <a:pt x="0" y="375694"/>
                    <a:pt x="433942" y="0"/>
                    <a:pt x="969236" y="0"/>
                  </a:cubicBezTo>
                  <a:cubicBezTo>
                    <a:pt x="1504530" y="0"/>
                    <a:pt x="1938472" y="375694"/>
                    <a:pt x="1938472" y="839136"/>
                  </a:cubicBezTo>
                  <a:cubicBezTo>
                    <a:pt x="1938472" y="1302578"/>
                    <a:pt x="1504530" y="1678272"/>
                    <a:pt x="969236" y="1678272"/>
                  </a:cubicBezTo>
                  <a:cubicBezTo>
                    <a:pt x="433942" y="1678272"/>
                    <a:pt x="0" y="1302578"/>
                    <a:pt x="0" y="839136"/>
                  </a:cubicBezTo>
                  <a:close/>
                </a:path>
              </a:pathLst>
            </a:custGeom>
            <a:solidFill>
              <a:sysClr val="window" lastClr="FFFFFF">
                <a:hueOff val="0"/>
                <a:satOff val="0"/>
                <a:lumOff val="0"/>
                <a:alphaOff val="0"/>
              </a:sysClr>
            </a:solidFill>
            <a:ln w="12700" cap="flat" cmpd="sng" algn="ctr">
              <a:solidFill>
                <a:srgbClr val="4472C4">
                  <a:shade val="8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294043" tIns="255937" rIns="294043" bIns="255937"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ysClr val="windowText" lastClr="000000">
                      <a:hueOff val="0"/>
                      <a:satOff val="0"/>
                      <a:lumOff val="0"/>
                      <a:alphaOff val="0"/>
                    </a:sysClr>
                  </a:solidFill>
                  <a:latin typeface="Calibri" panose="020F0502020204030204"/>
                  <a:ea typeface="+mn-ea"/>
                  <a:cs typeface="+mn-cs"/>
                </a:rPr>
                <a:t>3/</a:t>
              </a:r>
              <a:r>
                <a:rPr lang="en-US" sz="1600" b="1" kern="1200" dirty="0"/>
                <a:t>the careers and the internationalization of the establishments</a:t>
              </a:r>
              <a:r>
                <a:rPr lang="fr-FR" sz="1800" b="1" kern="1200" dirty="0">
                  <a:solidFill>
                    <a:sysClr val="windowText" lastClr="000000">
                      <a:hueOff val="0"/>
                      <a:satOff val="0"/>
                      <a:lumOff val="0"/>
                      <a:alphaOff val="0"/>
                    </a:sysClr>
                  </a:solidFill>
                  <a:latin typeface="Calibri" panose="020F0502020204030204"/>
                  <a:ea typeface="+mn-ea"/>
                  <a:cs typeface="+mn-cs"/>
                </a:rPr>
                <a:t> </a:t>
              </a:r>
            </a:p>
          </p:txBody>
        </p:sp>
      </p:grpSp>
      <p:sp>
        <p:nvSpPr>
          <p:cNvPr id="2" name="Rectangle 1">
            <a:extLst>
              <a:ext uri="{FF2B5EF4-FFF2-40B4-BE49-F238E27FC236}">
                <a16:creationId xmlns:a16="http://schemas.microsoft.com/office/drawing/2014/main" id="{B416DF43-0354-4E42-86E9-77DF1C1A49F0}"/>
              </a:ext>
            </a:extLst>
          </p:cNvPr>
          <p:cNvSpPr/>
          <p:nvPr/>
        </p:nvSpPr>
        <p:spPr>
          <a:xfrm>
            <a:off x="273133" y="1909479"/>
            <a:ext cx="2063706" cy="369332"/>
          </a:xfrm>
          <a:prstGeom prst="rect">
            <a:avLst/>
          </a:prstGeom>
        </p:spPr>
        <p:txBody>
          <a:bodyPr wrap="none">
            <a:spAutoFit/>
          </a:bodyPr>
          <a:lstStyle/>
          <a:p>
            <a:r>
              <a:rPr lang="fr-FR" b="1" dirty="0" err="1">
                <a:solidFill>
                  <a:srgbClr val="000380"/>
                </a:solidFill>
                <a:latin typeface="Calibri Light" panose="020F0302020204030204" pitchFamily="34" charset="0"/>
                <a:ea typeface="Times New Roman" panose="02020603050405020304" pitchFamily="18" charset="0"/>
                <a:cs typeface="Calibri" panose="020F0502020204030204" pitchFamily="34" charset="0"/>
              </a:rPr>
              <a:t>Mobility</a:t>
            </a:r>
            <a:r>
              <a:rPr lang="fr-FR" b="1" dirty="0">
                <a:solidFill>
                  <a:srgbClr val="000380"/>
                </a:solidFill>
                <a:latin typeface="Calibri Light" panose="020F0302020204030204" pitchFamily="34" charset="0"/>
                <a:ea typeface="Times New Roman" panose="02020603050405020304" pitchFamily="18" charset="0"/>
                <a:cs typeface="Calibri" panose="020F0502020204030204" pitchFamily="34" charset="0"/>
              </a:rPr>
              <a:t> of </a:t>
            </a:r>
            <a:r>
              <a:rPr lang="fr-FR" b="1" dirty="0" err="1">
                <a:solidFill>
                  <a:srgbClr val="000380"/>
                </a:solidFill>
                <a:latin typeface="Calibri Light" panose="020F0302020204030204" pitchFamily="34" charset="0"/>
                <a:ea typeface="Times New Roman" panose="02020603050405020304" pitchFamily="18" charset="0"/>
                <a:cs typeface="Calibri" panose="020F0502020204030204" pitchFamily="34" charset="0"/>
              </a:rPr>
              <a:t>learners</a:t>
            </a:r>
            <a:r>
              <a:rPr lang="fr-FR" b="1" dirty="0">
                <a:solidFill>
                  <a:srgbClr val="000380"/>
                </a:solidFill>
                <a:latin typeface="Calibri Light" panose="020F0302020204030204" pitchFamily="34" charset="0"/>
                <a:ea typeface="Times New Roman" panose="02020603050405020304" pitchFamily="18" charset="0"/>
                <a:cs typeface="Calibri" panose="020F0502020204030204" pitchFamily="34" charset="0"/>
              </a:rPr>
              <a:t>  </a:t>
            </a:r>
            <a:endParaRPr lang="fr-FR" b="1" dirty="0"/>
          </a:p>
        </p:txBody>
      </p:sp>
      <p:sp>
        <p:nvSpPr>
          <p:cNvPr id="3" name="Rectangle 2">
            <a:extLst>
              <a:ext uri="{FF2B5EF4-FFF2-40B4-BE49-F238E27FC236}">
                <a16:creationId xmlns:a16="http://schemas.microsoft.com/office/drawing/2014/main" id="{0163163C-EA33-415E-8B7A-842F8E007227}"/>
              </a:ext>
            </a:extLst>
          </p:cNvPr>
          <p:cNvSpPr/>
          <p:nvPr/>
        </p:nvSpPr>
        <p:spPr>
          <a:xfrm>
            <a:off x="330126" y="3999608"/>
            <a:ext cx="1435073" cy="369332"/>
          </a:xfrm>
          <a:prstGeom prst="rect">
            <a:avLst/>
          </a:prstGeom>
        </p:spPr>
        <p:txBody>
          <a:bodyPr wrap="none">
            <a:spAutoFit/>
          </a:bodyPr>
          <a:lstStyle/>
          <a:p>
            <a:r>
              <a:rPr lang="fr-FR" b="1" dirty="0">
                <a:solidFill>
                  <a:srgbClr val="000380"/>
                </a:solidFill>
                <a:latin typeface="Calibri Light" panose="020F0302020204030204" pitchFamily="34" charset="0"/>
                <a:ea typeface="Times New Roman" panose="02020603050405020304" pitchFamily="18" charset="0"/>
                <a:cs typeface="Calibri" panose="020F0502020204030204" pitchFamily="34" charset="0"/>
              </a:rPr>
              <a:t>Staff </a:t>
            </a:r>
            <a:r>
              <a:rPr lang="fr-FR" b="1" dirty="0" err="1">
                <a:solidFill>
                  <a:srgbClr val="000380"/>
                </a:solidFill>
                <a:latin typeface="Calibri Light" panose="020F0302020204030204" pitchFamily="34" charset="0"/>
                <a:ea typeface="Times New Roman" panose="02020603050405020304" pitchFamily="18" charset="0"/>
                <a:cs typeface="Calibri" panose="020F0502020204030204" pitchFamily="34" charset="0"/>
              </a:rPr>
              <a:t>mobility</a:t>
            </a:r>
            <a:r>
              <a:rPr lang="fr-FR" b="1" dirty="0">
                <a:solidFill>
                  <a:srgbClr val="000380"/>
                </a:solidFill>
                <a:latin typeface="Calibri Light" panose="020F0302020204030204" pitchFamily="34" charset="0"/>
                <a:ea typeface="Times New Roman" panose="02020603050405020304" pitchFamily="18" charset="0"/>
                <a:cs typeface="Calibri" panose="020F0502020204030204" pitchFamily="34" charset="0"/>
              </a:rPr>
              <a:t> </a:t>
            </a:r>
            <a:endParaRPr lang="fr-FR" b="1" dirty="0"/>
          </a:p>
        </p:txBody>
      </p:sp>
    </p:spTree>
    <p:extLst>
      <p:ext uri="{BB962C8B-B14F-4D97-AF65-F5344CB8AC3E}">
        <p14:creationId xmlns:p14="http://schemas.microsoft.com/office/powerpoint/2010/main" val="248877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animBg="1"/>
      <p:bldP spid="8" grpId="0" animBg="1"/>
      <p:bldP spid="10" grpId="0" animBg="1"/>
      <p:bldP spid="11" grpId="0" animBg="1"/>
      <p:bldP spid="12"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3133" y="227766"/>
            <a:ext cx="1484416" cy="831735"/>
          </a:xfrm>
          <a:prstGeom prst="rect">
            <a:avLst/>
          </a:prstGeom>
        </p:spPr>
      </p:pic>
      <p:sp>
        <p:nvSpPr>
          <p:cNvPr id="9" name="Rectangle 8">
            <a:extLst>
              <a:ext uri="{FF2B5EF4-FFF2-40B4-BE49-F238E27FC236}">
                <a16:creationId xmlns:a16="http://schemas.microsoft.com/office/drawing/2014/main" id="{AB192394-41AE-4759-B202-9BFDE1404DBA}"/>
              </a:ext>
            </a:extLst>
          </p:cNvPr>
          <p:cNvSpPr/>
          <p:nvPr/>
        </p:nvSpPr>
        <p:spPr>
          <a:xfrm>
            <a:off x="0" y="1138548"/>
            <a:ext cx="11309131" cy="3754874"/>
          </a:xfrm>
          <a:prstGeom prst="rect">
            <a:avLst/>
          </a:prstGeom>
        </p:spPr>
        <p:txBody>
          <a:bodyPr wrap="square">
            <a:spAutoFit/>
          </a:bodyPr>
          <a:lstStyle/>
          <a:p>
            <a:pPr marL="742950" lvl="1" indent="-285750" algn="just">
              <a:lnSpc>
                <a:spcPct val="150000"/>
              </a:lnSpc>
              <a:spcBef>
                <a:spcPts val="600"/>
              </a:spcBef>
              <a:buFont typeface="+mj-lt"/>
              <a:buAutoNum type="arabicPeriod"/>
            </a:pPr>
            <a:endParaRPr lang="fr-FR" b="1" cap="small" spc="75" dirty="0">
              <a:solidFill>
                <a:srgbClr val="000080"/>
              </a:solidFill>
              <a:latin typeface="Calibri Light" panose="020F0302020204030204" pitchFamily="34" charset="0"/>
              <a:cs typeface="Calibri" panose="020F0502020204030204" pitchFamily="34" charset="0"/>
            </a:endParaRPr>
          </a:p>
          <a:p>
            <a:pPr marL="914400" lvl="3">
              <a:lnSpc>
                <a:spcPct val="150000"/>
              </a:lnSpc>
              <a:spcBef>
                <a:spcPts val="600"/>
              </a:spcBef>
            </a:pPr>
            <a:r>
              <a:rPr lang="en-US" sz="2000" b="1" cap="small" dirty="0">
                <a:solidFill>
                  <a:srgbClr val="000080"/>
                </a:solidFill>
              </a:rPr>
              <a:t>From expected impacts to observed impacts</a:t>
            </a:r>
          </a:p>
          <a:p>
            <a:pPr lvl="1" algn="just">
              <a:lnSpc>
                <a:spcPct val="150000"/>
              </a:lnSpc>
              <a:spcBef>
                <a:spcPts val="600"/>
              </a:spcBef>
            </a:pPr>
            <a:endParaRPr lang="fr-FR" b="1" cap="small" spc="75" dirty="0">
              <a:solidFill>
                <a:srgbClr val="000080"/>
              </a:solidFill>
              <a:latin typeface="Calibri Light" panose="020F0302020204030204" pitchFamily="34" charset="0"/>
              <a:cs typeface="Calibri" panose="020F0502020204030204" pitchFamily="34" charset="0"/>
            </a:endParaRPr>
          </a:p>
          <a:p>
            <a:pPr marL="1344613" lvl="2" indent="-285750" algn="just" fontAlgn="base">
              <a:buClr>
                <a:srgbClr val="1F4E79"/>
              </a:buClr>
              <a:buFont typeface="Wingdings" panose="05000000000000000000" pitchFamily="2" charset="2"/>
              <a:buChar char="§"/>
            </a:pPr>
            <a:r>
              <a:rPr lang="en-US" sz="2400" dirty="0">
                <a:solidFill>
                  <a:srgbClr val="000080"/>
                </a:solidFill>
              </a:rPr>
              <a:t>Learners : employability, condition of employment ; so which skills for which jobs ?</a:t>
            </a:r>
          </a:p>
          <a:p>
            <a:pPr marL="1344613" lvl="2" indent="-285750" algn="just" fontAlgn="base">
              <a:buClr>
                <a:srgbClr val="1F4E79"/>
              </a:buClr>
              <a:buFont typeface="Wingdings" panose="05000000000000000000" pitchFamily="2" charset="2"/>
              <a:buChar char="§"/>
            </a:pPr>
            <a:endParaRPr lang="en-US" sz="2400" dirty="0">
              <a:solidFill>
                <a:srgbClr val="000080"/>
              </a:solidFill>
            </a:endParaRPr>
          </a:p>
          <a:p>
            <a:pPr marL="1344613" lvl="2" indent="-285750" algn="just" fontAlgn="base">
              <a:buClr>
                <a:srgbClr val="1F4E79"/>
              </a:buClr>
              <a:buFont typeface="Wingdings" panose="05000000000000000000" pitchFamily="2" charset="2"/>
              <a:buChar char="§"/>
            </a:pPr>
            <a:r>
              <a:rPr lang="en-US" sz="2400" dirty="0">
                <a:solidFill>
                  <a:srgbClr val="000080"/>
                </a:solidFill>
              </a:rPr>
              <a:t>Personal : a return of mobility factor of change, difficult to measure</a:t>
            </a:r>
          </a:p>
          <a:p>
            <a:pPr marL="1344613" lvl="2" indent="-285750" algn="just" fontAlgn="base">
              <a:buClr>
                <a:srgbClr val="1F4E79"/>
              </a:buClr>
              <a:buFont typeface="Wingdings" panose="05000000000000000000" pitchFamily="2" charset="2"/>
              <a:buChar char="§"/>
            </a:pPr>
            <a:endParaRPr lang="en-US" sz="2400" dirty="0">
              <a:solidFill>
                <a:srgbClr val="000080"/>
              </a:solidFill>
            </a:endParaRPr>
          </a:p>
          <a:p>
            <a:pPr marL="1344613" lvl="2" indent="-285750" algn="just" fontAlgn="base">
              <a:buClr>
                <a:srgbClr val="1F4E79"/>
              </a:buClr>
              <a:buFont typeface="Wingdings" panose="05000000000000000000" pitchFamily="2" charset="2"/>
              <a:buChar char="§"/>
            </a:pPr>
            <a:r>
              <a:rPr lang="en-US" sz="2400" dirty="0">
                <a:solidFill>
                  <a:srgbClr val="000080"/>
                </a:solidFill>
              </a:rPr>
              <a:t>Organizations : open institutions for changing education systems</a:t>
            </a:r>
            <a:endParaRPr lang="fr-FR" sz="2400" dirty="0">
              <a:solidFill>
                <a:srgbClr val="000080"/>
              </a:solidFill>
            </a:endParaRPr>
          </a:p>
        </p:txBody>
      </p:sp>
      <p:sp>
        <p:nvSpPr>
          <p:cNvPr id="13" name="Titre 1">
            <a:extLst>
              <a:ext uri="{FF2B5EF4-FFF2-40B4-BE49-F238E27FC236}">
                <a16:creationId xmlns:a16="http://schemas.microsoft.com/office/drawing/2014/main" id="{1ADF0DA3-B776-427A-9430-4F2E1F9252C2}"/>
              </a:ext>
            </a:extLst>
          </p:cNvPr>
          <p:cNvSpPr>
            <a:spLocks noGrp="1"/>
          </p:cNvSpPr>
          <p:nvPr>
            <p:ph type="title"/>
          </p:nvPr>
        </p:nvSpPr>
        <p:spPr>
          <a:xfrm>
            <a:off x="918408" y="306813"/>
            <a:ext cx="10972800" cy="673640"/>
          </a:xfrm>
        </p:spPr>
        <p:txBody>
          <a:bodyPr vert="horz" lIns="91440" tIns="45720" rIns="91440" bIns="45720" rtlCol="0" anchor="ctr">
            <a:normAutofit/>
          </a:bodyPr>
          <a:lstStyle/>
          <a:p>
            <a:r>
              <a:rPr lang="en-US" sz="3200" b="1" i="1" cap="small" dirty="0">
                <a:solidFill>
                  <a:srgbClr val="C00000"/>
                </a:solidFill>
              </a:rPr>
              <a:t>II.3. Observe to assess the impacts of mobility</a:t>
            </a:r>
            <a:endParaRPr lang="fr-FR" sz="3200" b="1" i="1" cap="small" dirty="0">
              <a:solidFill>
                <a:srgbClr val="C00000"/>
              </a:solidFill>
            </a:endParaRPr>
          </a:p>
        </p:txBody>
      </p:sp>
    </p:spTree>
    <p:extLst>
      <p:ext uri="{BB962C8B-B14F-4D97-AF65-F5344CB8AC3E}">
        <p14:creationId xmlns:p14="http://schemas.microsoft.com/office/powerpoint/2010/main" val="3238980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6" y="148287"/>
            <a:ext cx="1484416" cy="831735"/>
          </a:xfrm>
          <a:prstGeom prst="rect">
            <a:avLst/>
          </a:prstGeom>
        </p:spPr>
      </p:pic>
      <p:sp>
        <p:nvSpPr>
          <p:cNvPr id="13" name="Titre 1">
            <a:extLst>
              <a:ext uri="{FF2B5EF4-FFF2-40B4-BE49-F238E27FC236}">
                <a16:creationId xmlns:a16="http://schemas.microsoft.com/office/drawing/2014/main" id="{1ADF0DA3-B776-427A-9430-4F2E1F9252C2}"/>
              </a:ext>
            </a:extLst>
          </p:cNvPr>
          <p:cNvSpPr>
            <a:spLocks noGrp="1"/>
          </p:cNvSpPr>
          <p:nvPr>
            <p:ph type="title"/>
          </p:nvPr>
        </p:nvSpPr>
        <p:spPr>
          <a:xfrm>
            <a:off x="0" y="1418875"/>
            <a:ext cx="11558863" cy="672779"/>
          </a:xfrm>
        </p:spPr>
        <p:txBody>
          <a:bodyPr vert="horz" lIns="91440" tIns="45720" rIns="91440" bIns="45720" rtlCol="0" anchor="ctr">
            <a:noAutofit/>
          </a:bodyPr>
          <a:lstStyle/>
          <a:p>
            <a:pPr marL="914400" lvl="3" algn="l" rtl="0">
              <a:spcBef>
                <a:spcPts val="600"/>
              </a:spcBef>
            </a:pPr>
            <a:r>
              <a:rPr lang="en-US" sz="2400" b="1" kern="1200" cap="small" dirty="0">
                <a:solidFill>
                  <a:srgbClr val="000080"/>
                </a:solidFill>
                <a:latin typeface="+mn-lt"/>
                <a:ea typeface="+mn-ea"/>
                <a:cs typeface="+mn-cs"/>
              </a:rPr>
              <a:t>Hypothesis : access to employment and career development are the combined effects of a professional qualification augmented by physical mobility and cultural openness</a:t>
            </a:r>
            <a:endParaRPr lang="fr-FR" sz="2400" b="1" kern="1200" cap="small" dirty="0">
              <a:solidFill>
                <a:srgbClr val="000080"/>
              </a:solidFill>
              <a:latin typeface="+mn-lt"/>
              <a:ea typeface="+mn-ea"/>
              <a:cs typeface="+mn-cs"/>
            </a:endParaRPr>
          </a:p>
        </p:txBody>
      </p:sp>
      <p:sp>
        <p:nvSpPr>
          <p:cNvPr id="20" name="Rectangle 19">
            <a:extLst>
              <a:ext uri="{FF2B5EF4-FFF2-40B4-BE49-F238E27FC236}">
                <a16:creationId xmlns:a16="http://schemas.microsoft.com/office/drawing/2014/main" id="{1A558361-0875-4756-90EE-A1C4235E15E0}"/>
              </a:ext>
            </a:extLst>
          </p:cNvPr>
          <p:cNvSpPr/>
          <p:nvPr/>
        </p:nvSpPr>
        <p:spPr>
          <a:xfrm>
            <a:off x="932214" y="2819616"/>
            <a:ext cx="11003112" cy="830997"/>
          </a:xfrm>
          <a:prstGeom prst="rect">
            <a:avLst/>
          </a:prstGeom>
        </p:spPr>
        <p:txBody>
          <a:bodyPr wrap="square">
            <a:spAutoFit/>
          </a:bodyPr>
          <a:lstStyle/>
          <a:p>
            <a:pPr marL="430213" indent="-285750" algn="just" fontAlgn="base">
              <a:buClr>
                <a:srgbClr val="1F4E79"/>
              </a:buClr>
              <a:buFont typeface="Wingdings" panose="05000000000000000000" pitchFamily="2" charset="2"/>
              <a:buChar char="§"/>
            </a:pPr>
            <a:r>
              <a:rPr lang="en-US" sz="2400" dirty="0">
                <a:solidFill>
                  <a:srgbClr val="000080"/>
                </a:solidFill>
              </a:rPr>
              <a:t>The long-term and long-lasting effects of post-mobility effects are the real criteria for assessing the impact</a:t>
            </a:r>
            <a:endParaRPr lang="fr-FR" sz="2400" dirty="0">
              <a:solidFill>
                <a:srgbClr val="000080"/>
              </a:solidFill>
            </a:endParaRPr>
          </a:p>
        </p:txBody>
      </p:sp>
      <p:sp>
        <p:nvSpPr>
          <p:cNvPr id="8" name="Titre 1">
            <a:extLst>
              <a:ext uri="{FF2B5EF4-FFF2-40B4-BE49-F238E27FC236}">
                <a16:creationId xmlns:a16="http://schemas.microsoft.com/office/drawing/2014/main" id="{2494F8AF-123B-421E-9358-A213B50C8E71}"/>
              </a:ext>
            </a:extLst>
          </p:cNvPr>
          <p:cNvSpPr txBox="1">
            <a:spLocks/>
          </p:cNvSpPr>
          <p:nvPr/>
        </p:nvSpPr>
        <p:spPr>
          <a:xfrm>
            <a:off x="648518" y="113379"/>
            <a:ext cx="10972800" cy="76975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2800" b="1" i="1" cap="small" dirty="0">
                <a:solidFill>
                  <a:srgbClr val="C00000"/>
                </a:solidFill>
              </a:rPr>
              <a:t>IV. METHODOLOGICAL CHALLENGE</a:t>
            </a:r>
          </a:p>
        </p:txBody>
      </p:sp>
      <p:sp>
        <p:nvSpPr>
          <p:cNvPr id="3" name="Rectangle 2">
            <a:extLst>
              <a:ext uri="{FF2B5EF4-FFF2-40B4-BE49-F238E27FC236}">
                <a16:creationId xmlns:a16="http://schemas.microsoft.com/office/drawing/2014/main" id="{88B44517-BCF6-42A7-B765-7697DBFAB6DE}"/>
              </a:ext>
            </a:extLst>
          </p:cNvPr>
          <p:cNvSpPr/>
          <p:nvPr/>
        </p:nvSpPr>
        <p:spPr>
          <a:xfrm>
            <a:off x="932214" y="3650613"/>
            <a:ext cx="11116019" cy="2047740"/>
          </a:xfrm>
          <a:prstGeom prst="rect">
            <a:avLst/>
          </a:prstGeom>
        </p:spPr>
        <p:txBody>
          <a:bodyPr wrap="square">
            <a:spAutoFit/>
          </a:bodyPr>
          <a:lstStyle/>
          <a:p>
            <a:pPr marL="430213" lvl="2" indent="-285750" algn="just" fontAlgn="base">
              <a:lnSpc>
                <a:spcPct val="115000"/>
              </a:lnSpc>
              <a:spcBef>
                <a:spcPts val="2000"/>
              </a:spcBef>
              <a:spcAft>
                <a:spcPts val="0"/>
              </a:spcAft>
              <a:buClr>
                <a:srgbClr val="1F4E79"/>
              </a:buClr>
              <a:buFont typeface="Wingdings" panose="05000000000000000000" pitchFamily="2" charset="2"/>
              <a:buChar char="§"/>
            </a:pPr>
            <a:r>
              <a:rPr lang="en-US" sz="2400" dirty="0">
                <a:solidFill>
                  <a:srgbClr val="000080"/>
                </a:solidFill>
              </a:rPr>
              <a:t>The deficiency : a global analysis of the professional integration pathways including the mobility criterion and the sub-criteria of the type of mobility and the destination</a:t>
            </a:r>
          </a:p>
          <a:p>
            <a:pPr marL="430213" lvl="2" indent="-285750" algn="just" fontAlgn="base">
              <a:lnSpc>
                <a:spcPct val="115000"/>
              </a:lnSpc>
              <a:spcBef>
                <a:spcPts val="2000"/>
              </a:spcBef>
              <a:spcAft>
                <a:spcPts val="0"/>
              </a:spcAft>
              <a:buClr>
                <a:srgbClr val="1F4E79"/>
              </a:buClr>
              <a:buFont typeface="Wingdings" panose="05000000000000000000" pitchFamily="2" charset="2"/>
              <a:buChar char="§"/>
            </a:pPr>
            <a:r>
              <a:rPr lang="en-US" sz="2400" dirty="0">
                <a:solidFill>
                  <a:srgbClr val="000080"/>
                </a:solidFill>
              </a:rPr>
              <a:t> The strongest methodological challenge : </a:t>
            </a:r>
            <a:r>
              <a:rPr lang="en-US" sz="2400" b="1" dirty="0">
                <a:solidFill>
                  <a:srgbClr val="000080"/>
                </a:solidFill>
              </a:rPr>
              <a:t>the most advanced post-mobility follow-up possible</a:t>
            </a:r>
            <a:endParaRPr lang="fr-FR" sz="2400" b="1" dirty="0">
              <a:solidFill>
                <a:srgbClr val="000080"/>
              </a:solidFill>
            </a:endParaRPr>
          </a:p>
        </p:txBody>
      </p:sp>
    </p:spTree>
    <p:extLst>
      <p:ext uri="{BB962C8B-B14F-4D97-AF65-F5344CB8AC3E}">
        <p14:creationId xmlns:p14="http://schemas.microsoft.com/office/powerpoint/2010/main" val="270454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0"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74" y="108642"/>
            <a:ext cx="1484416" cy="831735"/>
          </a:xfrm>
          <a:prstGeom prst="rect">
            <a:avLst/>
          </a:prstGeom>
        </p:spPr>
      </p:pic>
      <p:sp>
        <p:nvSpPr>
          <p:cNvPr id="13" name="Titre 1">
            <a:extLst>
              <a:ext uri="{FF2B5EF4-FFF2-40B4-BE49-F238E27FC236}">
                <a16:creationId xmlns:a16="http://schemas.microsoft.com/office/drawing/2014/main" id="{1ADF0DA3-B776-427A-9430-4F2E1F9252C2}"/>
              </a:ext>
            </a:extLst>
          </p:cNvPr>
          <p:cNvSpPr>
            <a:spLocks noGrp="1"/>
          </p:cNvSpPr>
          <p:nvPr>
            <p:ph type="title" idx="4294967295"/>
          </p:nvPr>
        </p:nvSpPr>
        <p:spPr>
          <a:xfrm>
            <a:off x="385442" y="0"/>
            <a:ext cx="10972800" cy="769938"/>
          </a:xfrm>
          <a:prstGeom prst="rect">
            <a:avLst/>
          </a:prstGeom>
        </p:spPr>
        <p:txBody>
          <a:bodyPr vert="horz" lIns="91440" tIns="45720" rIns="91440" bIns="45720" rtlCol="0" anchor="ctr">
            <a:normAutofit/>
          </a:bodyPr>
          <a:lstStyle/>
          <a:p>
            <a:r>
              <a:rPr lang="fr-FR" sz="2800" b="1" i="1" cap="small" dirty="0">
                <a:solidFill>
                  <a:srgbClr val="C00000"/>
                </a:solidFill>
              </a:rPr>
              <a:t>V.1 </a:t>
            </a:r>
            <a:r>
              <a:rPr lang="fr-FR" sz="2800" b="1" i="1" cap="small" dirty="0" err="1">
                <a:solidFill>
                  <a:srgbClr val="C00000"/>
                </a:solidFill>
              </a:rPr>
              <a:t>Methodological</a:t>
            </a:r>
            <a:r>
              <a:rPr lang="fr-FR" sz="2800" b="1" i="1" cap="small" dirty="0">
                <a:solidFill>
                  <a:srgbClr val="C00000"/>
                </a:solidFill>
              </a:rPr>
              <a:t> </a:t>
            </a:r>
            <a:r>
              <a:rPr lang="fr-FR" sz="2800" b="1" i="1" cap="small" dirty="0" err="1">
                <a:solidFill>
                  <a:srgbClr val="C00000"/>
                </a:solidFill>
              </a:rPr>
              <a:t>framework</a:t>
            </a:r>
            <a:endParaRPr lang="fr-FR" sz="2800" b="1" i="1" cap="small" dirty="0">
              <a:solidFill>
                <a:srgbClr val="C00000"/>
              </a:solidFill>
            </a:endParaRPr>
          </a:p>
        </p:txBody>
      </p:sp>
      <p:grpSp>
        <p:nvGrpSpPr>
          <p:cNvPr id="22" name="Groupe 21">
            <a:extLst>
              <a:ext uri="{FF2B5EF4-FFF2-40B4-BE49-F238E27FC236}">
                <a16:creationId xmlns:a16="http://schemas.microsoft.com/office/drawing/2014/main" id="{EFB3CC5E-2132-4584-9ABD-87C7AF2C8BBD}"/>
              </a:ext>
            </a:extLst>
          </p:cNvPr>
          <p:cNvGrpSpPr/>
          <p:nvPr/>
        </p:nvGrpSpPr>
        <p:grpSpPr>
          <a:xfrm>
            <a:off x="1116812" y="964121"/>
            <a:ext cx="10076858" cy="5591575"/>
            <a:chOff x="1013637" y="728954"/>
            <a:chExt cx="10076858" cy="5591575"/>
          </a:xfrm>
        </p:grpSpPr>
        <p:sp>
          <p:nvSpPr>
            <p:cNvPr id="6" name="Forme libre : forme 5">
              <a:extLst>
                <a:ext uri="{FF2B5EF4-FFF2-40B4-BE49-F238E27FC236}">
                  <a16:creationId xmlns:a16="http://schemas.microsoft.com/office/drawing/2014/main" id="{04C591B0-0844-41AD-BF2A-8FA406C3B178}"/>
                </a:ext>
              </a:extLst>
            </p:cNvPr>
            <p:cNvSpPr/>
            <p:nvPr/>
          </p:nvSpPr>
          <p:spPr>
            <a:xfrm>
              <a:off x="1484415" y="761581"/>
              <a:ext cx="3033157" cy="1438275"/>
            </a:xfrm>
            <a:custGeom>
              <a:avLst/>
              <a:gdLst>
                <a:gd name="connsiteX0" fmla="*/ 0 w 2397125"/>
                <a:gd name="connsiteY0" fmla="*/ 0 h 1438275"/>
                <a:gd name="connsiteX1" fmla="*/ 2397125 w 2397125"/>
                <a:gd name="connsiteY1" fmla="*/ 0 h 1438275"/>
                <a:gd name="connsiteX2" fmla="*/ 2397125 w 2397125"/>
                <a:gd name="connsiteY2" fmla="*/ 1438275 h 1438275"/>
                <a:gd name="connsiteX3" fmla="*/ 0 w 2397125"/>
                <a:gd name="connsiteY3" fmla="*/ 1438275 h 1438275"/>
                <a:gd name="connsiteX4" fmla="*/ 0 w 2397125"/>
                <a:gd name="connsiteY4" fmla="*/ 0 h 1438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7125" h="1438275">
                  <a:moveTo>
                    <a:pt x="0" y="0"/>
                  </a:moveTo>
                  <a:lnTo>
                    <a:pt x="2397125" y="0"/>
                  </a:lnTo>
                  <a:lnTo>
                    <a:pt x="2397125" y="1438275"/>
                  </a:lnTo>
                  <a:lnTo>
                    <a:pt x="0" y="1438275"/>
                  </a:lnTo>
                  <a:lnTo>
                    <a:pt x="0" y="0"/>
                  </a:lnTo>
                  <a:close/>
                </a:path>
              </a:pathLst>
            </a:custGeom>
            <a:ln w="38100"/>
          </p:spPr>
          <p:style>
            <a:lnRef idx="2">
              <a:schemeClr val="accent1"/>
            </a:lnRef>
            <a:fillRef idx="1">
              <a:schemeClr val="lt1"/>
            </a:fillRef>
            <a:effectRef idx="0">
              <a:schemeClr val="accent1"/>
            </a:effectRef>
            <a:fontRef idx="minor">
              <a:schemeClr val="dk1"/>
            </a:fontRef>
          </p:style>
          <p:txBody>
            <a:bodyPr spcFirstLastPara="0" vert="horz" wrap="square" lIns="113792" tIns="113792" rIns="113792" bIns="113792" numCol="1" spcCol="1270" anchor="ctr" anchorCtr="0">
              <a:noAutofit/>
            </a:bodyPr>
            <a:lstStyle/>
            <a:p>
              <a:pPr algn="ctr" defTabSz="711200">
                <a:lnSpc>
                  <a:spcPct val="90000"/>
                </a:lnSpc>
                <a:spcBef>
                  <a:spcPct val="0"/>
                </a:spcBef>
                <a:spcAft>
                  <a:spcPct val="35000"/>
                </a:spcAft>
                <a:buClr>
                  <a:srgbClr val="1F4E79"/>
                </a:buClr>
              </a:pPr>
              <a:r>
                <a:rPr lang="en-US" sz="2000" b="1" cap="small" dirty="0">
                  <a:solidFill>
                    <a:srgbClr val="C00000"/>
                  </a:solidFill>
                  <a:latin typeface="Calibri Light" panose="020F0302020204030204" pitchFamily="34" charset="0"/>
                  <a:cs typeface="Calibri" panose="020F0502020204030204" pitchFamily="34" charset="0"/>
                </a:rPr>
                <a:t>Data</a:t>
              </a:r>
              <a:r>
                <a:rPr lang="en-US" sz="2000" cap="small" dirty="0">
                  <a:solidFill>
                    <a:srgbClr val="000080"/>
                  </a:solidFill>
                  <a:latin typeface="Calibri Light" panose="020F0302020204030204" pitchFamily="34" charset="0"/>
                  <a:cs typeface="Calibri" panose="020F0502020204030204" pitchFamily="34" charset="0"/>
                </a:rPr>
                <a:t> from "participant reports", return mobility ... and also other bases ...</a:t>
              </a:r>
              <a:endParaRPr lang="fr-FR" sz="2000" cap="small" dirty="0">
                <a:solidFill>
                  <a:srgbClr val="000080"/>
                </a:solidFill>
                <a:latin typeface="Calibri Light" panose="020F0302020204030204" pitchFamily="34" charset="0"/>
                <a:cs typeface="Calibri" panose="020F0502020204030204" pitchFamily="34" charset="0"/>
              </a:endParaRPr>
            </a:p>
          </p:txBody>
        </p:sp>
        <p:sp>
          <p:nvSpPr>
            <p:cNvPr id="7" name="Forme libre : forme 6">
              <a:extLst>
                <a:ext uri="{FF2B5EF4-FFF2-40B4-BE49-F238E27FC236}">
                  <a16:creationId xmlns:a16="http://schemas.microsoft.com/office/drawing/2014/main" id="{915A7655-1F96-46A6-A438-DF172B043174}"/>
                </a:ext>
              </a:extLst>
            </p:cNvPr>
            <p:cNvSpPr/>
            <p:nvPr/>
          </p:nvSpPr>
          <p:spPr>
            <a:xfrm>
              <a:off x="6029036" y="2218482"/>
              <a:ext cx="2948463" cy="520738"/>
            </a:xfrm>
            <a:custGeom>
              <a:avLst/>
              <a:gdLst>
                <a:gd name="connsiteX0" fmla="*/ 2948463 w 2948463"/>
                <a:gd name="connsiteY0" fmla="*/ 0 h 520738"/>
                <a:gd name="connsiteX1" fmla="*/ 2948463 w 2948463"/>
                <a:gd name="connsiteY1" fmla="*/ 277469 h 520738"/>
                <a:gd name="connsiteX2" fmla="*/ 0 w 2948463"/>
                <a:gd name="connsiteY2" fmla="*/ 277469 h 520738"/>
                <a:gd name="connsiteX3" fmla="*/ 0 w 2948463"/>
                <a:gd name="connsiteY3" fmla="*/ 520738 h 520738"/>
              </a:gdLst>
              <a:ahLst/>
              <a:cxnLst>
                <a:cxn ang="0">
                  <a:pos x="connsiteX0" y="connsiteY0"/>
                </a:cxn>
                <a:cxn ang="0">
                  <a:pos x="connsiteX1" y="connsiteY1"/>
                </a:cxn>
                <a:cxn ang="0">
                  <a:pos x="connsiteX2" y="connsiteY2"/>
                </a:cxn>
                <a:cxn ang="0">
                  <a:pos x="connsiteX3" y="connsiteY3"/>
                </a:cxn>
              </a:cxnLst>
              <a:rect l="l" t="t" r="r" b="b"/>
              <a:pathLst>
                <a:path w="2948463" h="520738">
                  <a:moveTo>
                    <a:pt x="2948463" y="0"/>
                  </a:moveTo>
                  <a:lnTo>
                    <a:pt x="2948463" y="277469"/>
                  </a:lnTo>
                  <a:lnTo>
                    <a:pt x="0" y="277469"/>
                  </a:lnTo>
                  <a:lnTo>
                    <a:pt x="0" y="520738"/>
                  </a:lnTo>
                </a:path>
              </a:pathLst>
            </a:custGeom>
            <a:ln w="38100">
              <a:tailEnd type="arrow"/>
            </a:ln>
          </p:spPr>
          <p:style>
            <a:lnRef idx="2">
              <a:schemeClr val="accent1"/>
            </a:lnRef>
            <a:fillRef idx="1">
              <a:schemeClr val="lt1"/>
            </a:fillRef>
            <a:effectRef idx="0">
              <a:schemeClr val="accent1"/>
            </a:effectRef>
            <a:fontRef idx="minor">
              <a:schemeClr val="dk1"/>
            </a:fontRef>
          </p:style>
          <p:txBody>
            <a:bodyPr spcFirstLastPara="0" vert="horz" wrap="square" lIns="1411942" tIns="257612" rIns="1411943" bIns="257613" numCol="1" spcCol="1270" anchor="ctr" anchorCtr="0">
              <a:noAutofit/>
            </a:bodyPr>
            <a:lstStyle/>
            <a:p>
              <a:pPr marL="0" lvl="0" indent="0" algn="ctr" defTabSz="222250">
                <a:lnSpc>
                  <a:spcPct val="90000"/>
                </a:lnSpc>
                <a:spcBef>
                  <a:spcPct val="0"/>
                </a:spcBef>
                <a:spcAft>
                  <a:spcPct val="35000"/>
                </a:spcAft>
                <a:buNone/>
              </a:pPr>
              <a:endParaRPr lang="fr-FR" sz="700" kern="1200">
                <a:solidFill>
                  <a:srgbClr val="000080"/>
                </a:solidFill>
              </a:endParaRPr>
            </a:p>
          </p:txBody>
        </p:sp>
        <p:sp>
          <p:nvSpPr>
            <p:cNvPr id="8" name="Forme libre : forme 7">
              <a:extLst>
                <a:ext uri="{FF2B5EF4-FFF2-40B4-BE49-F238E27FC236}">
                  <a16:creationId xmlns:a16="http://schemas.microsoft.com/office/drawing/2014/main" id="{864C2878-C196-4473-A65F-FEDD26369B56}"/>
                </a:ext>
              </a:extLst>
            </p:cNvPr>
            <p:cNvSpPr/>
            <p:nvPr/>
          </p:nvSpPr>
          <p:spPr>
            <a:xfrm>
              <a:off x="7219620" y="728954"/>
              <a:ext cx="3515757" cy="1438275"/>
            </a:xfrm>
            <a:custGeom>
              <a:avLst/>
              <a:gdLst>
                <a:gd name="connsiteX0" fmla="*/ 0 w 2397125"/>
                <a:gd name="connsiteY0" fmla="*/ 0 h 1438275"/>
                <a:gd name="connsiteX1" fmla="*/ 2397125 w 2397125"/>
                <a:gd name="connsiteY1" fmla="*/ 0 h 1438275"/>
                <a:gd name="connsiteX2" fmla="*/ 2397125 w 2397125"/>
                <a:gd name="connsiteY2" fmla="*/ 1438275 h 1438275"/>
                <a:gd name="connsiteX3" fmla="*/ 0 w 2397125"/>
                <a:gd name="connsiteY3" fmla="*/ 1438275 h 1438275"/>
                <a:gd name="connsiteX4" fmla="*/ 0 w 2397125"/>
                <a:gd name="connsiteY4" fmla="*/ 0 h 1438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7125" h="1438275">
                  <a:moveTo>
                    <a:pt x="0" y="0"/>
                  </a:moveTo>
                  <a:lnTo>
                    <a:pt x="2397125" y="0"/>
                  </a:lnTo>
                  <a:lnTo>
                    <a:pt x="2397125" y="1438275"/>
                  </a:lnTo>
                  <a:lnTo>
                    <a:pt x="0" y="1438275"/>
                  </a:lnTo>
                  <a:lnTo>
                    <a:pt x="0" y="0"/>
                  </a:lnTo>
                  <a:close/>
                </a:path>
              </a:pathLst>
            </a:custGeom>
            <a:ln w="38100"/>
          </p:spPr>
          <p:style>
            <a:lnRef idx="2">
              <a:schemeClr val="accent1"/>
            </a:lnRef>
            <a:fillRef idx="1">
              <a:schemeClr val="lt1"/>
            </a:fillRef>
            <a:effectRef idx="0">
              <a:schemeClr val="accent1"/>
            </a:effectRef>
            <a:fontRef idx="minor">
              <a:schemeClr val="dk1"/>
            </a:fontRef>
          </p:style>
          <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2000" b="1" cap="small" dirty="0">
                  <a:solidFill>
                    <a:srgbClr val="C00000"/>
                  </a:solidFill>
                  <a:latin typeface="Calibri Light" panose="020F0302020204030204" pitchFamily="34" charset="0"/>
                  <a:cs typeface="Calibri" panose="020F0502020204030204" pitchFamily="34" charset="0"/>
                </a:rPr>
                <a:t>Questions</a:t>
              </a:r>
              <a:r>
                <a:rPr lang="en-US" sz="2000" cap="small" dirty="0">
                  <a:solidFill>
                    <a:srgbClr val="000080"/>
                  </a:solidFill>
                  <a:latin typeface="Calibri Light" panose="020F0302020204030204" pitchFamily="34" charset="0"/>
                  <a:cs typeface="Calibri" panose="020F0502020204030204" pitchFamily="34" charset="0"/>
                </a:rPr>
                <a:t> addressed post mobility (n + 1, n + 3, n + 5 etc.)</a:t>
              </a:r>
            </a:p>
            <a:p>
              <a:pPr lvl="0" algn="ctr" defTabSz="711200">
                <a:lnSpc>
                  <a:spcPct val="90000"/>
                </a:lnSpc>
                <a:spcBef>
                  <a:spcPct val="0"/>
                </a:spcBef>
                <a:spcAft>
                  <a:spcPct val="35000"/>
                </a:spcAft>
              </a:pPr>
              <a:r>
                <a:rPr lang="en-US" sz="2000" cap="small" dirty="0">
                  <a:solidFill>
                    <a:srgbClr val="000080"/>
                  </a:solidFill>
                  <a:latin typeface="Calibri Light" panose="020F0302020204030204" pitchFamily="34" charset="0"/>
                  <a:cs typeface="Calibri" panose="020F0502020204030204" pitchFamily="34" charset="0"/>
                </a:rPr>
                <a:t>  to "participants" ...</a:t>
              </a:r>
              <a:endParaRPr lang="fr-FR" sz="2000" kern="1200" cap="small" dirty="0">
                <a:solidFill>
                  <a:srgbClr val="000080"/>
                </a:solidFill>
                <a:latin typeface="Calibri Light" panose="020F0302020204030204" pitchFamily="34" charset="0"/>
                <a:cs typeface="Calibri" panose="020F0502020204030204" pitchFamily="34" charset="0"/>
              </a:endParaRPr>
            </a:p>
          </p:txBody>
        </p:sp>
        <p:sp>
          <p:nvSpPr>
            <p:cNvPr id="10" name="Forme libre : forme 9">
              <a:extLst>
                <a:ext uri="{FF2B5EF4-FFF2-40B4-BE49-F238E27FC236}">
                  <a16:creationId xmlns:a16="http://schemas.microsoft.com/office/drawing/2014/main" id="{24D2B0B8-3665-4F67-A671-6903FD753167}"/>
                </a:ext>
              </a:extLst>
            </p:cNvPr>
            <p:cNvSpPr/>
            <p:nvPr/>
          </p:nvSpPr>
          <p:spPr>
            <a:xfrm>
              <a:off x="7495994" y="3438649"/>
              <a:ext cx="520738" cy="91440"/>
            </a:xfrm>
            <a:custGeom>
              <a:avLst/>
              <a:gdLst>
                <a:gd name="connsiteX0" fmla="*/ 0 w 520738"/>
                <a:gd name="connsiteY0" fmla="*/ 45720 h 91440"/>
                <a:gd name="connsiteX1" fmla="*/ 520738 w 520738"/>
                <a:gd name="connsiteY1" fmla="*/ 45720 h 91440"/>
              </a:gdLst>
              <a:ahLst/>
              <a:cxnLst>
                <a:cxn ang="0">
                  <a:pos x="connsiteX0" y="connsiteY0"/>
                </a:cxn>
                <a:cxn ang="0">
                  <a:pos x="connsiteX1" y="connsiteY1"/>
                </a:cxn>
              </a:cxnLst>
              <a:rect l="l" t="t" r="r" b="b"/>
              <a:pathLst>
                <a:path w="520738" h="91440">
                  <a:moveTo>
                    <a:pt x="0" y="45720"/>
                  </a:moveTo>
                  <a:lnTo>
                    <a:pt x="520738" y="45720"/>
                  </a:lnTo>
                </a:path>
              </a:pathLst>
            </a:custGeom>
            <a:ln w="38100">
              <a:tailEnd type="arrow"/>
            </a:ln>
          </p:spPr>
          <p:style>
            <a:lnRef idx="2">
              <a:schemeClr val="accent1"/>
            </a:lnRef>
            <a:fillRef idx="1">
              <a:schemeClr val="lt1"/>
            </a:fillRef>
            <a:effectRef idx="0">
              <a:schemeClr val="accent1"/>
            </a:effectRef>
            <a:fontRef idx="minor">
              <a:schemeClr val="dk1"/>
            </a:fontRef>
          </p:style>
          <p:txBody>
            <a:bodyPr spcFirstLastPara="0" vert="horz" wrap="square" lIns="259286" tIns="42963" rIns="259286" bIns="42964" numCol="1" spcCol="1270" anchor="ctr" anchorCtr="0">
              <a:noAutofit/>
            </a:bodyPr>
            <a:lstStyle/>
            <a:p>
              <a:pPr marL="0" lvl="0" indent="0" algn="ctr" defTabSz="222250">
                <a:lnSpc>
                  <a:spcPct val="90000"/>
                </a:lnSpc>
                <a:spcBef>
                  <a:spcPct val="0"/>
                </a:spcBef>
                <a:spcAft>
                  <a:spcPct val="35000"/>
                </a:spcAft>
                <a:buNone/>
              </a:pPr>
              <a:endParaRPr lang="fr-FR" sz="700" kern="1200">
                <a:solidFill>
                  <a:srgbClr val="000080"/>
                </a:solidFill>
              </a:endParaRPr>
            </a:p>
          </p:txBody>
        </p:sp>
        <p:sp>
          <p:nvSpPr>
            <p:cNvPr id="11" name="Forme libre : forme 10">
              <a:extLst>
                <a:ext uri="{FF2B5EF4-FFF2-40B4-BE49-F238E27FC236}">
                  <a16:creationId xmlns:a16="http://schemas.microsoft.com/office/drawing/2014/main" id="{FC370271-4426-4706-BA53-97EC7BA3FA25}"/>
                </a:ext>
              </a:extLst>
            </p:cNvPr>
            <p:cNvSpPr/>
            <p:nvPr/>
          </p:nvSpPr>
          <p:spPr>
            <a:xfrm>
              <a:off x="4239762" y="2926735"/>
              <a:ext cx="3057809" cy="1438275"/>
            </a:xfrm>
            <a:custGeom>
              <a:avLst/>
              <a:gdLst>
                <a:gd name="connsiteX0" fmla="*/ 0 w 2397125"/>
                <a:gd name="connsiteY0" fmla="*/ 0 h 1438275"/>
                <a:gd name="connsiteX1" fmla="*/ 2397125 w 2397125"/>
                <a:gd name="connsiteY1" fmla="*/ 0 h 1438275"/>
                <a:gd name="connsiteX2" fmla="*/ 2397125 w 2397125"/>
                <a:gd name="connsiteY2" fmla="*/ 1438275 h 1438275"/>
                <a:gd name="connsiteX3" fmla="*/ 0 w 2397125"/>
                <a:gd name="connsiteY3" fmla="*/ 1438275 h 1438275"/>
                <a:gd name="connsiteX4" fmla="*/ 0 w 2397125"/>
                <a:gd name="connsiteY4" fmla="*/ 0 h 1438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7125" h="1438275">
                  <a:moveTo>
                    <a:pt x="0" y="0"/>
                  </a:moveTo>
                  <a:lnTo>
                    <a:pt x="2397125" y="0"/>
                  </a:lnTo>
                  <a:lnTo>
                    <a:pt x="2397125" y="1438275"/>
                  </a:lnTo>
                  <a:lnTo>
                    <a:pt x="0" y="1438275"/>
                  </a:lnTo>
                  <a:lnTo>
                    <a:pt x="0" y="0"/>
                  </a:lnTo>
                  <a:close/>
                </a:path>
              </a:pathLst>
            </a:custGeom>
            <a:ln w="38100"/>
          </p:spPr>
          <p:style>
            <a:lnRef idx="2">
              <a:schemeClr val="accent1"/>
            </a:lnRef>
            <a:fillRef idx="1">
              <a:schemeClr val="lt1"/>
            </a:fillRef>
            <a:effectRef idx="0">
              <a:schemeClr val="accent1"/>
            </a:effectRef>
            <a:fontRef idx="minor">
              <a:schemeClr val="dk1"/>
            </a:fontRef>
          </p:style>
          <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2000" cap="small" dirty="0">
                  <a:solidFill>
                    <a:srgbClr val="000080"/>
                  </a:solidFill>
                  <a:latin typeface="Calibri Light" panose="020F0302020204030204" pitchFamily="34" charset="0"/>
                  <a:cs typeface="Calibri" panose="020F0502020204030204" pitchFamily="34" charset="0"/>
                </a:rPr>
                <a:t>covering a mosaic of </a:t>
              </a:r>
              <a:r>
                <a:rPr lang="en-US" sz="2000" b="1" cap="small" dirty="0">
                  <a:solidFill>
                    <a:srgbClr val="C00000"/>
                  </a:solidFill>
                  <a:latin typeface="Calibri Light" panose="020F0302020204030204" pitchFamily="34" charset="0"/>
                  <a:cs typeface="Calibri" panose="020F0502020204030204" pitchFamily="34" charset="0"/>
                </a:rPr>
                <a:t>public</a:t>
              </a:r>
              <a:r>
                <a:rPr lang="en-US" sz="2000" cap="small" dirty="0">
                  <a:solidFill>
                    <a:srgbClr val="000080"/>
                  </a:solidFill>
                  <a:latin typeface="Calibri Light" panose="020F0302020204030204" pitchFamily="34" charset="0"/>
                  <a:cs typeface="Calibri" panose="020F0502020204030204" pitchFamily="34" charset="0"/>
                </a:rPr>
                <a:t> ...</a:t>
              </a:r>
              <a:endParaRPr lang="fr-FR" sz="2000" kern="1200" cap="small" dirty="0">
                <a:solidFill>
                  <a:srgbClr val="000080"/>
                </a:solidFill>
                <a:latin typeface="Calibri Light" panose="020F0302020204030204" pitchFamily="34" charset="0"/>
                <a:cs typeface="Calibri" panose="020F0502020204030204" pitchFamily="34" charset="0"/>
              </a:endParaRPr>
            </a:p>
          </p:txBody>
        </p:sp>
        <p:sp>
          <p:nvSpPr>
            <p:cNvPr id="12" name="Forme libre : forme 11">
              <a:extLst>
                <a:ext uri="{FF2B5EF4-FFF2-40B4-BE49-F238E27FC236}">
                  <a16:creationId xmlns:a16="http://schemas.microsoft.com/office/drawing/2014/main" id="{1CFC8551-81D3-4D77-9FE8-40A4050AD8BB}"/>
                </a:ext>
              </a:extLst>
            </p:cNvPr>
            <p:cNvSpPr/>
            <p:nvPr/>
          </p:nvSpPr>
          <p:spPr>
            <a:xfrm>
              <a:off x="2779415" y="4344802"/>
              <a:ext cx="6013034" cy="466415"/>
            </a:xfrm>
            <a:custGeom>
              <a:avLst/>
              <a:gdLst>
                <a:gd name="connsiteX0" fmla="*/ 1381247 w 1381247"/>
                <a:gd name="connsiteY0" fmla="*/ 0 h 466415"/>
                <a:gd name="connsiteX1" fmla="*/ 1381247 w 1381247"/>
                <a:gd name="connsiteY1" fmla="*/ 250307 h 466415"/>
                <a:gd name="connsiteX2" fmla="*/ 0 w 1381247"/>
                <a:gd name="connsiteY2" fmla="*/ 250307 h 466415"/>
                <a:gd name="connsiteX3" fmla="*/ 0 w 1381247"/>
                <a:gd name="connsiteY3" fmla="*/ 466415 h 466415"/>
              </a:gdLst>
              <a:ahLst/>
              <a:cxnLst>
                <a:cxn ang="0">
                  <a:pos x="connsiteX0" y="connsiteY0"/>
                </a:cxn>
                <a:cxn ang="0">
                  <a:pos x="connsiteX1" y="connsiteY1"/>
                </a:cxn>
                <a:cxn ang="0">
                  <a:pos x="connsiteX2" y="connsiteY2"/>
                </a:cxn>
                <a:cxn ang="0">
                  <a:pos x="connsiteX3" y="connsiteY3"/>
                </a:cxn>
              </a:cxnLst>
              <a:rect l="l" t="t" r="r" b="b"/>
              <a:pathLst>
                <a:path w="1381247" h="466415">
                  <a:moveTo>
                    <a:pt x="1381247" y="0"/>
                  </a:moveTo>
                  <a:lnTo>
                    <a:pt x="1381247" y="250307"/>
                  </a:lnTo>
                  <a:lnTo>
                    <a:pt x="0" y="250307"/>
                  </a:lnTo>
                  <a:lnTo>
                    <a:pt x="0" y="466415"/>
                  </a:lnTo>
                </a:path>
              </a:pathLst>
            </a:custGeom>
            <a:ln w="38100">
              <a:tailEnd type="arrow"/>
            </a:ln>
          </p:spPr>
          <p:style>
            <a:lnRef idx="2">
              <a:schemeClr val="accent1"/>
            </a:lnRef>
            <a:fillRef idx="1">
              <a:schemeClr val="lt1"/>
            </a:fillRef>
            <a:effectRef idx="0">
              <a:schemeClr val="accent1"/>
            </a:effectRef>
            <a:fontRef idx="minor">
              <a:schemeClr val="dk1"/>
            </a:fontRef>
          </p:style>
          <p:txBody>
            <a:bodyPr spcFirstLastPara="0" vert="horz" wrap="square" lIns="666625" tIns="230450" rIns="666625" bIns="230452" numCol="1" spcCol="1270" anchor="ctr" anchorCtr="0">
              <a:noAutofit/>
            </a:bodyPr>
            <a:lstStyle/>
            <a:p>
              <a:pPr marL="0" lvl="0" indent="0" algn="ctr" defTabSz="222250">
                <a:lnSpc>
                  <a:spcPct val="90000"/>
                </a:lnSpc>
                <a:spcBef>
                  <a:spcPct val="0"/>
                </a:spcBef>
                <a:spcAft>
                  <a:spcPct val="35000"/>
                </a:spcAft>
                <a:buNone/>
              </a:pPr>
              <a:endParaRPr lang="fr-FR" sz="700" kern="1200">
                <a:solidFill>
                  <a:srgbClr val="000080"/>
                </a:solidFill>
              </a:endParaRPr>
            </a:p>
          </p:txBody>
        </p:sp>
        <p:sp>
          <p:nvSpPr>
            <p:cNvPr id="14" name="Forme libre : forme 13">
              <a:extLst>
                <a:ext uri="{FF2B5EF4-FFF2-40B4-BE49-F238E27FC236}">
                  <a16:creationId xmlns:a16="http://schemas.microsoft.com/office/drawing/2014/main" id="{813186C9-7DBE-47C3-B9D2-F010816BD61F}"/>
                </a:ext>
              </a:extLst>
            </p:cNvPr>
            <p:cNvSpPr/>
            <p:nvPr/>
          </p:nvSpPr>
          <p:spPr>
            <a:xfrm>
              <a:off x="8118984" y="2841726"/>
              <a:ext cx="2971511" cy="1438275"/>
            </a:xfrm>
            <a:custGeom>
              <a:avLst/>
              <a:gdLst>
                <a:gd name="connsiteX0" fmla="*/ 0 w 2397125"/>
                <a:gd name="connsiteY0" fmla="*/ 0 h 1438275"/>
                <a:gd name="connsiteX1" fmla="*/ 2397125 w 2397125"/>
                <a:gd name="connsiteY1" fmla="*/ 0 h 1438275"/>
                <a:gd name="connsiteX2" fmla="*/ 2397125 w 2397125"/>
                <a:gd name="connsiteY2" fmla="*/ 1438275 h 1438275"/>
                <a:gd name="connsiteX3" fmla="*/ 0 w 2397125"/>
                <a:gd name="connsiteY3" fmla="*/ 1438275 h 1438275"/>
                <a:gd name="connsiteX4" fmla="*/ 0 w 2397125"/>
                <a:gd name="connsiteY4" fmla="*/ 0 h 1438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7125" h="1438275">
                  <a:moveTo>
                    <a:pt x="0" y="0"/>
                  </a:moveTo>
                  <a:lnTo>
                    <a:pt x="2397125" y="0"/>
                  </a:lnTo>
                  <a:lnTo>
                    <a:pt x="2397125" y="1438275"/>
                  </a:lnTo>
                  <a:lnTo>
                    <a:pt x="0" y="1438275"/>
                  </a:lnTo>
                  <a:lnTo>
                    <a:pt x="0" y="0"/>
                  </a:lnTo>
                  <a:close/>
                </a:path>
              </a:pathLst>
            </a:custGeom>
            <a:ln w="38100"/>
          </p:spPr>
          <p:style>
            <a:lnRef idx="2">
              <a:schemeClr val="accent1"/>
            </a:lnRef>
            <a:fillRef idx="1">
              <a:schemeClr val="lt1"/>
            </a:fillRef>
            <a:effectRef idx="0">
              <a:schemeClr val="accent1"/>
            </a:effectRef>
            <a:fontRef idx="minor">
              <a:schemeClr val="dk1"/>
            </a:fontRef>
          </p:style>
          <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buClr>
                  <a:srgbClr val="1F4E79"/>
                </a:buClr>
              </a:pPr>
              <a:r>
                <a:rPr lang="en-US" sz="2000" cap="small" dirty="0">
                  <a:solidFill>
                    <a:srgbClr val="000080"/>
                  </a:solidFill>
                  <a:latin typeface="Calibri Light" panose="020F0302020204030204" pitchFamily="34" charset="0"/>
                  <a:cs typeface="Calibri" panose="020F0502020204030204" pitchFamily="34" charset="0"/>
                </a:rPr>
                <a:t>coordinated by a large number of </a:t>
              </a:r>
              <a:r>
                <a:rPr lang="en-US" sz="2000" b="1" cap="small" dirty="0">
                  <a:solidFill>
                    <a:srgbClr val="C00000"/>
                  </a:solidFill>
                  <a:latin typeface="Calibri Light" panose="020F0302020204030204" pitchFamily="34" charset="0"/>
                  <a:cs typeface="Calibri" panose="020F0502020204030204" pitchFamily="34" charset="0"/>
                </a:rPr>
                <a:t>organizations</a:t>
              </a:r>
              <a:r>
                <a:rPr lang="en-US" sz="2000" cap="small" dirty="0">
                  <a:solidFill>
                    <a:srgbClr val="000080"/>
                  </a:solidFill>
                  <a:latin typeface="Calibri Light" panose="020F0302020204030204" pitchFamily="34" charset="0"/>
                  <a:cs typeface="Calibri" panose="020F0502020204030204" pitchFamily="34" charset="0"/>
                </a:rPr>
                <a:t> / "Beneficiaries" ...</a:t>
              </a:r>
              <a:endParaRPr lang="fr-FR" sz="2000" kern="1200" dirty="0">
                <a:solidFill>
                  <a:srgbClr val="000080"/>
                </a:solidFill>
              </a:endParaRPr>
            </a:p>
          </p:txBody>
        </p:sp>
        <p:sp>
          <p:nvSpPr>
            <p:cNvPr id="16" name="Forme libre : forme 15">
              <a:extLst>
                <a:ext uri="{FF2B5EF4-FFF2-40B4-BE49-F238E27FC236}">
                  <a16:creationId xmlns:a16="http://schemas.microsoft.com/office/drawing/2014/main" id="{8B8C8A6C-C207-4035-A3E9-2831E4606560}"/>
                </a:ext>
              </a:extLst>
            </p:cNvPr>
            <p:cNvSpPr/>
            <p:nvPr/>
          </p:nvSpPr>
          <p:spPr>
            <a:xfrm>
              <a:off x="1013637" y="4882254"/>
              <a:ext cx="4544620" cy="1438275"/>
            </a:xfrm>
            <a:custGeom>
              <a:avLst/>
              <a:gdLst>
                <a:gd name="connsiteX0" fmla="*/ 0 w 4463446"/>
                <a:gd name="connsiteY0" fmla="*/ 0 h 1438275"/>
                <a:gd name="connsiteX1" fmla="*/ 4463446 w 4463446"/>
                <a:gd name="connsiteY1" fmla="*/ 0 h 1438275"/>
                <a:gd name="connsiteX2" fmla="*/ 4463446 w 4463446"/>
                <a:gd name="connsiteY2" fmla="*/ 1438275 h 1438275"/>
                <a:gd name="connsiteX3" fmla="*/ 0 w 4463446"/>
                <a:gd name="connsiteY3" fmla="*/ 1438275 h 1438275"/>
                <a:gd name="connsiteX4" fmla="*/ 0 w 4463446"/>
                <a:gd name="connsiteY4" fmla="*/ 0 h 1438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63446" h="1438275">
                  <a:moveTo>
                    <a:pt x="0" y="0"/>
                  </a:moveTo>
                  <a:lnTo>
                    <a:pt x="4463446" y="0"/>
                  </a:lnTo>
                  <a:lnTo>
                    <a:pt x="4463446" y="1438275"/>
                  </a:lnTo>
                  <a:lnTo>
                    <a:pt x="0" y="1438275"/>
                  </a:lnTo>
                  <a:lnTo>
                    <a:pt x="0" y="0"/>
                  </a:lnTo>
                  <a:close/>
                </a:path>
              </a:pathLst>
            </a:custGeom>
            <a:ln w="38100"/>
          </p:spPr>
          <p:style>
            <a:lnRef idx="2">
              <a:schemeClr val="accent1"/>
            </a:lnRef>
            <a:fillRef idx="1">
              <a:schemeClr val="lt1"/>
            </a:fillRef>
            <a:effectRef idx="0">
              <a:schemeClr val="accent1"/>
            </a:effectRef>
            <a:fontRef idx="minor">
              <a:schemeClr val="dk1"/>
            </a:fontRef>
          </p:style>
          <p:txBody>
            <a:bodyPr spcFirstLastPara="0" vert="horz" wrap="square" lIns="113792" tIns="113792" rIns="113792" bIns="113792" numCol="1" spcCol="1270" anchor="t" anchorCtr="0">
              <a:noAutofit/>
            </a:bodyPr>
            <a:lstStyle/>
            <a:p>
              <a:pPr lvl="0" defTabSz="711200">
                <a:lnSpc>
                  <a:spcPct val="90000"/>
                </a:lnSpc>
                <a:spcBef>
                  <a:spcPct val="0"/>
                </a:spcBef>
                <a:spcAft>
                  <a:spcPct val="35000"/>
                </a:spcAft>
                <a:buClr>
                  <a:srgbClr val="1F4E79"/>
                </a:buClr>
              </a:pPr>
              <a:r>
                <a:rPr lang="en-US" sz="2000" cap="small" dirty="0">
                  <a:solidFill>
                    <a:srgbClr val="000080"/>
                  </a:solidFill>
                  <a:latin typeface="Calibri Light" panose="020F0302020204030204" pitchFamily="34" charset="0"/>
                  <a:cs typeface="Calibri" panose="020F0502020204030204" pitchFamily="34" charset="0"/>
                </a:rPr>
                <a:t>… simple </a:t>
              </a:r>
              <a:r>
                <a:rPr lang="en-US" sz="2000" b="1" cap="small" dirty="0">
                  <a:solidFill>
                    <a:srgbClr val="C00000"/>
                  </a:solidFill>
                  <a:latin typeface="Calibri Light" panose="020F0302020204030204" pitchFamily="34" charset="0"/>
                  <a:cs typeface="Calibri" panose="020F0502020204030204" pitchFamily="34" charset="0"/>
                </a:rPr>
                <a:t>indicators</a:t>
              </a:r>
              <a:r>
                <a:rPr lang="en-US" sz="2000" cap="small" dirty="0">
                  <a:solidFill>
                    <a:srgbClr val="000080"/>
                  </a:solidFill>
                  <a:latin typeface="Calibri Light" panose="020F0302020204030204" pitchFamily="34" charset="0"/>
                  <a:cs typeface="Calibri" panose="020F0502020204030204" pitchFamily="34" charset="0"/>
                </a:rPr>
                <a:t> ... common to all audiences…</a:t>
              </a:r>
            </a:p>
            <a:p>
              <a:pPr marL="342900" lvl="0" indent="-342900" defTabSz="711200">
                <a:lnSpc>
                  <a:spcPct val="90000"/>
                </a:lnSpc>
                <a:spcBef>
                  <a:spcPct val="0"/>
                </a:spcBef>
                <a:spcAft>
                  <a:spcPct val="35000"/>
                </a:spcAft>
                <a:buClr>
                  <a:srgbClr val="1F4E79"/>
                </a:buClr>
                <a:buFont typeface="Wingdings" panose="05000000000000000000" pitchFamily="2" charset="2"/>
                <a:buChar char="§"/>
              </a:pPr>
              <a:r>
                <a:rPr lang="en-US" sz="2000" cap="small" dirty="0">
                  <a:solidFill>
                    <a:srgbClr val="000080"/>
                  </a:solidFill>
                  <a:latin typeface="Calibri Light" panose="020F0302020204030204" pitchFamily="34" charset="0"/>
                  <a:cs typeface="Calibri" panose="020F0502020204030204" pitchFamily="34" charset="0"/>
                </a:rPr>
                <a:t>But able to differentiate the findings by public and geographically</a:t>
              </a:r>
              <a:endParaRPr lang="fr-FR" sz="1600" kern="1200" dirty="0">
                <a:solidFill>
                  <a:srgbClr val="000080"/>
                </a:solidFill>
              </a:endParaRPr>
            </a:p>
          </p:txBody>
        </p:sp>
        <p:sp>
          <p:nvSpPr>
            <p:cNvPr id="19" name="Forme libre : forme 18">
              <a:extLst>
                <a:ext uri="{FF2B5EF4-FFF2-40B4-BE49-F238E27FC236}">
                  <a16:creationId xmlns:a16="http://schemas.microsoft.com/office/drawing/2014/main" id="{EC53832E-410C-480A-B4BB-51EC2F3EFA96}"/>
                </a:ext>
              </a:extLst>
            </p:cNvPr>
            <p:cNvSpPr/>
            <p:nvPr/>
          </p:nvSpPr>
          <p:spPr>
            <a:xfrm rot="10800000" flipV="1">
              <a:off x="2682977" y="2243140"/>
              <a:ext cx="2948463" cy="496079"/>
            </a:xfrm>
            <a:custGeom>
              <a:avLst/>
              <a:gdLst>
                <a:gd name="connsiteX0" fmla="*/ 2948463 w 2948463"/>
                <a:gd name="connsiteY0" fmla="*/ 0 h 520738"/>
                <a:gd name="connsiteX1" fmla="*/ 2948463 w 2948463"/>
                <a:gd name="connsiteY1" fmla="*/ 277469 h 520738"/>
                <a:gd name="connsiteX2" fmla="*/ 0 w 2948463"/>
                <a:gd name="connsiteY2" fmla="*/ 277469 h 520738"/>
                <a:gd name="connsiteX3" fmla="*/ 0 w 2948463"/>
                <a:gd name="connsiteY3" fmla="*/ 520738 h 520738"/>
              </a:gdLst>
              <a:ahLst/>
              <a:cxnLst>
                <a:cxn ang="0">
                  <a:pos x="connsiteX0" y="connsiteY0"/>
                </a:cxn>
                <a:cxn ang="0">
                  <a:pos x="connsiteX1" y="connsiteY1"/>
                </a:cxn>
                <a:cxn ang="0">
                  <a:pos x="connsiteX2" y="connsiteY2"/>
                </a:cxn>
                <a:cxn ang="0">
                  <a:pos x="connsiteX3" y="connsiteY3"/>
                </a:cxn>
              </a:cxnLst>
              <a:rect l="l" t="t" r="r" b="b"/>
              <a:pathLst>
                <a:path w="2948463" h="520738">
                  <a:moveTo>
                    <a:pt x="2948463" y="0"/>
                  </a:moveTo>
                  <a:lnTo>
                    <a:pt x="2948463" y="277469"/>
                  </a:lnTo>
                  <a:lnTo>
                    <a:pt x="0" y="277469"/>
                  </a:lnTo>
                  <a:lnTo>
                    <a:pt x="0" y="520738"/>
                  </a:lnTo>
                </a:path>
              </a:pathLst>
            </a:custGeom>
            <a:ln w="38100">
              <a:tailEnd type="arrow"/>
            </a:ln>
          </p:spPr>
          <p:style>
            <a:lnRef idx="2">
              <a:schemeClr val="accent1"/>
            </a:lnRef>
            <a:fillRef idx="1">
              <a:schemeClr val="lt1"/>
            </a:fillRef>
            <a:effectRef idx="0">
              <a:schemeClr val="accent1"/>
            </a:effectRef>
            <a:fontRef idx="minor">
              <a:schemeClr val="dk1"/>
            </a:fontRef>
          </p:style>
          <p:txBody>
            <a:bodyPr spcFirstLastPara="0" vert="horz" wrap="square" lIns="1411942" tIns="257612" rIns="1411943" bIns="257613" numCol="1" spcCol="1270" anchor="ctr" anchorCtr="0">
              <a:noAutofit/>
            </a:bodyPr>
            <a:lstStyle/>
            <a:p>
              <a:pPr marL="0" lvl="0" indent="0" algn="ctr" defTabSz="222250">
                <a:lnSpc>
                  <a:spcPct val="90000"/>
                </a:lnSpc>
                <a:spcBef>
                  <a:spcPct val="0"/>
                </a:spcBef>
                <a:spcAft>
                  <a:spcPct val="35000"/>
                </a:spcAft>
                <a:buNone/>
              </a:pPr>
              <a:endParaRPr lang="fr-FR" sz="700" kern="1200">
                <a:solidFill>
                  <a:srgbClr val="000080"/>
                </a:solidFill>
              </a:endParaRPr>
            </a:p>
          </p:txBody>
        </p:sp>
        <p:sp>
          <p:nvSpPr>
            <p:cNvPr id="20" name="Forme libre : forme 19">
              <a:extLst>
                <a:ext uri="{FF2B5EF4-FFF2-40B4-BE49-F238E27FC236}">
                  <a16:creationId xmlns:a16="http://schemas.microsoft.com/office/drawing/2014/main" id="{C13CCDE7-F270-427A-BAB1-744B8BF85264}"/>
                </a:ext>
              </a:extLst>
            </p:cNvPr>
            <p:cNvSpPr/>
            <p:nvPr/>
          </p:nvSpPr>
          <p:spPr>
            <a:xfrm>
              <a:off x="6497109" y="4870496"/>
              <a:ext cx="4593386" cy="1438275"/>
            </a:xfrm>
            <a:custGeom>
              <a:avLst/>
              <a:gdLst>
                <a:gd name="connsiteX0" fmla="*/ 0 w 2397125"/>
                <a:gd name="connsiteY0" fmla="*/ 0 h 1438275"/>
                <a:gd name="connsiteX1" fmla="*/ 2397125 w 2397125"/>
                <a:gd name="connsiteY1" fmla="*/ 0 h 1438275"/>
                <a:gd name="connsiteX2" fmla="*/ 2397125 w 2397125"/>
                <a:gd name="connsiteY2" fmla="*/ 1438275 h 1438275"/>
                <a:gd name="connsiteX3" fmla="*/ 0 w 2397125"/>
                <a:gd name="connsiteY3" fmla="*/ 1438275 h 1438275"/>
                <a:gd name="connsiteX4" fmla="*/ 0 w 2397125"/>
                <a:gd name="connsiteY4" fmla="*/ 0 h 1438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7125" h="1438275">
                  <a:moveTo>
                    <a:pt x="0" y="0"/>
                  </a:moveTo>
                  <a:lnTo>
                    <a:pt x="2397125" y="0"/>
                  </a:lnTo>
                  <a:lnTo>
                    <a:pt x="2397125" y="1438275"/>
                  </a:lnTo>
                  <a:lnTo>
                    <a:pt x="0" y="1438275"/>
                  </a:lnTo>
                  <a:lnTo>
                    <a:pt x="0" y="0"/>
                  </a:lnTo>
                  <a:close/>
                </a:path>
              </a:pathLst>
            </a:custGeom>
            <a:ln w="38100"/>
          </p:spPr>
          <p:style>
            <a:lnRef idx="2">
              <a:schemeClr val="accent1"/>
            </a:lnRef>
            <a:fillRef idx="1">
              <a:schemeClr val="lt1"/>
            </a:fillRef>
            <a:effectRef idx="0">
              <a:schemeClr val="accent1"/>
            </a:effectRef>
            <a:fontRef idx="minor">
              <a:schemeClr val="dk1"/>
            </a:fontRef>
          </p:style>
          <p:txBody>
            <a:bodyPr spcFirstLastPara="0" vert="horz" wrap="square" lIns="113792" tIns="113792" rIns="113792" bIns="113792" numCol="1" spcCol="1270" anchor="ctr" anchorCtr="0">
              <a:noAutofit/>
            </a:bodyPr>
            <a:lstStyle/>
            <a:p>
              <a:pPr defTabSz="711200">
                <a:lnSpc>
                  <a:spcPct val="90000"/>
                </a:lnSpc>
                <a:spcBef>
                  <a:spcPct val="0"/>
                </a:spcBef>
                <a:spcAft>
                  <a:spcPct val="35000"/>
                </a:spcAft>
                <a:buClr>
                  <a:srgbClr val="1F4E79"/>
                </a:buClr>
              </a:pPr>
              <a:r>
                <a:rPr lang="en-US" sz="1600" cap="small" dirty="0">
                  <a:solidFill>
                    <a:srgbClr val="000080"/>
                  </a:solidFill>
                  <a:latin typeface="Calibri Light" panose="020F0302020204030204" pitchFamily="34" charset="0"/>
                  <a:cs typeface="Calibri" panose="020F0502020204030204" pitchFamily="34" charset="0"/>
                </a:rPr>
                <a:t>…RETRACING THE </a:t>
              </a:r>
              <a:r>
                <a:rPr lang="en-US" sz="1600" b="1" cap="small" dirty="0">
                  <a:solidFill>
                    <a:srgbClr val="C00000"/>
                  </a:solidFill>
                  <a:latin typeface="Calibri Light" panose="020F0302020204030204" pitchFamily="34" charset="0"/>
                  <a:cs typeface="Calibri" panose="020F0502020204030204" pitchFamily="34" charset="0"/>
                </a:rPr>
                <a:t>BASIC IMPACTS </a:t>
              </a:r>
              <a:r>
                <a:rPr lang="en-US" sz="1600" cap="small" dirty="0">
                  <a:solidFill>
                    <a:srgbClr val="000080"/>
                  </a:solidFill>
                  <a:latin typeface="Calibri Light" panose="020F0302020204030204" pitchFamily="34" charset="0"/>
                  <a:cs typeface="Calibri" panose="020F0502020204030204" pitchFamily="34" charset="0"/>
                </a:rPr>
                <a:t>TARGETED BY ERASMUS + ...</a:t>
              </a:r>
            </a:p>
            <a:p>
              <a:pPr marL="114300" lvl="1" indent="-114300" defTabSz="533400">
                <a:lnSpc>
                  <a:spcPct val="90000"/>
                </a:lnSpc>
                <a:spcBef>
                  <a:spcPct val="0"/>
                </a:spcBef>
                <a:spcAft>
                  <a:spcPct val="15000"/>
                </a:spcAft>
                <a:buClr>
                  <a:srgbClr val="1F4E79"/>
                </a:buClr>
                <a:buFont typeface="Wingdings" panose="05000000000000000000" pitchFamily="2" charset="2"/>
                <a:buChar char="§"/>
              </a:pPr>
              <a:r>
                <a:rPr lang="en-US" sz="2000" cap="small" dirty="0">
                  <a:solidFill>
                    <a:srgbClr val="000080"/>
                  </a:solidFill>
                  <a:latin typeface="Calibri Light" panose="020F0302020204030204" pitchFamily="34" charset="0"/>
                  <a:cs typeface="Calibri" panose="020F0502020204030204" pitchFamily="34" charset="0"/>
                </a:rPr>
                <a:t>But also reporting on the targets of the stakeholders</a:t>
              </a:r>
              <a:endParaRPr lang="fr-FR" sz="2000" cap="small" dirty="0">
                <a:solidFill>
                  <a:srgbClr val="000080"/>
                </a:solidFill>
                <a:latin typeface="Calibri Light" panose="020F0302020204030204" pitchFamily="34" charset="0"/>
                <a:cs typeface="Calibri" panose="020F0502020204030204" pitchFamily="34" charset="0"/>
              </a:endParaRPr>
            </a:p>
          </p:txBody>
        </p:sp>
        <p:sp>
          <p:nvSpPr>
            <p:cNvPr id="21" name="Forme libre : forme 20">
              <a:extLst>
                <a:ext uri="{FF2B5EF4-FFF2-40B4-BE49-F238E27FC236}">
                  <a16:creationId xmlns:a16="http://schemas.microsoft.com/office/drawing/2014/main" id="{D95017F9-799E-4FF0-AEAB-A8C3E177142C}"/>
                </a:ext>
              </a:extLst>
            </p:cNvPr>
            <p:cNvSpPr/>
            <p:nvPr/>
          </p:nvSpPr>
          <p:spPr>
            <a:xfrm>
              <a:off x="5768667" y="5543914"/>
              <a:ext cx="520738" cy="91440"/>
            </a:xfrm>
            <a:custGeom>
              <a:avLst/>
              <a:gdLst>
                <a:gd name="connsiteX0" fmla="*/ 0 w 520738"/>
                <a:gd name="connsiteY0" fmla="*/ 45720 h 91440"/>
                <a:gd name="connsiteX1" fmla="*/ 520738 w 520738"/>
                <a:gd name="connsiteY1" fmla="*/ 45720 h 91440"/>
              </a:gdLst>
              <a:ahLst/>
              <a:cxnLst>
                <a:cxn ang="0">
                  <a:pos x="connsiteX0" y="connsiteY0"/>
                </a:cxn>
                <a:cxn ang="0">
                  <a:pos x="connsiteX1" y="connsiteY1"/>
                </a:cxn>
              </a:cxnLst>
              <a:rect l="l" t="t" r="r" b="b"/>
              <a:pathLst>
                <a:path w="520738" h="91440">
                  <a:moveTo>
                    <a:pt x="0" y="45720"/>
                  </a:moveTo>
                  <a:lnTo>
                    <a:pt x="520738" y="45720"/>
                  </a:lnTo>
                </a:path>
              </a:pathLst>
            </a:custGeom>
            <a:ln w="38100">
              <a:tailEnd type="arrow"/>
            </a:ln>
          </p:spPr>
          <p:style>
            <a:lnRef idx="2">
              <a:schemeClr val="accent1"/>
            </a:lnRef>
            <a:fillRef idx="1">
              <a:schemeClr val="lt1"/>
            </a:fillRef>
            <a:effectRef idx="0">
              <a:schemeClr val="accent1"/>
            </a:effectRef>
            <a:fontRef idx="minor">
              <a:schemeClr val="dk1"/>
            </a:fontRef>
          </p:style>
          <p:txBody>
            <a:bodyPr spcFirstLastPara="0" vert="horz" wrap="square" lIns="259286" tIns="42963" rIns="259286" bIns="42964" numCol="1" spcCol="1270" anchor="ctr" anchorCtr="0">
              <a:noAutofit/>
            </a:bodyPr>
            <a:lstStyle/>
            <a:p>
              <a:pPr marL="0" lvl="0" indent="0" algn="ctr" defTabSz="222250">
                <a:lnSpc>
                  <a:spcPct val="90000"/>
                </a:lnSpc>
                <a:spcBef>
                  <a:spcPct val="0"/>
                </a:spcBef>
                <a:spcAft>
                  <a:spcPct val="35000"/>
                </a:spcAft>
                <a:buNone/>
              </a:pPr>
              <a:endParaRPr lang="fr-FR" sz="700" kern="1200">
                <a:solidFill>
                  <a:srgbClr val="000080"/>
                </a:solidFill>
              </a:endParaRPr>
            </a:p>
          </p:txBody>
        </p:sp>
      </p:grpSp>
    </p:spTree>
    <p:extLst>
      <p:ext uri="{BB962C8B-B14F-4D97-AF65-F5344CB8AC3E}">
        <p14:creationId xmlns:p14="http://schemas.microsoft.com/office/powerpoint/2010/main" val="263260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13724</TotalTime>
  <Words>1865</Words>
  <Application>Microsoft Office PowerPoint</Application>
  <PresentationFormat>Grand écran</PresentationFormat>
  <Paragraphs>298</Paragraphs>
  <Slides>16</Slides>
  <Notes>14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Arial</vt:lpstr>
      <vt:lpstr>Calibri</vt:lpstr>
      <vt:lpstr>Calibri Light</vt:lpstr>
      <vt:lpstr>Times New Roman</vt:lpstr>
      <vt:lpstr>Wingdings</vt:lpstr>
      <vt:lpstr>1_Thème Office</vt:lpstr>
      <vt:lpstr>« The national observatory of impact Erasmus + : what common measurement of impact for multi-stakeholders mobility policies ?»   Evidence-based Policy in Erasmus + Seminar on research and methodology October 26,2017  Warsaw      a.dechampris@cabinet-ecs.org</vt:lpstr>
      <vt:lpstr>I.1 THE OBSERVATORY OF THE ERASMUS + IMPACT </vt:lpstr>
      <vt:lpstr>I. 2. THE OBSERVATORY OF THE ERASMUS + IMPACT </vt:lpstr>
      <vt:lpstr>Présentation PowerPoint</vt:lpstr>
      <vt:lpstr>II.1  Observe to assess the impacts of mobility</vt:lpstr>
      <vt:lpstr>II.2  Observe to assess the impacts of mobility</vt:lpstr>
      <vt:lpstr>II.3. Observe to assess the impacts of mobility</vt:lpstr>
      <vt:lpstr>Hypothesis : access to employment and career development are the combined effects of a professional qualification augmented by physical mobility and cultural openness</vt:lpstr>
      <vt:lpstr>V.1 Methodological framework</vt:lpstr>
      <vt:lpstr>V.2 THE CENTRAL FUNCTION OF THE ORGANIZATIONS THAT CARRY THE PROJECTS </vt:lpstr>
      <vt:lpstr>Présentation PowerPoint</vt:lpstr>
      <vt:lpstr>V.4 The double table of indicators</vt:lpstr>
      <vt:lpstr>V.5 Audiences observed</vt:lpstr>
      <vt:lpstr>Présentation PowerPoint</vt:lpstr>
      <vt:lpstr> conclusion -  A now possible monitoring-evaluation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Cabinet E.C.s</dc:creator>
  <cp:lastModifiedBy>Cabinet E.C.S. -AC</cp:lastModifiedBy>
  <cp:revision>331</cp:revision>
  <dcterms:created xsi:type="dcterms:W3CDTF">2017-06-14T15:36:55Z</dcterms:created>
  <dcterms:modified xsi:type="dcterms:W3CDTF">2017-10-26T08:14:57Z</dcterms:modified>
</cp:coreProperties>
</file>