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58" r:id="rId5"/>
    <p:sldId id="273" r:id="rId6"/>
    <p:sldId id="275" r:id="rId7"/>
    <p:sldId id="276" r:id="rId8"/>
    <p:sldId id="277" r:id="rId9"/>
    <p:sldId id="278" r:id="rId10"/>
    <p:sldId id="267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E281"/>
    <a:srgbClr val="5BC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2" d="100"/>
          <a:sy n="122" d="100"/>
        </p:scale>
        <p:origin x="-9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7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Arkusz_programu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'TEV ennen ja jälkeen'!$C$25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'TEV ennen ja jälkeen'!$B$26:$B$28</c:f>
              <c:strCache>
                <c:ptCount val="3"/>
                <c:pt idx="0">
                  <c:v>Visiting</c:v>
                </c:pt>
                <c:pt idx="1">
                  <c:v>Empathy</c:v>
                </c:pt>
                <c:pt idx="2">
                  <c:v>Tourism</c:v>
                </c:pt>
              </c:strCache>
            </c:strRef>
          </c:cat>
          <c:val>
            <c:numRef>
              <c:f>'TEV ennen ja jälkeen'!$C$26:$C$28</c:f>
              <c:numCache>
                <c:formatCode>0%</c:formatCode>
                <c:ptCount val="3"/>
                <c:pt idx="0">
                  <c:v>0.97</c:v>
                </c:pt>
                <c:pt idx="1">
                  <c:v>0.98</c:v>
                </c:pt>
                <c:pt idx="2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2A-4637-A8D8-6A5E226A3CEF}"/>
            </c:ext>
          </c:extLst>
        </c:ser>
        <c:ser>
          <c:idx val="1"/>
          <c:order val="1"/>
          <c:tx>
            <c:strRef>
              <c:f>'TEV ennen ja jälkeen'!$D$25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'TEV ennen ja jälkeen'!$B$26:$B$28</c:f>
              <c:strCache>
                <c:ptCount val="3"/>
                <c:pt idx="0">
                  <c:v>Visiting</c:v>
                </c:pt>
                <c:pt idx="1">
                  <c:v>Empathy</c:v>
                </c:pt>
                <c:pt idx="2">
                  <c:v>Tourism</c:v>
                </c:pt>
              </c:strCache>
            </c:strRef>
          </c:cat>
          <c:val>
            <c:numRef>
              <c:f>'TEV ennen ja jälkeen'!$D$26:$D$28</c:f>
              <c:numCache>
                <c:formatCode>0%</c:formatCode>
                <c:ptCount val="3"/>
                <c:pt idx="0">
                  <c:v>0.95</c:v>
                </c:pt>
                <c:pt idx="1">
                  <c:v>0.97</c:v>
                </c:pt>
                <c:pt idx="2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2A-4637-A8D8-6A5E226A3C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749440"/>
        <c:axId val="34784000"/>
      </c:barChart>
      <c:catAx>
        <c:axId val="34749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784000"/>
        <c:crosses val="autoZero"/>
        <c:auto val="1"/>
        <c:lblAlgn val="ctr"/>
        <c:lblOffset val="100"/>
        <c:noMultiLvlLbl val="0"/>
      </c:catAx>
      <c:valAx>
        <c:axId val="3478400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74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TEV_1!$C$48</c:f>
              <c:strCache>
                <c:ptCount val="1"/>
                <c:pt idx="0">
                  <c:v>non-mobile students (N=518)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TEV_1!$B$49:$B$51</c:f>
              <c:strCache>
                <c:ptCount val="3"/>
                <c:pt idx="0">
                  <c:v>Visiting</c:v>
                </c:pt>
                <c:pt idx="1">
                  <c:v>Empathy</c:v>
                </c:pt>
                <c:pt idx="2">
                  <c:v>Tourism</c:v>
                </c:pt>
              </c:strCache>
            </c:strRef>
          </c:cat>
          <c:val>
            <c:numRef>
              <c:f>TEV_1!$C$49:$C$51</c:f>
              <c:numCache>
                <c:formatCode>0%</c:formatCode>
                <c:ptCount val="3"/>
                <c:pt idx="0">
                  <c:v>0.88</c:v>
                </c:pt>
                <c:pt idx="1">
                  <c:v>0.95</c:v>
                </c:pt>
                <c:pt idx="2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F1-42FA-9DE0-5B1474DCB200}"/>
            </c:ext>
          </c:extLst>
        </c:ser>
        <c:ser>
          <c:idx val="1"/>
          <c:order val="1"/>
          <c:tx>
            <c:strRef>
              <c:f>TEV_1!$D$48</c:f>
              <c:strCache>
                <c:ptCount val="1"/>
                <c:pt idx="0">
                  <c:v>mobile students (N=881)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TEV_1!$B$49:$B$51</c:f>
              <c:strCache>
                <c:ptCount val="3"/>
                <c:pt idx="0">
                  <c:v>Visiting</c:v>
                </c:pt>
                <c:pt idx="1">
                  <c:v>Empathy</c:v>
                </c:pt>
                <c:pt idx="2">
                  <c:v>Tourism</c:v>
                </c:pt>
              </c:strCache>
            </c:strRef>
          </c:cat>
          <c:val>
            <c:numRef>
              <c:f>TEV_1!$D$49:$D$51</c:f>
              <c:numCache>
                <c:formatCode>0%</c:formatCode>
                <c:ptCount val="3"/>
                <c:pt idx="0">
                  <c:v>0.98</c:v>
                </c:pt>
                <c:pt idx="1">
                  <c:v>0.98</c:v>
                </c:pt>
                <c:pt idx="2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F1-42FA-9DE0-5B1474DCB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9160064"/>
        <c:axId val="39161856"/>
      </c:barChart>
      <c:catAx>
        <c:axId val="39160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161856"/>
        <c:crosses val="autoZero"/>
        <c:auto val="1"/>
        <c:lblAlgn val="ctr"/>
        <c:lblOffset val="100"/>
        <c:noMultiLvlLbl val="0"/>
      </c:catAx>
      <c:valAx>
        <c:axId val="391618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16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47873-B102-4514-94B5-8ED60A2BCB51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5F506-64A6-4FE0-831B-F6F4FBCF80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86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87AB-2206-4F77-A423-85FD97404A4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4A3D8-BBC7-401E-A6FA-176965828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4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6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192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4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09" y="548299"/>
            <a:ext cx="2626279" cy="806900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221590"/>
            <a:ext cx="7149830" cy="2387600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688731"/>
            <a:ext cx="7149830" cy="162938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44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/>
          <p:cNvSpPr>
            <a:spLocks noGrp="1"/>
          </p:cNvSpPr>
          <p:nvPr>
            <p:ph type="media" sz="quarter" idx="14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medialeike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CE7-4A10-4D9A-9C0F-F840D092B4A2}" type="datetime1">
              <a:rPr lang="en-GB" smtClean="0"/>
              <a:t>18/10/2017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3501498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213-12F3-4E0C-8D4C-A5F01A12B2D1}" type="datetime1">
              <a:rPr lang="en-GB" smtClean="0"/>
              <a:t>18/10/2017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Kaavion paikkamerkki 8"/>
          <p:cNvSpPr>
            <a:spLocks noGrp="1"/>
          </p:cNvSpPr>
          <p:nvPr>
            <p:ph type="chart" sz="quarter" idx="13"/>
          </p:nvPr>
        </p:nvSpPr>
        <p:spPr>
          <a:xfrm>
            <a:off x="4435813" y="2303463"/>
            <a:ext cx="6937442" cy="387032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fi-FI"/>
              <a:t>Lisää kaavio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836276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77DC-D6AD-42B3-A9A8-5D2D59C39AB8}" type="datetime1">
              <a:rPr lang="en-GB" smtClean="0"/>
              <a:t>18/10/2017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666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0971-8A02-4766-97F7-6E3A341F50E3}" type="datetime1">
              <a:rPr lang="en-GB" smtClean="0"/>
              <a:t>18/10/2017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98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" y="1016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637931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1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788" y="0"/>
            <a:ext cx="512724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637931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00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00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060315"/>
            <a:ext cx="6391073" cy="2286000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247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853888"/>
            <a:ext cx="8239328" cy="930172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027251"/>
            <a:ext cx="8239328" cy="229086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09" y="548299"/>
            <a:ext cx="2626279" cy="8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7A9-0A0E-41D3-B958-50AE296946E4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C368-7C02-472C-895F-A0A5C1C9E670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7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umeroitu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Font typeface="+mj-lt"/>
              <a:buAutoNum type="arabicPeriod"/>
              <a:defRPr/>
            </a:lvl1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33F5-5957-4A18-BB71-4663D5A7C0F1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2304000"/>
            <a:ext cx="5530174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C4C3-47E8-4659-BE1A-0316B41167FA}" type="datetime1">
              <a:rPr lang="en-GB" smtClean="0"/>
              <a:t>18/10/2017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0782-605D-480A-AD07-C18561D56516}" type="datetime1">
              <a:rPr lang="en-GB" smtClean="0"/>
              <a:t>18/10/2017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2403475"/>
            <a:ext cx="5000625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403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FFAF-A04A-4FEC-A311-DB515CB5782F}" type="datetime1">
              <a:rPr lang="en-GB" smtClean="0"/>
              <a:t>18/10/2017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2403475"/>
            <a:ext cx="5888037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0603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9560" y="822328"/>
            <a:ext cx="531941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A93-9809-4F37-9815-19344D30BD92}" type="datetime1">
              <a:rPr lang="en-GB" smtClean="0"/>
              <a:t>18/10/2017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612775"/>
            <a:ext cx="5019031" cy="52339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12170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606A-6C80-4E1A-91F3-46B6F2E9BF49}" type="datetime1">
              <a:rPr lang="en-GB" smtClean="0"/>
              <a:t>18/10/2017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6000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89560" y="8223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9560" y="2305455"/>
            <a:ext cx="10515600" cy="3871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96568" y="6305687"/>
            <a:ext cx="883594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8B7EF6AB-73B1-48E3-BBE3-E7C2F7447FB2}" type="datetime1">
              <a:rPr lang="en-GB" smtClean="0"/>
              <a:t>18/10/2017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0162" y="6305687"/>
            <a:ext cx="432880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554508" y="6305687"/>
            <a:ext cx="81874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A6E131DE-DA31-4CDF-828A-8EB206A3CD1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704975" y="6411384"/>
            <a:ext cx="0" cy="72000"/>
          </a:xfrm>
          <a:prstGeom prst="line">
            <a:avLst/>
          </a:prstGeom>
          <a:ln w="15875">
            <a:solidFill>
              <a:srgbClr val="5BCA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69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56" r:id="rId4"/>
    <p:sldLayoutId id="2147483652" r:id="rId5"/>
    <p:sldLayoutId id="2147483657" r:id="rId6"/>
    <p:sldLayoutId id="2147483658" r:id="rId7"/>
    <p:sldLayoutId id="2147483668" r:id="rId8"/>
    <p:sldLayoutId id="2147483659" r:id="rId9"/>
    <p:sldLayoutId id="2147483666" r:id="rId10"/>
    <p:sldLayoutId id="2147483660" r:id="rId11"/>
    <p:sldLayoutId id="2147483654" r:id="rId12"/>
    <p:sldLayoutId id="2147483655" r:id="rId13"/>
    <p:sldLayoutId id="2147483661" r:id="rId14"/>
    <p:sldLayoutId id="2147483665" r:id="rId15"/>
    <p:sldLayoutId id="2147483662" r:id="rId16"/>
    <p:sldLayoutId id="2147483663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447675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439863" indent="-457200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01800" indent="-261938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mo.fi/services/publications/facts_express_1b_2015" TargetMode="External"/><Relationship Id="rId2" Type="http://schemas.openxmlformats.org/officeDocument/2006/relationships/hyperlink" Target="http://www.cimo.fi/facts_express_2b_2017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39" y="2221590"/>
            <a:ext cx="7651386" cy="2387600"/>
          </a:xfrm>
        </p:spPr>
        <p:txBody>
          <a:bodyPr/>
          <a:lstStyle/>
          <a:p>
            <a:r>
              <a:rPr lang="en-US" sz="4000" dirty="0"/>
              <a:t>Global Mindedness Survey</a:t>
            </a:r>
            <a:br>
              <a:rPr lang="en-US" sz="4000" dirty="0"/>
            </a:br>
            <a:r>
              <a:rPr lang="en-US" sz="2800" dirty="0"/>
              <a:t>Does international mobility change students’ attitudes and the way they engage with difference</a:t>
            </a:r>
            <a:endParaRPr lang="en-GB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it-IT" dirty="0"/>
              <a:t>Irma Garam</a:t>
            </a:r>
          </a:p>
          <a:p>
            <a:pPr>
              <a:spcAft>
                <a:spcPts val="0"/>
              </a:spcAft>
            </a:pPr>
            <a:r>
              <a:rPr lang="it-IT" dirty="0"/>
              <a:t>Warsaw, Oct 27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34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Students heading abroad are flexible and understand different perspectives </a:t>
            </a:r>
            <a:r>
              <a:rPr lang="en-US" dirty="0">
                <a:hlinkClick r:id="rId2"/>
              </a:rPr>
              <a:t>http://www.cimo.fi/facts_express_2b_2017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Do mobility periods change students' attitudes? </a:t>
            </a:r>
            <a:r>
              <a:rPr lang="en-US" dirty="0">
                <a:hlinkClick r:id="rId3"/>
              </a:rPr>
              <a:t>http://www.cimo.fi/services/publications/facts_express_1b_2015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50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9560" y="822328"/>
            <a:ext cx="10515600" cy="865795"/>
          </a:xfrm>
        </p:spPr>
        <p:txBody>
          <a:bodyPr/>
          <a:lstStyle/>
          <a:p>
            <a:r>
              <a:rPr lang="en-GB" dirty="0"/>
              <a:t>What is Global Mindedness Survey?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89560" y="1818784"/>
            <a:ext cx="10515600" cy="4488839"/>
          </a:xfrm>
        </p:spPr>
        <p:txBody>
          <a:bodyPr/>
          <a:lstStyle/>
          <a:p>
            <a:r>
              <a:rPr lang="fi-FI" dirty="0" err="1"/>
              <a:t>Aim</a:t>
            </a:r>
            <a:r>
              <a:rPr lang="fi-FI" dirty="0"/>
              <a:t>: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the </a:t>
            </a:r>
            <a:r>
              <a:rPr lang="fi-FI" dirty="0" err="1"/>
              <a:t>impact</a:t>
            </a:r>
            <a:r>
              <a:rPr lang="fi-FI" dirty="0"/>
              <a:t> of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abroad</a:t>
            </a:r>
            <a:r>
              <a:rPr lang="fi-FI" dirty="0"/>
              <a:t> </a:t>
            </a:r>
            <a:r>
              <a:rPr lang="fi-FI" dirty="0" err="1"/>
              <a:t>experience</a:t>
            </a:r>
            <a:r>
              <a:rPr lang="fi-FI" dirty="0"/>
              <a:t> on </a:t>
            </a:r>
            <a:r>
              <a:rPr lang="fi-FI" dirty="0" err="1"/>
              <a:t>individual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and </a:t>
            </a:r>
            <a:r>
              <a:rPr lang="fi-FI" dirty="0" err="1"/>
              <a:t>attitudes</a:t>
            </a:r>
            <a:endParaRPr lang="fi-FI" dirty="0"/>
          </a:p>
          <a:p>
            <a:r>
              <a:rPr lang="fi-FI" dirty="0" err="1"/>
              <a:t>Aim</a:t>
            </a:r>
            <a:r>
              <a:rPr lang="fi-FI" dirty="0"/>
              <a:t>: To </a:t>
            </a:r>
            <a:r>
              <a:rPr lang="fi-FI" dirty="0" err="1"/>
              <a:t>measure</a:t>
            </a:r>
            <a:r>
              <a:rPr lang="fi-FI" dirty="0"/>
              <a:t> </a:t>
            </a:r>
            <a:r>
              <a:rPr lang="fi-FI" dirty="0" err="1"/>
              <a:t>engagement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difference</a:t>
            </a:r>
            <a:r>
              <a:rPr lang="fi-FI" dirty="0"/>
              <a:t> and </a:t>
            </a:r>
            <a:r>
              <a:rPr lang="fi-FI" dirty="0" err="1"/>
              <a:t>does</a:t>
            </a:r>
            <a:r>
              <a:rPr lang="fi-FI" dirty="0"/>
              <a:t> it </a:t>
            </a:r>
            <a:r>
              <a:rPr lang="fi-FI" dirty="0" err="1"/>
              <a:t>change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abroad</a:t>
            </a:r>
            <a:endParaRPr lang="fi-FI" dirty="0"/>
          </a:p>
          <a:p>
            <a:r>
              <a:rPr lang="fi-FI" dirty="0"/>
              <a:t>Target </a:t>
            </a:r>
            <a:r>
              <a:rPr lang="fi-FI" dirty="0" err="1"/>
              <a:t>group</a:t>
            </a:r>
            <a:r>
              <a:rPr lang="fi-FI" dirty="0"/>
              <a:t>: </a:t>
            </a:r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heading</a:t>
            </a:r>
            <a:r>
              <a:rPr lang="fi-FI" dirty="0"/>
              <a:t> </a:t>
            </a:r>
            <a:r>
              <a:rPr lang="fi-FI" dirty="0" err="1"/>
              <a:t>abroad</a:t>
            </a:r>
            <a:endParaRPr lang="fi-FI" dirty="0"/>
          </a:p>
          <a:p>
            <a:r>
              <a:rPr lang="fi-FI" dirty="0"/>
              <a:t>The </a:t>
            </a:r>
            <a:r>
              <a:rPr lang="fi-FI" dirty="0" err="1"/>
              <a:t>instrument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developed</a:t>
            </a:r>
            <a:r>
              <a:rPr lang="fi-FI" dirty="0"/>
              <a:t> for CIMO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Professor</a:t>
            </a:r>
            <a:r>
              <a:rPr lang="fi-FI" dirty="0"/>
              <a:t> of Global </a:t>
            </a:r>
            <a:r>
              <a:rPr lang="fi-FI" dirty="0" err="1"/>
              <a:t>Education</a:t>
            </a:r>
            <a:r>
              <a:rPr lang="fi-FI" dirty="0"/>
              <a:t> Vanessa Andreotti </a:t>
            </a:r>
            <a:r>
              <a:rPr lang="fi-FI" dirty="0" err="1"/>
              <a:t>from</a:t>
            </a:r>
            <a:r>
              <a:rPr lang="fi-FI" dirty="0"/>
              <a:t> Oulu </a:t>
            </a:r>
            <a:r>
              <a:rPr lang="fi-FI" dirty="0" err="1"/>
              <a:t>University</a:t>
            </a:r>
            <a:r>
              <a:rPr lang="fi-FI" dirty="0"/>
              <a:t> and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group</a:t>
            </a:r>
            <a:endParaRPr lang="fi-FI" dirty="0"/>
          </a:p>
          <a:p>
            <a:r>
              <a:rPr lang="fi-FI" dirty="0" err="1"/>
              <a:t>Questionnaire</a:t>
            </a:r>
            <a:r>
              <a:rPr lang="fi-FI" dirty="0"/>
              <a:t> open for </a:t>
            </a:r>
            <a:r>
              <a:rPr lang="fi-FI" dirty="0" err="1"/>
              <a:t>responses</a:t>
            </a:r>
            <a:r>
              <a:rPr lang="fi-FI" dirty="0"/>
              <a:t> 2013-2016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68A-C861-42A9-A180-3627D3823AE9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1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9560" y="822329"/>
            <a:ext cx="10515600" cy="857980"/>
          </a:xfrm>
        </p:spPr>
        <p:txBody>
          <a:bodyPr/>
          <a:lstStyle/>
          <a:p>
            <a:r>
              <a:rPr lang="en-GB" dirty="0"/>
              <a:t>Three different dispositions 1/2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13D-A5CE-41BA-A8CF-ABBAE65CBA09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xmlns="" id="{03A77951-C3A7-4EA4-85F8-5B42875432CD}"/>
              </a:ext>
            </a:extLst>
          </p:cNvPr>
          <p:cNvSpPr/>
          <p:nvPr/>
        </p:nvSpPr>
        <p:spPr>
          <a:xfrm>
            <a:off x="423185" y="2066503"/>
            <a:ext cx="3266830" cy="29197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Objectivism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Sees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way</a:t>
            </a:r>
            <a:r>
              <a:rPr lang="fi-FI" dirty="0"/>
              <a:t> to </a:t>
            </a:r>
            <a:r>
              <a:rPr lang="fi-FI" dirty="0" err="1"/>
              <a:t>understand</a:t>
            </a:r>
            <a:r>
              <a:rPr lang="fi-FI" dirty="0"/>
              <a:t> the </a:t>
            </a:r>
            <a:r>
              <a:rPr lang="fi-FI" dirty="0" err="1"/>
              <a:t>world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Experiences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perspectives</a:t>
            </a:r>
            <a:r>
              <a:rPr lang="fi-FI" dirty="0"/>
              <a:t> as ”</a:t>
            </a:r>
            <a:r>
              <a:rPr lang="fi-FI" dirty="0" err="1"/>
              <a:t>other</a:t>
            </a:r>
            <a:r>
              <a:rPr lang="fi-FI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Strives</a:t>
            </a:r>
            <a:r>
              <a:rPr lang="fi-FI" dirty="0"/>
              <a:t> to </a:t>
            </a:r>
            <a:r>
              <a:rPr lang="fi-FI" dirty="0" err="1"/>
              <a:t>eliminate</a:t>
            </a:r>
            <a:r>
              <a:rPr lang="fi-FI" dirty="0"/>
              <a:t> </a:t>
            </a:r>
            <a:r>
              <a:rPr lang="fi-FI" dirty="0" err="1"/>
              <a:t>differences</a:t>
            </a:r>
            <a:endParaRPr lang="fi-FI" dirty="0"/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xmlns="" id="{0B0C9842-D8B2-4C37-A1FB-D5A84F85F54F}"/>
              </a:ext>
            </a:extLst>
          </p:cNvPr>
          <p:cNvSpPr/>
          <p:nvPr/>
        </p:nvSpPr>
        <p:spPr>
          <a:xfrm>
            <a:off x="4071841" y="3124828"/>
            <a:ext cx="3048000" cy="2794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EMPATHY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Relativism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Accepts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world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in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ways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Tries</a:t>
            </a:r>
            <a:r>
              <a:rPr lang="fi-FI" dirty="0"/>
              <a:t> to </a:t>
            </a:r>
            <a:r>
              <a:rPr lang="fi-FI" dirty="0" err="1"/>
              <a:t>understand</a:t>
            </a:r>
            <a:r>
              <a:rPr lang="fi-FI" dirty="0"/>
              <a:t> the </a:t>
            </a:r>
            <a:r>
              <a:rPr lang="fi-FI" dirty="0" err="1"/>
              <a:t>perspective</a:t>
            </a:r>
            <a:r>
              <a:rPr lang="fi-FI" dirty="0"/>
              <a:t> of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one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Bridges</a:t>
            </a:r>
            <a:r>
              <a:rPr lang="fi-FI" dirty="0"/>
              <a:t> </a:t>
            </a:r>
            <a:r>
              <a:rPr lang="fi-FI" dirty="0" err="1"/>
              <a:t>together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perspectives</a:t>
            </a:r>
            <a:endParaRPr lang="fi-FI" dirty="0"/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xmlns="" id="{E2A830AB-BBF1-4684-8DEE-0D60AA92556E}"/>
              </a:ext>
            </a:extLst>
          </p:cNvPr>
          <p:cNvSpPr/>
          <p:nvPr/>
        </p:nvSpPr>
        <p:spPr>
          <a:xfrm>
            <a:off x="7501668" y="2375876"/>
            <a:ext cx="3462214" cy="302455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VISITING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Pluralism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Accepts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function</a:t>
            </a:r>
            <a:r>
              <a:rPr lang="fi-FI" dirty="0"/>
              <a:t> in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worlds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Ready</a:t>
            </a:r>
            <a:r>
              <a:rPr lang="fi-FI" dirty="0"/>
              <a:t> to </a:t>
            </a:r>
            <a:r>
              <a:rPr lang="fi-FI" dirty="0" err="1"/>
              <a:t>encounter</a:t>
            </a:r>
            <a:r>
              <a:rPr lang="fi-FI" dirty="0"/>
              <a:t> </a:t>
            </a:r>
            <a:r>
              <a:rPr lang="fi-FI" dirty="0" err="1"/>
              <a:t>without</a:t>
            </a:r>
            <a:r>
              <a:rPr lang="fi-FI" dirty="0"/>
              <a:t> a </a:t>
            </a:r>
            <a:r>
              <a:rPr lang="fi-FI" dirty="0" err="1"/>
              <a:t>shared</a:t>
            </a:r>
            <a:r>
              <a:rPr lang="fi-FI" dirty="0"/>
              <a:t> </a:t>
            </a:r>
            <a:r>
              <a:rPr lang="fi-FI" dirty="0" err="1"/>
              <a:t>frame</a:t>
            </a:r>
            <a:r>
              <a:rPr lang="fi-FI" dirty="0"/>
              <a:t> of </a:t>
            </a:r>
            <a:r>
              <a:rPr lang="fi-FI" dirty="0" err="1"/>
              <a:t>reference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Present</a:t>
            </a:r>
            <a:r>
              <a:rPr lang="fi-FI" dirty="0"/>
              <a:t> to </a:t>
            </a:r>
            <a:r>
              <a:rPr lang="fi-FI" dirty="0" err="1"/>
              <a:t>perspectives</a:t>
            </a:r>
            <a:r>
              <a:rPr lang="fi-FI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Aims</a:t>
            </a:r>
            <a:r>
              <a:rPr lang="fi-FI" dirty="0"/>
              <a:t> at a </a:t>
            </a:r>
            <a:r>
              <a:rPr lang="fi-FI" dirty="0" err="1"/>
              <a:t>meeting</a:t>
            </a:r>
            <a:r>
              <a:rPr lang="fi-FI" dirty="0"/>
              <a:t> of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worlds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631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Three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dispositions</a:t>
            </a:r>
            <a:r>
              <a:rPr lang="fi-FI" dirty="0"/>
              <a:t> 2/2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stages</a:t>
            </a:r>
            <a:r>
              <a:rPr lang="fi-FI" dirty="0"/>
              <a:t> of </a:t>
            </a:r>
            <a:r>
              <a:rPr lang="fi-FI" dirty="0" err="1"/>
              <a:t>development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mutually</a:t>
            </a:r>
            <a:r>
              <a:rPr lang="fi-FI" dirty="0"/>
              <a:t> </a:t>
            </a:r>
            <a:r>
              <a:rPr lang="fi-FI" dirty="0" err="1"/>
              <a:t>exclusive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Nor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put</a:t>
            </a:r>
            <a:r>
              <a:rPr lang="fi-FI" dirty="0"/>
              <a:t> into </a:t>
            </a:r>
            <a:r>
              <a:rPr lang="fi-FI" dirty="0" err="1"/>
              <a:t>order</a:t>
            </a:r>
            <a:r>
              <a:rPr lang="fi-FI" dirty="0"/>
              <a:t> of </a:t>
            </a:r>
            <a:r>
              <a:rPr lang="fi-FI" dirty="0" err="1"/>
              <a:t>preference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Each</a:t>
            </a:r>
            <a:r>
              <a:rPr lang="fi-FI" dirty="0"/>
              <a:t> of </a:t>
            </a:r>
            <a:r>
              <a:rPr lang="fi-FI" dirty="0" err="1"/>
              <a:t>them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useful</a:t>
            </a:r>
            <a:r>
              <a:rPr lang="fi-FI" dirty="0"/>
              <a:t> in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situations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However</a:t>
            </a:r>
            <a:r>
              <a:rPr lang="fi-FI" dirty="0"/>
              <a:t>, Tourism </a:t>
            </a:r>
            <a:r>
              <a:rPr lang="fi-FI" dirty="0" err="1"/>
              <a:t>represents</a:t>
            </a:r>
            <a:r>
              <a:rPr lang="fi-FI" dirty="0"/>
              <a:t> a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rigid</a:t>
            </a:r>
            <a:r>
              <a:rPr lang="fi-FI" dirty="0"/>
              <a:t> </a:t>
            </a:r>
            <a:r>
              <a:rPr lang="fi-FI" dirty="0" err="1"/>
              <a:t>approach</a:t>
            </a:r>
            <a:r>
              <a:rPr lang="fi-FI" dirty="0"/>
              <a:t>. </a:t>
            </a:r>
            <a:r>
              <a:rPr lang="fi-FI" dirty="0" err="1"/>
              <a:t>Therefore</a:t>
            </a:r>
            <a:r>
              <a:rPr lang="fi-FI" dirty="0"/>
              <a:t>, </a:t>
            </a:r>
            <a:r>
              <a:rPr lang="fi-FI" dirty="0" err="1"/>
              <a:t>Empathy</a:t>
            </a:r>
            <a:r>
              <a:rPr lang="fi-FI" dirty="0"/>
              <a:t> and </a:t>
            </a:r>
            <a:r>
              <a:rPr lang="fi-FI" dirty="0" err="1"/>
              <a:t>Visiting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constructive</a:t>
            </a:r>
            <a:r>
              <a:rPr lang="fi-FI" dirty="0"/>
              <a:t> </a:t>
            </a:r>
            <a:r>
              <a:rPr lang="fi-FI" dirty="0" err="1"/>
              <a:t>approaches</a:t>
            </a:r>
            <a:r>
              <a:rPr lang="fi-FI" dirty="0"/>
              <a:t> in </a:t>
            </a:r>
            <a:r>
              <a:rPr lang="fi-FI" dirty="0" err="1"/>
              <a:t>international</a:t>
            </a:r>
            <a:r>
              <a:rPr lang="fi-FI" dirty="0"/>
              <a:t> and </a:t>
            </a:r>
            <a:r>
              <a:rPr lang="fi-FI" dirty="0" err="1"/>
              <a:t>multicultural</a:t>
            </a:r>
            <a:r>
              <a:rPr lang="fi-FI" dirty="0"/>
              <a:t> </a:t>
            </a:r>
            <a:r>
              <a:rPr lang="fi-FI" dirty="0" err="1"/>
              <a:t>interaction</a:t>
            </a:r>
            <a:r>
              <a:rPr lang="fi-FI" dirty="0"/>
              <a:t>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14F4-8C5A-4AA1-8FD5-AC750C4075AE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0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74D16867-4838-49F6-803E-82A13C3F7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822328"/>
            <a:ext cx="10515600" cy="779969"/>
          </a:xfrm>
        </p:spPr>
        <p:txBody>
          <a:bodyPr/>
          <a:lstStyle/>
          <a:p>
            <a:r>
              <a:rPr lang="fi-FI" dirty="0" err="1"/>
              <a:t>Questionnaire</a:t>
            </a:r>
            <a:r>
              <a:rPr lang="fi-FI" dirty="0"/>
              <a:t> &amp; </a:t>
            </a:r>
            <a:r>
              <a:rPr lang="fi-FI" dirty="0" err="1"/>
              <a:t>respondents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2234918-8E08-4783-BF79-0E3290935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560" y="1954635"/>
            <a:ext cx="10515600" cy="4222327"/>
          </a:xfrm>
        </p:spPr>
        <p:txBody>
          <a:bodyPr/>
          <a:lstStyle/>
          <a:p>
            <a:r>
              <a:rPr lang="fi-FI" dirty="0"/>
              <a:t>2 </a:t>
            </a:r>
            <a:r>
              <a:rPr lang="fi-FI" dirty="0" err="1"/>
              <a:t>questionnaires</a:t>
            </a:r>
            <a:r>
              <a:rPr lang="fi-FI" dirty="0"/>
              <a:t>: </a:t>
            </a:r>
            <a:r>
              <a:rPr lang="fi-FI" dirty="0" err="1"/>
              <a:t>before</a:t>
            </a:r>
            <a:r>
              <a:rPr lang="fi-FI" dirty="0"/>
              <a:t> and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abroad</a:t>
            </a:r>
            <a:endParaRPr lang="fi-FI" dirty="0"/>
          </a:p>
          <a:p>
            <a:r>
              <a:rPr lang="fi-FI" dirty="0"/>
              <a:t>21 </a:t>
            </a:r>
            <a:r>
              <a:rPr lang="fi-FI" dirty="0" err="1"/>
              <a:t>statements</a:t>
            </a:r>
            <a:r>
              <a:rPr lang="fi-FI" dirty="0"/>
              <a:t> (</a:t>
            </a:r>
            <a:r>
              <a:rPr lang="fi-FI" dirty="0" err="1"/>
              <a:t>agree</a:t>
            </a:r>
            <a:r>
              <a:rPr lang="fi-FI" dirty="0"/>
              <a:t> – </a:t>
            </a:r>
            <a:r>
              <a:rPr lang="fi-FI" dirty="0" err="1"/>
              <a:t>disagree</a:t>
            </a:r>
            <a:r>
              <a:rPr lang="fi-FI" dirty="0"/>
              <a:t>) </a:t>
            </a:r>
            <a:r>
              <a:rPr lang="fi-FI" dirty="0">
                <a:sym typeface="Wingdings" panose="05000000000000000000" pitchFamily="2" charset="2"/>
              </a:rPr>
              <a:t> 7 / </a:t>
            </a:r>
            <a:r>
              <a:rPr lang="fi-FI" dirty="0" err="1">
                <a:sym typeface="Wingdings" panose="05000000000000000000" pitchFamily="2" charset="2"/>
              </a:rPr>
              <a:t>each</a:t>
            </a:r>
            <a:r>
              <a:rPr lang="fi-FI" dirty="0">
                <a:sym typeface="Wingdings" panose="05000000000000000000" pitchFamily="2" charset="2"/>
              </a:rPr>
              <a:t> disposition</a:t>
            </a:r>
          </a:p>
          <a:p>
            <a:r>
              <a:rPr lang="fi-FI" dirty="0" err="1">
                <a:sym typeface="Wingdings" panose="05000000000000000000" pitchFamily="2" charset="2"/>
              </a:rPr>
              <a:t>Background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questions</a:t>
            </a:r>
            <a:r>
              <a:rPr lang="fi-FI" dirty="0">
                <a:sym typeface="Wingdings" panose="05000000000000000000" pitchFamily="2" charset="2"/>
              </a:rPr>
              <a:t> and </a:t>
            </a:r>
            <a:r>
              <a:rPr lang="fi-FI" dirty="0" err="1">
                <a:sym typeface="Wingdings" panose="05000000000000000000" pitchFamily="2" charset="2"/>
              </a:rPr>
              <a:t>self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evaluation</a:t>
            </a:r>
            <a:endParaRPr lang="fi-FI" dirty="0">
              <a:sym typeface="Wingdings" panose="05000000000000000000" pitchFamily="2" charset="2"/>
            </a:endParaRPr>
          </a:p>
          <a:p>
            <a:r>
              <a:rPr lang="fi-FI" dirty="0" err="1">
                <a:sym typeface="Wingdings" panose="05000000000000000000" pitchFamily="2" charset="2"/>
              </a:rPr>
              <a:t>Survey</a:t>
            </a:r>
            <a:r>
              <a:rPr lang="fi-FI" dirty="0">
                <a:sym typeface="Wingdings" panose="05000000000000000000" pitchFamily="2" charset="2"/>
              </a:rPr>
              <a:t> open for </a:t>
            </a:r>
            <a:r>
              <a:rPr lang="fi-FI" dirty="0" err="1">
                <a:sym typeface="Wingdings" panose="05000000000000000000" pitchFamily="2" charset="2"/>
              </a:rPr>
              <a:t>students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during</a:t>
            </a:r>
            <a:r>
              <a:rPr lang="fi-FI" dirty="0">
                <a:sym typeface="Wingdings" panose="05000000000000000000" pitchFamily="2" charset="2"/>
              </a:rPr>
              <a:t> 2013-2016</a:t>
            </a:r>
          </a:p>
          <a:p>
            <a:r>
              <a:rPr lang="fi-FI" dirty="0"/>
              <a:t>Altogether ~1 500 </a:t>
            </a:r>
            <a:r>
              <a:rPr lang="fi-FI" dirty="0" err="1"/>
              <a:t>respondents</a:t>
            </a:r>
            <a:r>
              <a:rPr lang="fi-FI" dirty="0"/>
              <a:t> (</a:t>
            </a:r>
            <a:r>
              <a:rPr lang="fi-FI" dirty="0" err="1"/>
              <a:t>both</a:t>
            </a:r>
            <a:r>
              <a:rPr lang="fi-FI" dirty="0"/>
              <a:t> 1 and 2 </a:t>
            </a:r>
            <a:r>
              <a:rPr lang="fi-FI" dirty="0" err="1"/>
              <a:t>questionnaire</a:t>
            </a:r>
            <a:r>
              <a:rPr lang="fi-FI" dirty="0"/>
              <a:t>) </a:t>
            </a:r>
            <a:r>
              <a:rPr lang="fi-FI" dirty="0" err="1"/>
              <a:t>during</a:t>
            </a:r>
            <a:r>
              <a:rPr lang="fi-FI" dirty="0"/>
              <a:t> the </a:t>
            </a:r>
            <a:r>
              <a:rPr lang="fi-FI" dirty="0" err="1"/>
              <a:t>three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 of </a:t>
            </a:r>
            <a:r>
              <a:rPr lang="fi-FI" dirty="0" err="1"/>
              <a:t>operation</a:t>
            </a:r>
            <a:endParaRPr lang="fi-FI" dirty="0"/>
          </a:p>
          <a:p>
            <a:r>
              <a:rPr lang="fi-FI" dirty="0"/>
              <a:t>And a </a:t>
            </a:r>
            <a:r>
              <a:rPr lang="fi-FI" dirty="0" err="1"/>
              <a:t>control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 of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500 </a:t>
            </a:r>
            <a:r>
              <a:rPr lang="fi-FI" dirty="0" err="1"/>
              <a:t>non</a:t>
            </a:r>
            <a:r>
              <a:rPr lang="fi-FI" dirty="0"/>
              <a:t>-mobile </a:t>
            </a:r>
            <a:r>
              <a:rPr lang="fi-FI" dirty="0" err="1"/>
              <a:t>students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E7D8C404-3B46-4821-9705-FF68073E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7A9-0A0E-41D3-B958-50AE296946E4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90FF1658-0D3B-49A1-815A-795916C83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4B9FEF2C-42A8-422F-8D38-A3EA7546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320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2AED153-41FF-48ED-998A-E720B510F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822329"/>
            <a:ext cx="10515600" cy="1140696"/>
          </a:xfrm>
        </p:spPr>
        <p:txBody>
          <a:bodyPr/>
          <a:lstStyle/>
          <a:p>
            <a:r>
              <a:rPr lang="fi-FI" dirty="0"/>
              <a:t>On </a:t>
            </a:r>
            <a:r>
              <a:rPr lang="fi-FI" dirty="0" err="1"/>
              <a:t>average</a:t>
            </a:r>
            <a:r>
              <a:rPr lang="fi-FI" dirty="0"/>
              <a:t>, no </a:t>
            </a:r>
            <a:r>
              <a:rPr lang="fi-FI" dirty="0" err="1"/>
              <a:t>big</a:t>
            </a:r>
            <a:r>
              <a:rPr lang="fi-FI" dirty="0"/>
              <a:t> </a:t>
            </a:r>
            <a:r>
              <a:rPr lang="fi-FI" dirty="0" err="1"/>
              <a:t>changes</a:t>
            </a:r>
            <a:r>
              <a:rPr lang="fi-FI" dirty="0"/>
              <a:t> </a:t>
            </a:r>
            <a:r>
              <a:rPr lang="fi-FI" dirty="0" err="1"/>
              <a:t>during</a:t>
            </a:r>
            <a:r>
              <a:rPr lang="fi-FI" dirty="0"/>
              <a:t> the </a:t>
            </a:r>
            <a:r>
              <a:rPr lang="fi-FI" dirty="0" err="1"/>
              <a:t>mobility</a:t>
            </a:r>
            <a:r>
              <a:rPr lang="fi-FI" dirty="0"/>
              <a:t> </a:t>
            </a:r>
            <a:r>
              <a:rPr lang="fi-FI" dirty="0" err="1"/>
              <a:t>period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0C26027-547E-415F-B828-6203AA27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7696" y="2989149"/>
            <a:ext cx="4235024" cy="1264069"/>
          </a:xfrm>
        </p:spPr>
        <p:txBody>
          <a:bodyPr/>
          <a:lstStyle/>
          <a:p>
            <a:r>
              <a:rPr lang="fi-FI" dirty="0" err="1"/>
              <a:t>Women</a:t>
            </a:r>
            <a:r>
              <a:rPr lang="fi-FI" dirty="0"/>
              <a:t> </a:t>
            </a:r>
            <a:r>
              <a:rPr lang="fi-FI" dirty="0" err="1"/>
              <a:t>agree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Tourism </a:t>
            </a:r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 err="1">
                <a:sym typeface="Wingdings" panose="05000000000000000000" pitchFamily="2" charset="2"/>
              </a:rPr>
              <a:t>more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flexible</a:t>
            </a:r>
            <a:r>
              <a:rPr lang="fi-FI" dirty="0"/>
              <a:t>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E57F22A1-9020-4A9E-9254-1A72FD0F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7A9-0A0E-41D3-B958-50AE296946E4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79F185C7-E428-4AA1-A94D-4F26230B1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D38A2F17-DA4F-4257-99A4-023B1CB8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xmlns="" id="{4E95CBE2-D57E-4C23-AD68-AFF7DE90A6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53106"/>
              </p:ext>
            </p:extLst>
          </p:nvPr>
        </p:nvGraphicFramePr>
        <p:xfrm>
          <a:off x="789560" y="2225751"/>
          <a:ext cx="5100506" cy="3817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116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B66B4316-688F-4E4A-A7D7-BD6DBA7E9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822328"/>
            <a:ext cx="10515600" cy="947749"/>
          </a:xfrm>
        </p:spPr>
        <p:txBody>
          <a:bodyPr/>
          <a:lstStyle/>
          <a:p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changes</a:t>
            </a:r>
            <a:r>
              <a:rPr lang="fi-FI" dirty="0"/>
              <a:t> as </a:t>
            </a:r>
            <a:r>
              <a:rPr lang="fi-FI" dirty="0" err="1"/>
              <a:t>regards</a:t>
            </a:r>
            <a:r>
              <a:rPr lang="fi-FI" dirty="0"/>
              <a:t> </a:t>
            </a:r>
            <a:r>
              <a:rPr lang="fi-FI" dirty="0" err="1"/>
              <a:t>individual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0B56C4D-92C1-42E3-B8AA-D1B6C0967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2276" y="2462308"/>
            <a:ext cx="5650980" cy="1848186"/>
          </a:xfrm>
        </p:spPr>
        <p:txBody>
          <a:bodyPr/>
          <a:lstStyle/>
          <a:p>
            <a:r>
              <a:rPr lang="fi-FI" dirty="0" err="1"/>
              <a:t>Changes</a:t>
            </a:r>
            <a:r>
              <a:rPr lang="fi-FI" dirty="0"/>
              <a:t> </a:t>
            </a:r>
            <a:r>
              <a:rPr lang="fi-FI" dirty="0" err="1"/>
              <a:t>mainly</a:t>
            </a:r>
            <a:r>
              <a:rPr lang="fi-FI" dirty="0"/>
              <a:t> in the disposition of Tourism</a:t>
            </a:r>
          </a:p>
          <a:p>
            <a:r>
              <a:rPr lang="fi-FI" dirty="0"/>
              <a:t>A </a:t>
            </a:r>
            <a:r>
              <a:rPr lang="fi-FI" dirty="0" err="1"/>
              <a:t>two-way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: </a:t>
            </a:r>
            <a:r>
              <a:rPr lang="fi-FI" dirty="0" err="1"/>
              <a:t>both</a:t>
            </a:r>
            <a:r>
              <a:rPr lang="fi-FI" dirty="0"/>
              <a:t> in a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rigid</a:t>
            </a:r>
            <a:r>
              <a:rPr lang="fi-FI" dirty="0"/>
              <a:t> and in a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flexible</a:t>
            </a:r>
            <a:r>
              <a:rPr lang="fi-FI" dirty="0"/>
              <a:t> </a:t>
            </a:r>
            <a:r>
              <a:rPr lang="fi-FI" dirty="0" err="1"/>
              <a:t>direction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FB8DC3F6-940F-44D5-9504-9E820C7F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7A9-0A0E-41D3-B958-50AE296946E4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A64B82F1-C5C3-4FBB-B356-FFDDE6A99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8B93E0E6-26B4-43C3-9D44-2D73CE84D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7</a:t>
            </a:fld>
            <a:endParaRPr lang="en-GB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xmlns="" id="{CD375309-75F3-4357-88A9-B578EC6CC7C7}"/>
              </a:ext>
            </a:extLst>
          </p:cNvPr>
          <p:cNvSpPr/>
          <p:nvPr/>
        </p:nvSpPr>
        <p:spPr>
          <a:xfrm>
            <a:off x="896569" y="2313431"/>
            <a:ext cx="1460736" cy="1023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TOURISM</a:t>
            </a:r>
          </a:p>
          <a:p>
            <a:pPr algn="ctr"/>
            <a:r>
              <a:rPr lang="fi-FI" dirty="0"/>
              <a:t>EMPATHY</a:t>
            </a:r>
          </a:p>
          <a:p>
            <a:pPr algn="ctr"/>
            <a:r>
              <a:rPr lang="fi-FI" dirty="0"/>
              <a:t>VISITING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xmlns="" id="{790E6049-7CE5-47D9-8690-E38A3A53F13B}"/>
              </a:ext>
            </a:extLst>
          </p:cNvPr>
          <p:cNvSpPr/>
          <p:nvPr/>
        </p:nvSpPr>
        <p:spPr>
          <a:xfrm>
            <a:off x="3682766" y="2313431"/>
            <a:ext cx="1367405" cy="10234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Tourism</a:t>
            </a:r>
          </a:p>
          <a:p>
            <a:pPr algn="ctr"/>
            <a:r>
              <a:rPr lang="fi-FI" dirty="0"/>
              <a:t>EMPATHY</a:t>
            </a:r>
          </a:p>
          <a:p>
            <a:pPr algn="ctr"/>
            <a:r>
              <a:rPr lang="fi-FI" dirty="0"/>
              <a:t>VISITING</a:t>
            </a:r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xmlns="" id="{AFD8C05F-FEBE-49FD-B713-A287BA4F3BEE}"/>
              </a:ext>
            </a:extLst>
          </p:cNvPr>
          <p:cNvSpPr/>
          <p:nvPr/>
        </p:nvSpPr>
        <p:spPr>
          <a:xfrm>
            <a:off x="2573163" y="2581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xmlns="" id="{ADAFA71B-E2BD-4A8D-950B-891DD800420F}"/>
              </a:ext>
            </a:extLst>
          </p:cNvPr>
          <p:cNvSpPr/>
          <p:nvPr/>
        </p:nvSpPr>
        <p:spPr>
          <a:xfrm>
            <a:off x="900761" y="4196481"/>
            <a:ext cx="1553017" cy="1054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Tourism</a:t>
            </a:r>
          </a:p>
          <a:p>
            <a:pPr algn="ctr"/>
            <a:r>
              <a:rPr lang="fi-FI" dirty="0"/>
              <a:t>EMPATHY</a:t>
            </a:r>
          </a:p>
          <a:p>
            <a:pPr algn="ctr"/>
            <a:r>
              <a:rPr lang="fi-FI" dirty="0"/>
              <a:t>VISITING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xmlns="" id="{A12FC648-F0B6-4021-8A0E-31884231CF37}"/>
              </a:ext>
            </a:extLst>
          </p:cNvPr>
          <p:cNvSpPr/>
          <p:nvPr/>
        </p:nvSpPr>
        <p:spPr>
          <a:xfrm>
            <a:off x="3758267" y="4196480"/>
            <a:ext cx="1367405" cy="10541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TOURISM</a:t>
            </a:r>
          </a:p>
          <a:p>
            <a:pPr algn="ctr"/>
            <a:r>
              <a:rPr lang="fi-FI" dirty="0"/>
              <a:t>EMPATHY</a:t>
            </a:r>
          </a:p>
          <a:p>
            <a:pPr algn="ctr"/>
            <a:r>
              <a:rPr lang="fi-FI" dirty="0"/>
              <a:t>VISITING</a:t>
            </a:r>
          </a:p>
        </p:txBody>
      </p:sp>
      <p:sp>
        <p:nvSpPr>
          <p:cNvPr id="12" name="Nuoli: Oikea 11">
            <a:extLst>
              <a:ext uri="{FF2B5EF4-FFF2-40B4-BE49-F238E27FC236}">
                <a16:creationId xmlns:a16="http://schemas.microsoft.com/office/drawing/2014/main" xmlns="" id="{80AF3866-3B82-4CB9-8E4B-93BF61DAA096}"/>
              </a:ext>
            </a:extLst>
          </p:cNvPr>
          <p:cNvSpPr/>
          <p:nvPr/>
        </p:nvSpPr>
        <p:spPr>
          <a:xfrm>
            <a:off x="2617929" y="44812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712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D003C6D-FEC4-428F-B52B-1D26FC0F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err="1"/>
              <a:t>Students</a:t>
            </a:r>
            <a:r>
              <a:rPr lang="fi-FI" sz="3600" dirty="0"/>
              <a:t> </a:t>
            </a:r>
            <a:r>
              <a:rPr lang="fi-FI" sz="3600" dirty="0" err="1"/>
              <a:t>heading</a:t>
            </a:r>
            <a:r>
              <a:rPr lang="fi-FI" sz="3600" dirty="0"/>
              <a:t> </a:t>
            </a:r>
            <a:r>
              <a:rPr lang="fi-FI" sz="3600" dirty="0" err="1"/>
              <a:t>abroad</a:t>
            </a:r>
            <a:r>
              <a:rPr lang="fi-FI" sz="3600" dirty="0"/>
              <a:t> </a:t>
            </a:r>
            <a:r>
              <a:rPr lang="fi-FI" sz="3600" dirty="0" err="1"/>
              <a:t>are</a:t>
            </a:r>
            <a:r>
              <a:rPr lang="fi-FI" sz="3600" dirty="0"/>
              <a:t> </a:t>
            </a:r>
            <a:r>
              <a:rPr lang="fi-FI" sz="3600" dirty="0" err="1"/>
              <a:t>somewhat</a:t>
            </a:r>
            <a:r>
              <a:rPr lang="fi-FI" sz="3600" dirty="0"/>
              <a:t> </a:t>
            </a:r>
            <a:r>
              <a:rPr lang="fi-FI" sz="3600" dirty="0" err="1"/>
              <a:t>more</a:t>
            </a:r>
            <a:r>
              <a:rPr lang="fi-FI" sz="3600" dirty="0"/>
              <a:t> </a:t>
            </a:r>
            <a:r>
              <a:rPr lang="fi-FI" sz="3600" dirty="0" err="1"/>
              <a:t>flexible</a:t>
            </a:r>
            <a:r>
              <a:rPr lang="fi-FI" sz="3600" dirty="0"/>
              <a:t> </a:t>
            </a:r>
            <a:r>
              <a:rPr lang="fi-FI" sz="3600" dirty="0" err="1"/>
              <a:t>than</a:t>
            </a:r>
            <a:r>
              <a:rPr lang="fi-FI" sz="3600" dirty="0"/>
              <a:t> </a:t>
            </a:r>
            <a:r>
              <a:rPr lang="fi-FI" sz="3600" dirty="0" err="1"/>
              <a:t>non</a:t>
            </a:r>
            <a:r>
              <a:rPr lang="fi-FI" sz="3600" dirty="0"/>
              <a:t>-mobile </a:t>
            </a:r>
            <a:r>
              <a:rPr lang="fi-FI" sz="3600" dirty="0" err="1"/>
              <a:t>students</a:t>
            </a:r>
            <a:r>
              <a:rPr lang="fi-FI" sz="3600" dirty="0"/>
              <a:t> – </a:t>
            </a:r>
            <a:r>
              <a:rPr lang="fi-FI" sz="3600" dirty="0" err="1"/>
              <a:t>selected</a:t>
            </a:r>
            <a:r>
              <a:rPr lang="fi-FI" sz="3600" dirty="0"/>
              <a:t> </a:t>
            </a:r>
            <a:r>
              <a:rPr lang="fi-FI" sz="3600" dirty="0" err="1"/>
              <a:t>group</a:t>
            </a:r>
            <a:endParaRPr lang="fi-FI" sz="36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4F844065-51FC-4B33-B7F5-17D4048A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7A9-0A0E-41D3-B958-50AE296946E4}" type="datetime1">
              <a:rPr lang="en-GB" smtClean="0"/>
              <a:t>18/10/2017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AEF5D783-7E40-412A-AF0A-6BBAEC00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Finnish National Agency for Education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B4B9554B-3F25-44D8-B484-45AAE64F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xmlns="" id="{0C9B279A-F2F9-42AD-85CB-8E68104672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148649"/>
              </p:ext>
            </p:extLst>
          </p:nvPr>
        </p:nvGraphicFramePr>
        <p:xfrm>
          <a:off x="1602297" y="2072081"/>
          <a:ext cx="7852096" cy="411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695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4E64C5D-9F81-4EDA-ADC4-4D214543A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683389"/>
            <a:ext cx="10515600" cy="1325563"/>
          </a:xfrm>
        </p:spPr>
        <p:txBody>
          <a:bodyPr/>
          <a:lstStyle/>
          <a:p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assessment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,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outcomes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089DC9F-0EA2-420B-9EAC-747F30843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560" y="1911173"/>
            <a:ext cx="10515600" cy="4481238"/>
          </a:xfrm>
        </p:spPr>
        <p:txBody>
          <a:bodyPr/>
          <a:lstStyle/>
          <a:p>
            <a:r>
              <a:rPr lang="fi-FI" sz="2200" dirty="0" err="1"/>
              <a:t>Students</a:t>
            </a:r>
            <a:r>
              <a:rPr lang="fi-FI" sz="2200" dirty="0"/>
              <a:t>’ </a:t>
            </a:r>
            <a:r>
              <a:rPr lang="fi-FI" sz="2200" dirty="0" err="1"/>
              <a:t>self-assessment</a:t>
            </a:r>
            <a:r>
              <a:rPr lang="fi-FI" sz="2200" dirty="0"/>
              <a:t> of </a:t>
            </a:r>
            <a:r>
              <a:rPr lang="fi-FI" sz="2200" dirty="0" err="1"/>
              <a:t>impact</a:t>
            </a:r>
            <a:r>
              <a:rPr lang="fi-FI" sz="2200" dirty="0"/>
              <a:t> </a:t>
            </a:r>
            <a:r>
              <a:rPr lang="fi-FI" sz="2200" dirty="0">
                <a:sym typeface="Wingdings" panose="05000000000000000000" pitchFamily="2" charset="2"/>
              </a:rPr>
              <a:t> </a:t>
            </a:r>
            <a:r>
              <a:rPr lang="fi-FI" sz="2200" dirty="0" err="1">
                <a:sym typeface="Wingdings" panose="05000000000000000000" pitchFamily="2" charset="2"/>
              </a:rPr>
              <a:t>High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impact</a:t>
            </a:r>
            <a:endParaRPr lang="fi-FI" sz="2200" dirty="0">
              <a:sym typeface="Wingdings" panose="05000000000000000000" pitchFamily="2" charset="2"/>
            </a:endParaRPr>
          </a:p>
          <a:p>
            <a:pPr lvl="1"/>
            <a:r>
              <a:rPr lang="fi-FI" sz="2200" dirty="0">
                <a:sym typeface="Wingdings" panose="05000000000000000000" pitchFamily="2" charset="2"/>
              </a:rPr>
              <a:t>95%-97% of </a:t>
            </a:r>
            <a:r>
              <a:rPr lang="fi-FI" sz="2200" dirty="0" err="1">
                <a:sym typeface="Wingdings" panose="05000000000000000000" pitchFamily="2" charset="2"/>
              </a:rPr>
              <a:t>respondents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felt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that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mobility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period</a:t>
            </a:r>
            <a:endParaRPr lang="fi-FI" sz="2200" dirty="0">
              <a:sym typeface="Wingdings" panose="05000000000000000000" pitchFamily="2" charset="2"/>
            </a:endParaRPr>
          </a:p>
          <a:p>
            <a:pPr lvl="2"/>
            <a:r>
              <a:rPr lang="fi-FI" sz="1800" dirty="0" err="1">
                <a:sym typeface="Wingdings" panose="05000000000000000000" pitchFamily="2" charset="2"/>
              </a:rPr>
              <a:t>improved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they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interaction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skills</a:t>
            </a:r>
            <a:endParaRPr lang="fi-FI" sz="1800" dirty="0">
              <a:sym typeface="Wingdings" panose="05000000000000000000" pitchFamily="2" charset="2"/>
            </a:endParaRPr>
          </a:p>
          <a:p>
            <a:pPr lvl="2"/>
            <a:r>
              <a:rPr lang="fi-FI" sz="1800" dirty="0" err="1">
                <a:sym typeface="Wingdings" panose="05000000000000000000" pitchFamily="2" charset="2"/>
              </a:rPr>
              <a:t>improved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ability</a:t>
            </a:r>
            <a:r>
              <a:rPr lang="fi-FI" sz="1800" dirty="0">
                <a:sym typeface="Wingdings" panose="05000000000000000000" pitchFamily="2" charset="2"/>
              </a:rPr>
              <a:t> to </a:t>
            </a:r>
            <a:r>
              <a:rPr lang="fi-FI" sz="1800" dirty="0" err="1">
                <a:sym typeface="Wingdings" panose="05000000000000000000" pitchFamily="2" charset="2"/>
              </a:rPr>
              <a:t>function</a:t>
            </a:r>
            <a:r>
              <a:rPr lang="fi-FI" sz="1800" dirty="0">
                <a:sym typeface="Wingdings" panose="05000000000000000000" pitchFamily="2" charset="2"/>
              </a:rPr>
              <a:t> in </a:t>
            </a:r>
            <a:r>
              <a:rPr lang="fi-FI" sz="1800" dirty="0" err="1">
                <a:sym typeface="Wingdings" panose="05000000000000000000" pitchFamily="2" charset="2"/>
              </a:rPr>
              <a:t>different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cultures</a:t>
            </a:r>
            <a:endParaRPr lang="fi-FI" sz="1800" dirty="0">
              <a:sym typeface="Wingdings" panose="05000000000000000000" pitchFamily="2" charset="2"/>
            </a:endParaRPr>
          </a:p>
          <a:p>
            <a:pPr lvl="2"/>
            <a:r>
              <a:rPr lang="fi-FI" sz="1800" dirty="0" err="1">
                <a:sym typeface="Wingdings" panose="05000000000000000000" pitchFamily="2" charset="2"/>
              </a:rPr>
              <a:t>had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impact</a:t>
            </a:r>
            <a:r>
              <a:rPr lang="fi-FI" sz="1800" dirty="0">
                <a:sym typeface="Wingdings" panose="05000000000000000000" pitchFamily="2" charset="2"/>
              </a:rPr>
              <a:t> on </a:t>
            </a:r>
            <a:r>
              <a:rPr lang="fi-FI" sz="1800" dirty="0" err="1">
                <a:sym typeface="Wingdings" panose="05000000000000000000" pitchFamily="2" charset="2"/>
              </a:rPr>
              <a:t>how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they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see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themselves</a:t>
            </a:r>
            <a:r>
              <a:rPr lang="fi-FI" sz="1800" dirty="0">
                <a:sym typeface="Wingdings" panose="05000000000000000000" pitchFamily="2" charset="2"/>
              </a:rPr>
              <a:t>, home and </a:t>
            </a:r>
            <a:r>
              <a:rPr lang="fi-FI" sz="1800" dirty="0" err="1">
                <a:sym typeface="Wingdings" panose="05000000000000000000" pitchFamily="2" charset="2"/>
              </a:rPr>
              <a:t>host</a:t>
            </a:r>
            <a:r>
              <a:rPr lang="fi-FI" sz="1800" dirty="0">
                <a:sym typeface="Wingdings" panose="05000000000000000000" pitchFamily="2" charset="2"/>
              </a:rPr>
              <a:t> country</a:t>
            </a:r>
          </a:p>
          <a:p>
            <a:pPr lvl="2"/>
            <a:r>
              <a:rPr lang="fi-FI" sz="1800" dirty="0" err="1">
                <a:sym typeface="Wingdings" panose="05000000000000000000" pitchFamily="2" charset="2"/>
              </a:rPr>
              <a:t>increased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willingness</a:t>
            </a:r>
            <a:r>
              <a:rPr lang="fi-FI" sz="1800" dirty="0">
                <a:sym typeface="Wingdings" panose="05000000000000000000" pitchFamily="2" charset="2"/>
              </a:rPr>
              <a:t> to </a:t>
            </a:r>
            <a:r>
              <a:rPr lang="fi-FI" sz="1800" dirty="0" err="1">
                <a:sym typeface="Wingdings" panose="05000000000000000000" pitchFamily="2" charset="2"/>
              </a:rPr>
              <a:t>learn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about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other</a:t>
            </a:r>
            <a:r>
              <a:rPr lang="fi-FI" sz="1800" dirty="0">
                <a:sym typeface="Wingdings" panose="05000000000000000000" pitchFamily="2" charset="2"/>
              </a:rPr>
              <a:t> </a:t>
            </a:r>
            <a:r>
              <a:rPr lang="fi-FI" sz="1800" dirty="0" err="1">
                <a:sym typeface="Wingdings" panose="05000000000000000000" pitchFamily="2" charset="2"/>
              </a:rPr>
              <a:t>countries</a:t>
            </a:r>
            <a:endParaRPr lang="fi-FI" sz="1800" dirty="0">
              <a:sym typeface="Wingdings" panose="05000000000000000000" pitchFamily="2" charset="2"/>
            </a:endParaRPr>
          </a:p>
          <a:p>
            <a:r>
              <a:rPr lang="fi-FI" sz="2200" dirty="0" err="1">
                <a:sym typeface="Wingdings" panose="05000000000000000000" pitchFamily="2" charset="2"/>
              </a:rPr>
              <a:t>Tourism-Empathy-Visiting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scale</a:t>
            </a:r>
            <a:r>
              <a:rPr lang="fi-FI" sz="2200" dirty="0">
                <a:sym typeface="Wingdings" panose="05000000000000000000" pitchFamily="2" charset="2"/>
              </a:rPr>
              <a:t>  </a:t>
            </a:r>
            <a:r>
              <a:rPr lang="fi-FI" sz="2200" dirty="0" err="1">
                <a:sym typeface="Wingdings" panose="05000000000000000000" pitchFamily="2" charset="2"/>
              </a:rPr>
              <a:t>Moderate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impact</a:t>
            </a:r>
            <a:endParaRPr lang="fi-FI" sz="2200" dirty="0">
              <a:sym typeface="Wingdings" panose="05000000000000000000" pitchFamily="2" charset="2"/>
            </a:endParaRPr>
          </a:p>
          <a:p>
            <a:r>
              <a:rPr lang="fi-FI" sz="2200" dirty="0" err="1">
                <a:sym typeface="Wingdings" panose="05000000000000000000" pitchFamily="2" charset="2"/>
              </a:rPr>
              <a:t>Self-assessment</a:t>
            </a:r>
            <a:r>
              <a:rPr lang="fi-FI" sz="2200" dirty="0">
                <a:sym typeface="Wingdings" panose="05000000000000000000" pitchFamily="2" charset="2"/>
              </a:rPr>
              <a:t> and TEV-</a:t>
            </a:r>
            <a:r>
              <a:rPr lang="fi-FI" sz="2200" dirty="0" err="1">
                <a:sym typeface="Wingdings" panose="05000000000000000000" pitchFamily="2" charset="2"/>
              </a:rPr>
              <a:t>scale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measure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different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things</a:t>
            </a:r>
            <a:endParaRPr lang="fi-FI" sz="2200" dirty="0">
              <a:sym typeface="Wingdings" panose="05000000000000000000" pitchFamily="2" charset="2"/>
            </a:endParaRPr>
          </a:p>
          <a:p>
            <a:r>
              <a:rPr lang="fi-FI" sz="2200" dirty="0" err="1">
                <a:sym typeface="Wingdings" panose="05000000000000000000" pitchFamily="2" charset="2"/>
              </a:rPr>
              <a:t>Self-assessment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reflect</a:t>
            </a:r>
            <a:r>
              <a:rPr lang="fi-FI" sz="2200" dirty="0">
                <a:sym typeface="Wingdings" panose="05000000000000000000" pitchFamily="2" charset="2"/>
              </a:rPr>
              <a:t> the </a:t>
            </a:r>
            <a:r>
              <a:rPr lang="fi-FI" sz="2200" dirty="0" err="1">
                <a:sym typeface="Wingdings" panose="05000000000000000000" pitchFamily="2" charset="2"/>
              </a:rPr>
              <a:t>enthousiasm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r>
              <a:rPr lang="fi-FI" sz="2200" dirty="0" err="1">
                <a:sym typeface="Wingdings" panose="05000000000000000000" pitchFamily="2" charset="2"/>
              </a:rPr>
              <a:t>over</a:t>
            </a:r>
            <a:r>
              <a:rPr lang="fi-FI" sz="2200" dirty="0">
                <a:sym typeface="Wingdings" panose="05000000000000000000" pitchFamily="2" charset="2"/>
              </a:rPr>
              <a:t> the </a:t>
            </a:r>
            <a:r>
              <a:rPr lang="fi-FI" sz="2200" dirty="0" err="1">
                <a:sym typeface="Wingdings" panose="05000000000000000000" pitchFamily="2" charset="2"/>
              </a:rPr>
              <a:t>experience</a:t>
            </a:r>
            <a:r>
              <a:rPr lang="fi-FI" sz="2200" dirty="0">
                <a:sym typeface="Wingdings" panose="05000000000000000000" pitchFamily="2" charset="2"/>
              </a:rPr>
              <a:t> </a:t>
            </a:r>
            <a:endParaRPr lang="fi-FI" sz="22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C0C25BAB-2F44-4BD8-B470-1C44A56C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3CA98091-3864-4A59-85F8-4B632FB6E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Finnish National Agency for Education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65F0D6B3-8BC1-4FB6-8169-B805E45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993513"/>
      </p:ext>
    </p:extLst>
  </p:cSld>
  <p:clrMapOvr>
    <a:masterClrMapping/>
  </p:clrMapOvr>
</p:sld>
</file>

<file path=ppt/theme/theme1.xml><?xml version="1.0" encoding="utf-8"?>
<a:theme xmlns:a="http://schemas.openxmlformats.org/drawingml/2006/main" name="Opetushallitus">
  <a:themeElements>
    <a:clrScheme name="OPH">
      <a:dk1>
        <a:sysClr val="windowText" lastClr="000000"/>
      </a:dk1>
      <a:lt1>
        <a:sysClr val="window" lastClr="FFFFFF"/>
      </a:lt1>
      <a:dk2>
        <a:srgbClr val="0041DC"/>
      </a:dk2>
      <a:lt2>
        <a:srgbClr val="E7E6E6"/>
      </a:lt2>
      <a:accent1>
        <a:srgbClr val="0041DC"/>
      </a:accent1>
      <a:accent2>
        <a:srgbClr val="5BCA13"/>
      </a:accent2>
      <a:accent3>
        <a:srgbClr val="82D4FF"/>
      </a:accent3>
      <a:accent4>
        <a:srgbClr val="FFE500"/>
      </a:accent4>
      <a:accent5>
        <a:srgbClr val="FF5000"/>
      </a:accent5>
      <a:accent6>
        <a:srgbClr val="C227B9"/>
      </a:accent6>
      <a:hlink>
        <a:srgbClr val="0563C1"/>
      </a:hlink>
      <a:folHlink>
        <a:srgbClr val="954F72"/>
      </a:folHlink>
    </a:clrScheme>
    <a:fontScheme name="OPHpowerpoi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PH_malliesitys_v2017-01-11.potx" id="{7FAFF3FE-BA46-43E0-A967-F78D9171883F}" vid="{A8045458-9BAA-443C-B476-30AE1902CA8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OPH_malliesitys_ENG_v2017-01-11</Template>
  <TotalTime>157</TotalTime>
  <Words>501</Words>
  <Application>Microsoft Office PowerPoint</Application>
  <PresentationFormat>Niestandardowy</PresentationFormat>
  <Paragraphs>97</Paragraphs>
  <Slides>10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Opetushallitus</vt:lpstr>
      <vt:lpstr>Global Mindedness Survey Does international mobility change students’ attitudes and the way they engage with difference</vt:lpstr>
      <vt:lpstr>What is Global Mindedness Survey?</vt:lpstr>
      <vt:lpstr>Three different dispositions 1/2</vt:lpstr>
      <vt:lpstr>Three different dispositions 2/2</vt:lpstr>
      <vt:lpstr>Questionnaire &amp; respondents</vt:lpstr>
      <vt:lpstr>On average, no big changes during the mobility period </vt:lpstr>
      <vt:lpstr>Some changes as regards individual students </vt:lpstr>
      <vt:lpstr>Students heading abroad are somewhat more flexible than non-mobile students – selected group</vt:lpstr>
      <vt:lpstr>Different assessment methods, different outcomes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aloitussivun otsikko, max 3 riviä Calibri Bold</dc:title>
  <dc:creator>Irma Garam</dc:creator>
  <cp:lastModifiedBy>Agnieszka Rybińska</cp:lastModifiedBy>
  <cp:revision>27</cp:revision>
  <dcterms:created xsi:type="dcterms:W3CDTF">2017-10-16T12:33:08Z</dcterms:created>
  <dcterms:modified xsi:type="dcterms:W3CDTF">2017-10-18T11:24:39Z</dcterms:modified>
</cp:coreProperties>
</file>