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2"/>
  </p:notesMasterIdLst>
  <p:handoutMasterIdLst>
    <p:handoutMasterId r:id="rId23"/>
  </p:handoutMasterIdLst>
  <p:sldIdLst>
    <p:sldId id="326" r:id="rId2"/>
    <p:sldId id="341" r:id="rId3"/>
    <p:sldId id="328" r:id="rId4"/>
    <p:sldId id="336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4" r:id="rId17"/>
    <p:sldId id="355" r:id="rId18"/>
    <p:sldId id="356" r:id="rId19"/>
    <p:sldId id="357" r:id="rId20"/>
    <p:sldId id="353" r:id="rId21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521C"/>
    <a:srgbClr val="000000"/>
    <a:srgbClr val="F3963E"/>
    <a:srgbClr val="A975B2"/>
    <a:srgbClr val="8AC19D"/>
    <a:srgbClr val="EF5E5B"/>
    <a:srgbClr val="24C4F0"/>
    <a:srgbClr val="00A1E5"/>
    <a:srgbClr val="F68452"/>
    <a:srgbClr val="FEB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40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4E8F21-F569-4015-87F7-62D67D458452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E3A50C1-9DE4-4671-B278-8ECA191B6F6D}">
      <dgm:prSet phldrT="[Tekst]" custT="1"/>
      <dgm:spPr/>
      <dgm:t>
        <a:bodyPr/>
        <a:lstStyle/>
        <a:p>
          <a:r>
            <a:rPr lang="pl-PL" sz="1800" dirty="0"/>
            <a:t>Kontraktowanie</a:t>
          </a:r>
        </a:p>
      </dgm:t>
    </dgm:pt>
    <dgm:pt modelId="{B18B36E8-FF22-48E5-B5B6-C02C381C153F}" type="parTrans" cxnId="{99BBF415-1D79-4452-B2A7-312D2B5907BB}">
      <dgm:prSet/>
      <dgm:spPr/>
      <dgm:t>
        <a:bodyPr/>
        <a:lstStyle/>
        <a:p>
          <a:endParaRPr lang="pl-PL" sz="2800"/>
        </a:p>
      </dgm:t>
    </dgm:pt>
    <dgm:pt modelId="{CAFCE58C-F73B-457A-A814-D801EDCF7653}" type="sibTrans" cxnId="{99BBF415-1D79-4452-B2A7-312D2B5907BB}">
      <dgm:prSet custT="1"/>
      <dgm:spPr/>
      <dgm:t>
        <a:bodyPr/>
        <a:lstStyle/>
        <a:p>
          <a:endParaRPr lang="pl-PL" sz="900" dirty="0"/>
        </a:p>
      </dgm:t>
    </dgm:pt>
    <dgm:pt modelId="{7485BE37-65D9-4098-A142-4721418DC031}">
      <dgm:prSet phldrT="[Tekst]" custT="1"/>
      <dgm:spPr/>
      <dgm:t>
        <a:bodyPr/>
        <a:lstStyle/>
        <a:p>
          <a:r>
            <a:rPr lang="pl-PL" sz="1800" dirty="0"/>
            <a:t>Płatność zaliczki (max. 80%) </a:t>
          </a:r>
        </a:p>
      </dgm:t>
    </dgm:pt>
    <dgm:pt modelId="{C06559EF-5CED-4618-A5B1-1281567FEB0C}" type="parTrans" cxnId="{30019B03-0792-417B-BDBC-B5B7E03F3438}">
      <dgm:prSet/>
      <dgm:spPr/>
      <dgm:t>
        <a:bodyPr/>
        <a:lstStyle/>
        <a:p>
          <a:endParaRPr lang="pl-PL" sz="2800"/>
        </a:p>
      </dgm:t>
    </dgm:pt>
    <dgm:pt modelId="{0B306997-EDD7-4ECB-AA94-B48459E4972B}" type="sibTrans" cxnId="{30019B03-0792-417B-BDBC-B5B7E03F3438}">
      <dgm:prSet custT="1"/>
      <dgm:spPr/>
      <dgm:t>
        <a:bodyPr/>
        <a:lstStyle/>
        <a:p>
          <a:endParaRPr lang="pl-PL" sz="900"/>
        </a:p>
      </dgm:t>
    </dgm:pt>
    <dgm:pt modelId="{13162ED7-D96A-445D-BF7B-1CEA619E492B}">
      <dgm:prSet phldrT="[Tekst]" custT="1"/>
      <dgm:spPr/>
      <dgm:t>
        <a:bodyPr/>
        <a:lstStyle/>
        <a:p>
          <a:r>
            <a:rPr lang="pl-PL" sz="1800" dirty="0"/>
            <a:t>Złożenie raportu końcowego</a:t>
          </a:r>
        </a:p>
      </dgm:t>
    </dgm:pt>
    <dgm:pt modelId="{54190020-EAF0-4AE7-8305-E76071A2D230}" type="parTrans" cxnId="{27AD4EBE-04E8-41B0-85A8-C4F8C3041811}">
      <dgm:prSet/>
      <dgm:spPr/>
      <dgm:t>
        <a:bodyPr/>
        <a:lstStyle/>
        <a:p>
          <a:endParaRPr lang="pl-PL" sz="2800"/>
        </a:p>
      </dgm:t>
    </dgm:pt>
    <dgm:pt modelId="{251B138C-306B-4C55-AD6E-5B849B98D7ED}" type="sibTrans" cxnId="{27AD4EBE-04E8-41B0-85A8-C4F8C3041811}">
      <dgm:prSet custT="1"/>
      <dgm:spPr/>
      <dgm:t>
        <a:bodyPr/>
        <a:lstStyle/>
        <a:p>
          <a:endParaRPr lang="pl-PL" sz="900"/>
        </a:p>
      </dgm:t>
    </dgm:pt>
    <dgm:pt modelId="{8D6531E7-D702-42CD-B6D2-C6CB984CA160}">
      <dgm:prSet phldrT="[Tekst]" custT="1"/>
      <dgm:spPr/>
      <dgm:t>
        <a:bodyPr/>
        <a:lstStyle/>
        <a:p>
          <a:r>
            <a:rPr lang="pl-PL" sz="1800" dirty="0"/>
            <a:t>Akceptacja raportu (płatność końcowa – max. 20%)</a:t>
          </a:r>
        </a:p>
      </dgm:t>
    </dgm:pt>
    <dgm:pt modelId="{8A786B9E-A0AC-4884-A6A5-009B39662570}" type="parTrans" cxnId="{1A69756F-3C95-4790-8139-AEDE04D1A726}">
      <dgm:prSet/>
      <dgm:spPr/>
      <dgm:t>
        <a:bodyPr/>
        <a:lstStyle/>
        <a:p>
          <a:endParaRPr lang="pl-PL" sz="2800"/>
        </a:p>
      </dgm:t>
    </dgm:pt>
    <dgm:pt modelId="{D5990FF1-1BFA-48A5-B714-57BD3E5114FB}" type="sibTrans" cxnId="{1A69756F-3C95-4790-8139-AEDE04D1A726}">
      <dgm:prSet/>
      <dgm:spPr/>
      <dgm:t>
        <a:bodyPr/>
        <a:lstStyle/>
        <a:p>
          <a:endParaRPr lang="pl-PL" sz="2800"/>
        </a:p>
      </dgm:t>
    </dgm:pt>
    <dgm:pt modelId="{B1040CDC-8EC3-4FF3-B9D4-DFD7329AD979}">
      <dgm:prSet phldrT="[Tekst]" custT="1"/>
      <dgm:spPr/>
      <dgm:t>
        <a:bodyPr/>
        <a:lstStyle/>
        <a:p>
          <a:r>
            <a:rPr lang="pl-PL" sz="1800" dirty="0"/>
            <a:t>Realizacja projektu</a:t>
          </a:r>
        </a:p>
      </dgm:t>
    </dgm:pt>
    <dgm:pt modelId="{CBE00C49-1062-435E-8B08-51D62819A345}" type="sibTrans" cxnId="{7AFF6939-E4C3-4302-8C36-0325E91CA8D3}">
      <dgm:prSet custT="1"/>
      <dgm:spPr/>
      <dgm:t>
        <a:bodyPr/>
        <a:lstStyle/>
        <a:p>
          <a:endParaRPr lang="pl-PL" sz="900"/>
        </a:p>
      </dgm:t>
    </dgm:pt>
    <dgm:pt modelId="{EFB89FA5-8FF2-4AEF-BC0F-9DC2FCEA4C8B}" type="parTrans" cxnId="{7AFF6939-E4C3-4302-8C36-0325E91CA8D3}">
      <dgm:prSet/>
      <dgm:spPr/>
      <dgm:t>
        <a:bodyPr/>
        <a:lstStyle/>
        <a:p>
          <a:endParaRPr lang="pl-PL" sz="2800"/>
        </a:p>
      </dgm:t>
    </dgm:pt>
    <dgm:pt modelId="{30B6FEC1-639D-4A7A-B082-7DAD84A40E25}" type="pres">
      <dgm:prSet presAssocID="{824E8F21-F569-4015-87F7-62D67D458452}" presName="linearFlow" presStyleCnt="0">
        <dgm:presLayoutVars>
          <dgm:resizeHandles val="exact"/>
        </dgm:presLayoutVars>
      </dgm:prSet>
      <dgm:spPr/>
    </dgm:pt>
    <dgm:pt modelId="{D2A933EA-0D16-42DD-8D23-8A5D10F7A6A0}" type="pres">
      <dgm:prSet presAssocID="{9E3A50C1-9DE4-4671-B278-8ECA191B6F6D}" presName="node" presStyleLbl="node1" presStyleIdx="0" presStyleCnt="5" custScaleX="300579" custScaleY="109565">
        <dgm:presLayoutVars>
          <dgm:bulletEnabled val="1"/>
        </dgm:presLayoutVars>
      </dgm:prSet>
      <dgm:spPr/>
    </dgm:pt>
    <dgm:pt modelId="{FAD4CDBE-6008-45EB-8CCE-8FA029E1D3F4}" type="pres">
      <dgm:prSet presAssocID="{CAFCE58C-F73B-457A-A814-D801EDCF7653}" presName="sibTrans" presStyleLbl="sibTrans2D1" presStyleIdx="0" presStyleCnt="4"/>
      <dgm:spPr/>
    </dgm:pt>
    <dgm:pt modelId="{F695CF73-3BA2-4558-9DA2-49FCF14533FC}" type="pres">
      <dgm:prSet presAssocID="{CAFCE58C-F73B-457A-A814-D801EDCF7653}" presName="connectorText" presStyleLbl="sibTrans2D1" presStyleIdx="0" presStyleCnt="4"/>
      <dgm:spPr/>
    </dgm:pt>
    <dgm:pt modelId="{CCE4DE73-B5A9-45B1-958F-44CF8EE2E969}" type="pres">
      <dgm:prSet presAssocID="{7485BE37-65D9-4098-A142-4721418DC031}" presName="node" presStyleLbl="node1" presStyleIdx="1" presStyleCnt="5" custScaleX="300036" custScaleY="124147">
        <dgm:presLayoutVars>
          <dgm:bulletEnabled val="1"/>
        </dgm:presLayoutVars>
      </dgm:prSet>
      <dgm:spPr/>
    </dgm:pt>
    <dgm:pt modelId="{E59181FB-B30C-4BF7-91C3-A17C735EF1F1}" type="pres">
      <dgm:prSet presAssocID="{0B306997-EDD7-4ECB-AA94-B48459E4972B}" presName="sibTrans" presStyleLbl="sibTrans2D1" presStyleIdx="1" presStyleCnt="4"/>
      <dgm:spPr/>
    </dgm:pt>
    <dgm:pt modelId="{F8BECCCA-2116-4F10-9B08-34D3674A9167}" type="pres">
      <dgm:prSet presAssocID="{0B306997-EDD7-4ECB-AA94-B48459E4972B}" presName="connectorText" presStyleLbl="sibTrans2D1" presStyleIdx="1" presStyleCnt="4"/>
      <dgm:spPr/>
    </dgm:pt>
    <dgm:pt modelId="{83E199EA-2357-4AB3-8B4D-83AE412B241B}" type="pres">
      <dgm:prSet presAssocID="{B1040CDC-8EC3-4FF3-B9D4-DFD7329AD979}" presName="node" presStyleLbl="node1" presStyleIdx="2" presStyleCnt="5" custScaleX="302104" custScaleY="119148" custLinFactNeighborX="-1534" custLinFactNeighborY="-26095">
        <dgm:presLayoutVars>
          <dgm:bulletEnabled val="1"/>
        </dgm:presLayoutVars>
      </dgm:prSet>
      <dgm:spPr/>
    </dgm:pt>
    <dgm:pt modelId="{0C7AB640-BCB5-400E-8F02-52E97CD6A260}" type="pres">
      <dgm:prSet presAssocID="{CBE00C49-1062-435E-8B08-51D62819A345}" presName="sibTrans" presStyleLbl="sibTrans2D1" presStyleIdx="2" presStyleCnt="4"/>
      <dgm:spPr/>
    </dgm:pt>
    <dgm:pt modelId="{F6DA290D-8837-4ACA-B03F-16C84E226914}" type="pres">
      <dgm:prSet presAssocID="{CBE00C49-1062-435E-8B08-51D62819A345}" presName="connectorText" presStyleLbl="sibTrans2D1" presStyleIdx="2" presStyleCnt="4"/>
      <dgm:spPr/>
    </dgm:pt>
    <dgm:pt modelId="{995A95C5-C256-4DB5-B13F-899AD9A4CF9F}" type="pres">
      <dgm:prSet presAssocID="{13162ED7-D96A-445D-BF7B-1CEA619E492B}" presName="node" presStyleLbl="node1" presStyleIdx="3" presStyleCnt="5" custScaleX="300907" custScaleY="145566">
        <dgm:presLayoutVars>
          <dgm:bulletEnabled val="1"/>
        </dgm:presLayoutVars>
      </dgm:prSet>
      <dgm:spPr/>
    </dgm:pt>
    <dgm:pt modelId="{DB8979FE-CAFC-44D8-B87D-5C2A1EE68367}" type="pres">
      <dgm:prSet presAssocID="{251B138C-306B-4C55-AD6E-5B849B98D7ED}" presName="sibTrans" presStyleLbl="sibTrans2D1" presStyleIdx="3" presStyleCnt="4"/>
      <dgm:spPr/>
    </dgm:pt>
    <dgm:pt modelId="{3791EA34-BA09-4E3E-B04C-FCF0F180512A}" type="pres">
      <dgm:prSet presAssocID="{251B138C-306B-4C55-AD6E-5B849B98D7ED}" presName="connectorText" presStyleLbl="sibTrans2D1" presStyleIdx="3" presStyleCnt="4"/>
      <dgm:spPr/>
    </dgm:pt>
    <dgm:pt modelId="{5E0E6E15-A0BF-4861-AF33-AA08BD1A9E98}" type="pres">
      <dgm:prSet presAssocID="{8D6531E7-D702-42CD-B6D2-C6CB984CA160}" presName="node" presStyleLbl="node1" presStyleIdx="4" presStyleCnt="5" custScaleX="308224" custScaleY="101173">
        <dgm:presLayoutVars>
          <dgm:bulletEnabled val="1"/>
        </dgm:presLayoutVars>
      </dgm:prSet>
      <dgm:spPr/>
    </dgm:pt>
  </dgm:ptLst>
  <dgm:cxnLst>
    <dgm:cxn modelId="{30019B03-0792-417B-BDBC-B5B7E03F3438}" srcId="{824E8F21-F569-4015-87F7-62D67D458452}" destId="{7485BE37-65D9-4098-A142-4721418DC031}" srcOrd="1" destOrd="0" parTransId="{C06559EF-5CED-4618-A5B1-1281567FEB0C}" sibTransId="{0B306997-EDD7-4ECB-AA94-B48459E4972B}"/>
    <dgm:cxn modelId="{DAADE805-66B8-49C5-B680-1BFE92201F60}" type="presOf" srcId="{9E3A50C1-9DE4-4671-B278-8ECA191B6F6D}" destId="{D2A933EA-0D16-42DD-8D23-8A5D10F7A6A0}" srcOrd="0" destOrd="0" presId="urn:microsoft.com/office/officeart/2005/8/layout/process2"/>
    <dgm:cxn modelId="{F54CA507-CBCA-444F-9D9D-D5A03C7B466D}" type="presOf" srcId="{CAFCE58C-F73B-457A-A814-D801EDCF7653}" destId="{F695CF73-3BA2-4558-9DA2-49FCF14533FC}" srcOrd="1" destOrd="0" presId="urn:microsoft.com/office/officeart/2005/8/layout/process2"/>
    <dgm:cxn modelId="{99BBF415-1D79-4452-B2A7-312D2B5907BB}" srcId="{824E8F21-F569-4015-87F7-62D67D458452}" destId="{9E3A50C1-9DE4-4671-B278-8ECA191B6F6D}" srcOrd="0" destOrd="0" parTransId="{B18B36E8-FF22-48E5-B5B6-C02C381C153F}" sibTransId="{CAFCE58C-F73B-457A-A814-D801EDCF7653}"/>
    <dgm:cxn modelId="{7AFF6939-E4C3-4302-8C36-0325E91CA8D3}" srcId="{824E8F21-F569-4015-87F7-62D67D458452}" destId="{B1040CDC-8EC3-4FF3-B9D4-DFD7329AD979}" srcOrd="2" destOrd="0" parTransId="{EFB89FA5-8FF2-4AEF-BC0F-9DC2FCEA4C8B}" sibTransId="{CBE00C49-1062-435E-8B08-51D62819A345}"/>
    <dgm:cxn modelId="{FB67226C-5074-40DE-8660-E245F2678CE2}" type="presOf" srcId="{CBE00C49-1062-435E-8B08-51D62819A345}" destId="{F6DA290D-8837-4ACA-B03F-16C84E226914}" srcOrd="1" destOrd="0" presId="urn:microsoft.com/office/officeart/2005/8/layout/process2"/>
    <dgm:cxn modelId="{1A69756F-3C95-4790-8139-AEDE04D1A726}" srcId="{824E8F21-F569-4015-87F7-62D67D458452}" destId="{8D6531E7-D702-42CD-B6D2-C6CB984CA160}" srcOrd="4" destOrd="0" parTransId="{8A786B9E-A0AC-4884-A6A5-009B39662570}" sibTransId="{D5990FF1-1BFA-48A5-B714-57BD3E5114FB}"/>
    <dgm:cxn modelId="{4AD63274-D11B-4283-B1C9-61FD68A63AD6}" type="presOf" srcId="{13162ED7-D96A-445D-BF7B-1CEA619E492B}" destId="{995A95C5-C256-4DB5-B13F-899AD9A4CF9F}" srcOrd="0" destOrd="0" presId="urn:microsoft.com/office/officeart/2005/8/layout/process2"/>
    <dgm:cxn modelId="{1F28997B-E49B-4A51-8D4F-0645E490778B}" type="presOf" srcId="{0B306997-EDD7-4ECB-AA94-B48459E4972B}" destId="{E59181FB-B30C-4BF7-91C3-A17C735EF1F1}" srcOrd="0" destOrd="0" presId="urn:microsoft.com/office/officeart/2005/8/layout/process2"/>
    <dgm:cxn modelId="{5084D280-3137-410B-9BBF-B9989622D1AA}" type="presOf" srcId="{CAFCE58C-F73B-457A-A814-D801EDCF7653}" destId="{FAD4CDBE-6008-45EB-8CCE-8FA029E1D3F4}" srcOrd="0" destOrd="0" presId="urn:microsoft.com/office/officeart/2005/8/layout/process2"/>
    <dgm:cxn modelId="{14322582-FD3D-44B0-A0A4-E82FC84DED7E}" type="presOf" srcId="{7485BE37-65D9-4098-A142-4721418DC031}" destId="{CCE4DE73-B5A9-45B1-958F-44CF8EE2E969}" srcOrd="0" destOrd="0" presId="urn:microsoft.com/office/officeart/2005/8/layout/process2"/>
    <dgm:cxn modelId="{5098698B-A37A-41EA-8FF1-B25AF3B96161}" type="presOf" srcId="{251B138C-306B-4C55-AD6E-5B849B98D7ED}" destId="{DB8979FE-CAFC-44D8-B87D-5C2A1EE68367}" srcOrd="0" destOrd="0" presId="urn:microsoft.com/office/officeart/2005/8/layout/process2"/>
    <dgm:cxn modelId="{1DAC129B-2C70-4986-A422-249D65135223}" type="presOf" srcId="{251B138C-306B-4C55-AD6E-5B849B98D7ED}" destId="{3791EA34-BA09-4E3E-B04C-FCF0F180512A}" srcOrd="1" destOrd="0" presId="urn:microsoft.com/office/officeart/2005/8/layout/process2"/>
    <dgm:cxn modelId="{314336A2-FB85-4EC5-B5FB-D94CD2733D76}" type="presOf" srcId="{CBE00C49-1062-435E-8B08-51D62819A345}" destId="{0C7AB640-BCB5-400E-8F02-52E97CD6A260}" srcOrd="0" destOrd="0" presId="urn:microsoft.com/office/officeart/2005/8/layout/process2"/>
    <dgm:cxn modelId="{615386B8-7C41-48E7-9C5E-C7FFD3B993D4}" type="presOf" srcId="{B1040CDC-8EC3-4FF3-B9D4-DFD7329AD979}" destId="{83E199EA-2357-4AB3-8B4D-83AE412B241B}" srcOrd="0" destOrd="0" presId="urn:microsoft.com/office/officeart/2005/8/layout/process2"/>
    <dgm:cxn modelId="{27AD4EBE-04E8-41B0-85A8-C4F8C3041811}" srcId="{824E8F21-F569-4015-87F7-62D67D458452}" destId="{13162ED7-D96A-445D-BF7B-1CEA619E492B}" srcOrd="3" destOrd="0" parTransId="{54190020-EAF0-4AE7-8305-E76071A2D230}" sibTransId="{251B138C-306B-4C55-AD6E-5B849B98D7ED}"/>
    <dgm:cxn modelId="{2F1CA2C2-1941-4B9E-BDC3-891435A293D5}" type="presOf" srcId="{824E8F21-F569-4015-87F7-62D67D458452}" destId="{30B6FEC1-639D-4A7A-B082-7DAD84A40E25}" srcOrd="0" destOrd="0" presId="urn:microsoft.com/office/officeart/2005/8/layout/process2"/>
    <dgm:cxn modelId="{5EDE8FE8-B0EB-434B-BF6A-163A4354525E}" type="presOf" srcId="{0B306997-EDD7-4ECB-AA94-B48459E4972B}" destId="{F8BECCCA-2116-4F10-9B08-34D3674A9167}" srcOrd="1" destOrd="0" presId="urn:microsoft.com/office/officeart/2005/8/layout/process2"/>
    <dgm:cxn modelId="{8F8C33F4-9CE2-4A00-8C98-D030D8334AB8}" type="presOf" srcId="{8D6531E7-D702-42CD-B6D2-C6CB984CA160}" destId="{5E0E6E15-A0BF-4861-AF33-AA08BD1A9E98}" srcOrd="0" destOrd="0" presId="urn:microsoft.com/office/officeart/2005/8/layout/process2"/>
    <dgm:cxn modelId="{010E1B9B-0018-4724-9F52-A1C088EF86D3}" type="presParOf" srcId="{30B6FEC1-639D-4A7A-B082-7DAD84A40E25}" destId="{D2A933EA-0D16-42DD-8D23-8A5D10F7A6A0}" srcOrd="0" destOrd="0" presId="urn:microsoft.com/office/officeart/2005/8/layout/process2"/>
    <dgm:cxn modelId="{D510CD78-7003-4B59-B379-DF774C72FD35}" type="presParOf" srcId="{30B6FEC1-639D-4A7A-B082-7DAD84A40E25}" destId="{FAD4CDBE-6008-45EB-8CCE-8FA029E1D3F4}" srcOrd="1" destOrd="0" presId="urn:microsoft.com/office/officeart/2005/8/layout/process2"/>
    <dgm:cxn modelId="{007D783A-9DD6-4350-817E-734A4897225D}" type="presParOf" srcId="{FAD4CDBE-6008-45EB-8CCE-8FA029E1D3F4}" destId="{F695CF73-3BA2-4558-9DA2-49FCF14533FC}" srcOrd="0" destOrd="0" presId="urn:microsoft.com/office/officeart/2005/8/layout/process2"/>
    <dgm:cxn modelId="{B8AAE6A0-24A9-42C3-91BF-201DBB4DB748}" type="presParOf" srcId="{30B6FEC1-639D-4A7A-B082-7DAD84A40E25}" destId="{CCE4DE73-B5A9-45B1-958F-44CF8EE2E969}" srcOrd="2" destOrd="0" presId="urn:microsoft.com/office/officeart/2005/8/layout/process2"/>
    <dgm:cxn modelId="{728D69D0-E803-40AE-8FE0-9ABE2D142B83}" type="presParOf" srcId="{30B6FEC1-639D-4A7A-B082-7DAD84A40E25}" destId="{E59181FB-B30C-4BF7-91C3-A17C735EF1F1}" srcOrd="3" destOrd="0" presId="urn:microsoft.com/office/officeart/2005/8/layout/process2"/>
    <dgm:cxn modelId="{3C7D7318-6C6A-43E6-A2CF-3FEC22E92BCE}" type="presParOf" srcId="{E59181FB-B30C-4BF7-91C3-A17C735EF1F1}" destId="{F8BECCCA-2116-4F10-9B08-34D3674A9167}" srcOrd="0" destOrd="0" presId="urn:microsoft.com/office/officeart/2005/8/layout/process2"/>
    <dgm:cxn modelId="{DFA0DC79-B5C1-44AF-B041-9AA286A34C0A}" type="presParOf" srcId="{30B6FEC1-639D-4A7A-B082-7DAD84A40E25}" destId="{83E199EA-2357-4AB3-8B4D-83AE412B241B}" srcOrd="4" destOrd="0" presId="urn:microsoft.com/office/officeart/2005/8/layout/process2"/>
    <dgm:cxn modelId="{3BB5C771-0AFD-4162-B0A0-951482CA5FD4}" type="presParOf" srcId="{30B6FEC1-639D-4A7A-B082-7DAD84A40E25}" destId="{0C7AB640-BCB5-400E-8F02-52E97CD6A260}" srcOrd="5" destOrd="0" presId="urn:microsoft.com/office/officeart/2005/8/layout/process2"/>
    <dgm:cxn modelId="{6ADD8BDC-BFA2-4E16-A7EE-C04E4EFFB9CC}" type="presParOf" srcId="{0C7AB640-BCB5-400E-8F02-52E97CD6A260}" destId="{F6DA290D-8837-4ACA-B03F-16C84E226914}" srcOrd="0" destOrd="0" presId="urn:microsoft.com/office/officeart/2005/8/layout/process2"/>
    <dgm:cxn modelId="{91A0E962-24BC-48BF-A329-1C99A840BD93}" type="presParOf" srcId="{30B6FEC1-639D-4A7A-B082-7DAD84A40E25}" destId="{995A95C5-C256-4DB5-B13F-899AD9A4CF9F}" srcOrd="6" destOrd="0" presId="urn:microsoft.com/office/officeart/2005/8/layout/process2"/>
    <dgm:cxn modelId="{D3AAF624-8D87-4887-B9F9-6FD95F8E107D}" type="presParOf" srcId="{30B6FEC1-639D-4A7A-B082-7DAD84A40E25}" destId="{DB8979FE-CAFC-44D8-B87D-5C2A1EE68367}" srcOrd="7" destOrd="0" presId="urn:microsoft.com/office/officeart/2005/8/layout/process2"/>
    <dgm:cxn modelId="{13093A88-94E6-45BE-ACCA-397824158E4B}" type="presParOf" srcId="{DB8979FE-CAFC-44D8-B87D-5C2A1EE68367}" destId="{3791EA34-BA09-4E3E-B04C-FCF0F180512A}" srcOrd="0" destOrd="0" presId="urn:microsoft.com/office/officeart/2005/8/layout/process2"/>
    <dgm:cxn modelId="{8A087580-200D-44E1-B724-FF8292E4E54E}" type="presParOf" srcId="{30B6FEC1-639D-4A7A-B082-7DAD84A40E25}" destId="{5E0E6E15-A0BF-4861-AF33-AA08BD1A9E9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933EA-0D16-42DD-8D23-8A5D10F7A6A0}">
      <dsp:nvSpPr>
        <dsp:cNvPr id="0" name=""/>
        <dsp:cNvSpPr/>
      </dsp:nvSpPr>
      <dsp:spPr>
        <a:xfrm>
          <a:off x="458819" y="2896"/>
          <a:ext cx="5887116" cy="536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Kontraktowanie</a:t>
          </a:r>
        </a:p>
      </dsp:txBody>
      <dsp:txXfrm>
        <a:off x="474532" y="18609"/>
        <a:ext cx="5855690" cy="505056"/>
      </dsp:txXfrm>
    </dsp:sp>
    <dsp:sp modelId="{FAD4CDBE-6008-45EB-8CCE-8FA029E1D3F4}">
      <dsp:nvSpPr>
        <dsp:cNvPr id="0" name=""/>
        <dsp:cNvSpPr/>
      </dsp:nvSpPr>
      <dsp:spPr>
        <a:xfrm rot="5400000">
          <a:off x="3310569" y="551620"/>
          <a:ext cx="183617" cy="220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 dirty="0"/>
        </a:p>
      </dsp:txBody>
      <dsp:txXfrm rot="-5400000">
        <a:off x="3336276" y="569982"/>
        <a:ext cx="132205" cy="128532"/>
      </dsp:txXfrm>
    </dsp:sp>
    <dsp:sp modelId="{CCE4DE73-B5A9-45B1-958F-44CF8EE2E969}">
      <dsp:nvSpPr>
        <dsp:cNvPr id="0" name=""/>
        <dsp:cNvSpPr/>
      </dsp:nvSpPr>
      <dsp:spPr>
        <a:xfrm>
          <a:off x="464137" y="784203"/>
          <a:ext cx="5876480" cy="6078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Płatność zaliczki (max. 80%) </a:t>
          </a:r>
        </a:p>
      </dsp:txBody>
      <dsp:txXfrm>
        <a:off x="481941" y="802007"/>
        <a:ext cx="5840872" cy="572275"/>
      </dsp:txXfrm>
    </dsp:sp>
    <dsp:sp modelId="{E59181FB-B30C-4BF7-91C3-A17C735EF1F1}">
      <dsp:nvSpPr>
        <dsp:cNvPr id="0" name=""/>
        <dsp:cNvSpPr/>
      </dsp:nvSpPr>
      <dsp:spPr>
        <a:xfrm rot="5532935">
          <a:off x="3319216" y="1372384"/>
          <a:ext cx="135804" cy="220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 rot="-5400000">
        <a:off x="3321803" y="1414668"/>
        <a:ext cx="132205" cy="95063"/>
      </dsp:txXfrm>
    </dsp:sp>
    <dsp:sp modelId="{83E199EA-2357-4AB3-8B4D-83AE412B241B}">
      <dsp:nvSpPr>
        <dsp:cNvPr id="0" name=""/>
        <dsp:cNvSpPr/>
      </dsp:nvSpPr>
      <dsp:spPr>
        <a:xfrm>
          <a:off x="413840" y="1573023"/>
          <a:ext cx="5916984" cy="583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Realizacja projektu</a:t>
          </a:r>
        </a:p>
      </dsp:txBody>
      <dsp:txXfrm>
        <a:off x="430927" y="1590110"/>
        <a:ext cx="5882810" cy="549231"/>
      </dsp:txXfrm>
    </dsp:sp>
    <dsp:sp modelId="{0C7AB640-BCB5-400E-8F02-52E97CD6A260}">
      <dsp:nvSpPr>
        <dsp:cNvPr id="0" name=""/>
        <dsp:cNvSpPr/>
      </dsp:nvSpPr>
      <dsp:spPr>
        <a:xfrm rot="5292085">
          <a:off x="3270516" y="2200613"/>
          <a:ext cx="231647" cy="220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 rot="-5400000">
        <a:off x="3319200" y="2194976"/>
        <a:ext cx="132205" cy="165545"/>
      </dsp:txXfrm>
    </dsp:sp>
    <dsp:sp modelId="{995A95C5-C256-4DB5-B13F-899AD9A4CF9F}">
      <dsp:nvSpPr>
        <dsp:cNvPr id="0" name=""/>
        <dsp:cNvSpPr/>
      </dsp:nvSpPr>
      <dsp:spPr>
        <a:xfrm>
          <a:off x="455607" y="2465140"/>
          <a:ext cx="5893540" cy="712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Złożenie raportu końcowego</a:t>
          </a:r>
        </a:p>
      </dsp:txBody>
      <dsp:txXfrm>
        <a:off x="476483" y="2486016"/>
        <a:ext cx="5851788" cy="671008"/>
      </dsp:txXfrm>
    </dsp:sp>
    <dsp:sp modelId="{DB8979FE-CAFC-44D8-B87D-5C2A1EE68367}">
      <dsp:nvSpPr>
        <dsp:cNvPr id="0" name=""/>
        <dsp:cNvSpPr/>
      </dsp:nvSpPr>
      <dsp:spPr>
        <a:xfrm rot="5400000">
          <a:off x="3310569" y="3190142"/>
          <a:ext cx="183617" cy="2203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900" kern="1200"/>
        </a:p>
      </dsp:txBody>
      <dsp:txXfrm rot="-5400000">
        <a:off x="3336276" y="3208504"/>
        <a:ext cx="132205" cy="128532"/>
      </dsp:txXfrm>
    </dsp:sp>
    <dsp:sp modelId="{5E0E6E15-A0BF-4861-AF33-AA08BD1A9E98}">
      <dsp:nvSpPr>
        <dsp:cNvPr id="0" name=""/>
        <dsp:cNvSpPr/>
      </dsp:nvSpPr>
      <dsp:spPr>
        <a:xfrm>
          <a:off x="383952" y="3422725"/>
          <a:ext cx="6036850" cy="4953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Akceptacja raportu (płatność końcowa – max. 20%)</a:t>
          </a:r>
        </a:p>
      </dsp:txBody>
      <dsp:txXfrm>
        <a:off x="398462" y="3437235"/>
        <a:ext cx="6007830" cy="466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75A5E-7315-4966-897E-2161F0BF4DEC}" type="datetimeFigureOut">
              <a:rPr lang="pl-PL" smtClean="0"/>
              <a:t>19.10.2023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E19FE-243D-440D-A32F-A126DA055E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9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63292-5B4C-4875-B59C-ED02AD85DB0C}" type="datetimeFigureOut">
              <a:rPr lang="pl-PL" smtClean="0"/>
              <a:t>19.10.2023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A8C01-E65C-43D2-9828-A73C5D22E5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230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5" y="762"/>
            <a:ext cx="9141288" cy="514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28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F0B127C0-92E0-AA48-585D-31248073FC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728"/>
            <a:ext cx="9130259" cy="513577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897564"/>
            <a:ext cx="7848872" cy="648072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761661"/>
            <a:ext cx="7848872" cy="2646294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Zdjęcie i zawartość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6B88BCA9-830E-E664-5063-8507E1154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2" name="Symbol zastępczy obrazu 11"/>
          <p:cNvSpPr>
            <a:spLocks noGrp="1"/>
          </p:cNvSpPr>
          <p:nvPr>
            <p:ph type="pic" sz="quarter" idx="13"/>
          </p:nvPr>
        </p:nvSpPr>
        <p:spPr>
          <a:xfrm>
            <a:off x="-32292" y="897565"/>
            <a:ext cx="3274322" cy="340237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45960" y="897564"/>
            <a:ext cx="5030497" cy="685524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643838" y="1653649"/>
            <a:ext cx="5032618" cy="2646293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357630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djęcie i zawartość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BF178FFD-7886-F0D3-1EF5-F529601842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7" name="Symbol zastępczy obrazu 16"/>
          <p:cNvSpPr>
            <a:spLocks noGrp="1"/>
          </p:cNvSpPr>
          <p:nvPr>
            <p:ph type="pic" sz="quarter" idx="13" hasCustomPrompt="1"/>
          </p:nvPr>
        </p:nvSpPr>
        <p:spPr>
          <a:xfrm>
            <a:off x="-36512" y="897564"/>
            <a:ext cx="4271008" cy="340237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789552"/>
            <a:ext cx="4042792" cy="624049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557326"/>
            <a:ext cx="4041775" cy="2796622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4237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E6493BE5-2BCF-9657-6DB7-C795602AC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897564"/>
            <a:ext cx="4042792" cy="589867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77679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Symbol zastępczy zawartości 5"/>
          <p:cNvSpPr>
            <a:spLocks noGrp="1"/>
          </p:cNvSpPr>
          <p:nvPr>
            <p:ph sz="quarter" idx="10"/>
          </p:nvPr>
        </p:nvSpPr>
        <p:spPr>
          <a:xfrm>
            <a:off x="396554" y="1638345"/>
            <a:ext cx="4041775" cy="277679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395537" y="897732"/>
            <a:ext cx="4032002" cy="594122"/>
          </a:xfrm>
        </p:spPr>
        <p:txBody>
          <a:bodyPr anchor="ctr">
            <a:noAutofit/>
          </a:bodyPr>
          <a:lstStyle>
            <a:lvl1pPr marL="0" indent="0">
              <a:buNone/>
              <a:defRPr lang="pl-PL" sz="2000" b="1" kern="1200" cap="all" baseline="0" dirty="0" smtClean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2000" b="1" kern="1200" cap="all" dirty="0" smtClean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2000" b="1" kern="1200" cap="all" dirty="0">
                <a:solidFill>
                  <a:srgbClr val="24C4F0"/>
                </a:solidFill>
                <a:latin typeface="Trebuchet MS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56019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86D4432A-A35F-4D55-A736-0AB20AD115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djęcie i zawartość 1/3 (nie używa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A03047AA-9780-7B45-C363-84EFAC86E5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2" name="Symbol zastępczy obrazu 11"/>
          <p:cNvSpPr>
            <a:spLocks noGrp="1"/>
          </p:cNvSpPr>
          <p:nvPr>
            <p:ph type="pic" sz="quarter" idx="13"/>
          </p:nvPr>
        </p:nvSpPr>
        <p:spPr>
          <a:xfrm>
            <a:off x="-32292" y="516450"/>
            <a:ext cx="3274322" cy="405352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645960" y="897564"/>
            <a:ext cx="5030497" cy="685524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643838" y="1653649"/>
            <a:ext cx="5032618" cy="2828135"/>
          </a:xfrm>
        </p:spPr>
        <p:txBody>
          <a:bodyPr>
            <a:normAutofit/>
          </a:bodyPr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indent="0">
              <a:buNone/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indent="0">
              <a:buNone/>
              <a:defRPr lang="pl-PL" sz="1600" kern="1200" dirty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ęcie i zawartość 1/2 (nie używa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Obraz zawierający tekst, zrzut ekranu, Czcionka, design&#10;&#10;Opis wygenerowany automatycznie">
            <a:extLst>
              <a:ext uri="{FF2B5EF4-FFF2-40B4-BE49-F238E27FC236}">
                <a16:creationId xmlns:a16="http://schemas.microsoft.com/office/drawing/2014/main" id="{3554D7D6-61EB-6526-3864-DB9F5507A0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28"/>
            <a:ext cx="9130260" cy="5135771"/>
          </a:xfrm>
          <a:prstGeom prst="rect">
            <a:avLst/>
          </a:prstGeom>
        </p:spPr>
      </p:pic>
      <p:sp>
        <p:nvSpPr>
          <p:cNvPr id="17" name="Symbol zastępczy obrazu 16"/>
          <p:cNvSpPr>
            <a:spLocks noGrp="1"/>
          </p:cNvSpPr>
          <p:nvPr>
            <p:ph type="pic" sz="quarter" idx="13" hasCustomPrompt="1"/>
          </p:nvPr>
        </p:nvSpPr>
        <p:spPr>
          <a:xfrm>
            <a:off x="-36512" y="555128"/>
            <a:ext cx="4271008" cy="410445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 dirty="0"/>
              <a:t>Kliknij ikonę aby dodać obraz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44008" y="897564"/>
            <a:ext cx="4042792" cy="589867"/>
          </a:xfrm>
        </p:spPr>
        <p:txBody>
          <a:bodyPr>
            <a:normAutofit/>
          </a:bodyPr>
          <a:lstStyle>
            <a:lvl1pPr algn="l">
              <a:defRPr lang="pl-PL" sz="2000" b="1" kern="1200" cap="all" dirty="0">
                <a:solidFill>
                  <a:srgbClr val="C5521C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7"/>
            <a:ext cx="4041775" cy="2850628"/>
          </a:xfrm>
        </p:spPr>
        <p:txBody>
          <a:bodyPr/>
          <a:lstStyle>
            <a:lvl1pPr marL="0" indent="0">
              <a:buNone/>
              <a:defRPr lang="pl-PL" sz="1600" kern="12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defRPr>
            </a:lvl1pPr>
            <a:lvl2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2pPr>
            <a:lvl3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3pPr>
            <a:lvl4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4pPr>
            <a:lvl5pPr>
              <a:defRPr lang="pl-PL" sz="1600" kern="1200" dirty="0" smtClean="0">
                <a:solidFill>
                  <a:srgbClr val="005061"/>
                </a:solidFill>
                <a:latin typeface="Trebuchet MS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5CC2-E3E7-413F-B0B6-13B9E6D1DB68}" type="datetimeFigureOut">
              <a:rPr lang="pl-PL" smtClean="0"/>
              <a:pPr/>
              <a:t>19.10.2023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2A60-5688-4C03-9C6D-4B63185E7A2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69" r:id="rId3"/>
    <p:sldLayoutId id="2147483670" r:id="rId4"/>
    <p:sldLayoutId id="2147483668" r:id="rId5"/>
    <p:sldLayoutId id="2147483667" r:id="rId6"/>
    <p:sldLayoutId id="2147483664" r:id="rId7"/>
    <p:sldLayoutId id="2147483665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2021-2027/prawo-i-dokumenty/zasady-komunikacji-f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17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771550"/>
            <a:ext cx="784887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Warunki szczegółowe (art. I.7 przetwarzanie danych osobowy)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2211710"/>
            <a:ext cx="7848872" cy="115212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Zalecamy zapoznanie się,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Przekazanie do osoby odpowiedzialnej za RODO.</a:t>
            </a:r>
          </a:p>
        </p:txBody>
      </p:sp>
    </p:spTree>
    <p:extLst>
      <p:ext uri="{BB962C8B-B14F-4D97-AF65-F5344CB8AC3E}">
        <p14:creationId xmlns:p14="http://schemas.microsoft.com/office/powerpoint/2010/main" val="419607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771550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Warunki szczegółowe (art. I.14 wsparcie włączenia)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563638"/>
            <a:ext cx="7848872" cy="26642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b="1">
                <a:solidFill>
                  <a:srgbClr val="C5521C"/>
                </a:solidFill>
              </a:rPr>
              <a:t>ZASADY </a:t>
            </a:r>
            <a:r>
              <a:rPr lang="pl-PL" b="1" dirty="0">
                <a:solidFill>
                  <a:srgbClr val="C5521C"/>
                </a:solidFill>
              </a:rPr>
              <a:t>HORYZONTALNE: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Poszanowanie praw podstawowych oraz przestrzeganie Karty praw podstawowych,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Zgodność z Konwencją o Prawa Osób Niepełnosprawnych,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Zgodność z zasadą zrównoważonego rozwoju,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Zgodność ze Standardem minimum.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961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771550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Warunki szczegółowe (art. I.17 dodatkowe warunki)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707654"/>
            <a:ext cx="7848872" cy="201622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5521C"/>
                </a:solidFill>
              </a:rPr>
              <a:t>Przechowywanie dokumentacji </a:t>
            </a:r>
            <a:r>
              <a:rPr lang="pl-PL" dirty="0"/>
              <a:t>– przez okres pięciu lat od dnia 31 grudnia roku, w którym został zatwierdzony Raport końcowy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C5521C"/>
                </a:solidFill>
              </a:rPr>
              <a:t>Obowiązek informacyjny i promocyjny </a:t>
            </a:r>
            <a:r>
              <a:rPr lang="pl-PL" dirty="0"/>
              <a:t>- </a:t>
            </a:r>
            <a:r>
              <a:rPr lang="pl-PL" dirty="0">
                <a:hlinkClick r:id="rId2"/>
              </a:rPr>
              <a:t>https://www.funduszeeuropejskie.gov.pl/strony/o-funduszach/fundusze-2021-2027/prawo-i-dokumenty/zasady-komunikacji-fe/</a:t>
            </a:r>
            <a:r>
              <a:rPr lang="pl-PL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043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wizualizacja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5202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dirty="0"/>
              <a:t>Podczas wszelkiego rodzaju komunikowania się na zewnątrz, włączając w to: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 </a:t>
            </a:r>
            <a:r>
              <a:rPr lang="pl-PL" b="1" dirty="0"/>
              <a:t>konferencje, seminaria lub wszelkie inne formy przekazu informacji,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w przypadku każdego rodzaju </a:t>
            </a:r>
            <a:r>
              <a:rPr lang="pl-PL" b="1" dirty="0"/>
              <a:t>materiałów promocyjnych, tj. broszur, ulotek, plakatów, prezentacji itp</a:t>
            </a:r>
            <a:r>
              <a:rPr lang="pl-PL" dirty="0"/>
              <a:t>.,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dirty="0"/>
              <a:t>należy </a:t>
            </a:r>
            <a:r>
              <a:rPr lang="pl-PL" b="1" dirty="0"/>
              <a:t>bezwzględnie zaznaczyć</a:t>
            </a:r>
            <a:r>
              <a:rPr lang="pl-PL" dirty="0"/>
              <a:t>, że realizowany projekt otrzymał dofinansowanie z funduszy UE i uwidocznić to za pomocą emblematów UE, z wykorzystaniem logo i graficznej identyfikacji </a:t>
            </a:r>
            <a:r>
              <a:rPr lang="pl-PL" i="1" dirty="0"/>
              <a:t>FERS oraz Europejskiego Funduszu Społecznego Plus (EFS+)</a:t>
            </a:r>
            <a:r>
              <a:rPr lang="pl-PL" dirty="0"/>
              <a:t>, zgodnie z wytycznymi odnoszącymi się do identyfikacji wizualnej ww. programu.</a:t>
            </a:r>
          </a:p>
        </p:txBody>
      </p:sp>
    </p:spTree>
    <p:extLst>
      <p:ext uri="{BB962C8B-B14F-4D97-AF65-F5344CB8AC3E}">
        <p14:creationId xmlns:p14="http://schemas.microsoft.com/office/powerpoint/2010/main" val="233927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wizualizacja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5202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9BAE8535-2921-B03A-AA6E-2489C6D3F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451" y="1347614"/>
            <a:ext cx="6747098" cy="9465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8AC10AF-445E-37DE-BCED-2FBF911E7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857461"/>
            <a:ext cx="2556284" cy="8304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D15C5665-6A5A-C943-C0B9-13AAED0599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2727839"/>
            <a:ext cx="2209800" cy="1038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807B4451-777F-7F7C-85F7-2569D543F3E1}"/>
              </a:ext>
            </a:extLst>
          </p:cNvPr>
          <p:cNvCxnSpPr/>
          <p:nvPr/>
        </p:nvCxnSpPr>
        <p:spPr>
          <a:xfrm>
            <a:off x="1619672" y="2571750"/>
            <a:ext cx="2232248" cy="144016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5F7824AC-F7EF-D33C-AD1C-960EBC16E777}"/>
              </a:ext>
            </a:extLst>
          </p:cNvPr>
          <p:cNvCxnSpPr/>
          <p:nvPr/>
        </p:nvCxnSpPr>
        <p:spPr>
          <a:xfrm>
            <a:off x="5166521" y="2552582"/>
            <a:ext cx="2232248" cy="1440160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80BDD5C4-5115-440D-72BE-0DBE526537AA}"/>
              </a:ext>
            </a:extLst>
          </p:cNvPr>
          <p:cNvCxnSpPr>
            <a:cxnSpLocks/>
          </p:cNvCxnSpPr>
          <p:nvPr/>
        </p:nvCxnSpPr>
        <p:spPr>
          <a:xfrm flipH="1">
            <a:off x="1416159" y="2571750"/>
            <a:ext cx="2435761" cy="1420992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C3AD4D54-0362-F3FC-E498-7236F53BF128}"/>
              </a:ext>
            </a:extLst>
          </p:cNvPr>
          <p:cNvCxnSpPr>
            <a:cxnSpLocks/>
          </p:cNvCxnSpPr>
          <p:nvPr/>
        </p:nvCxnSpPr>
        <p:spPr>
          <a:xfrm flipH="1">
            <a:off x="5166521" y="2552582"/>
            <a:ext cx="2028735" cy="1429689"/>
          </a:xfrm>
          <a:prstGeom prst="line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212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Kwartalny monitoring projektów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b="1" dirty="0"/>
              <a:t>Raz na trzy miesiące CPE przekazuje do FRSE wylosowaną próbę projektów           i uczestników na potrzeby własnej kontroli.</a:t>
            </a:r>
          </a:p>
          <a:p>
            <a:pPr marL="171450" indent="-171450">
              <a:buClr>
                <a:srgbClr val="C5521C"/>
              </a:buClr>
              <a:buFont typeface="Arial" panose="020B0604020202020204" pitchFamily="34" charset="0"/>
              <a:buChar char="•"/>
            </a:pPr>
            <a:endParaRPr lang="pl-PL" sz="1200" dirty="0"/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FRSE kieruje do beneficjentów maile z prośbą o pilne przesłanie skanów dokumentów źródłowych lub wprowadzenie korekt w danych uczestników w Formularzu CST.</a:t>
            </a:r>
          </a:p>
          <a:p>
            <a:pPr marL="171450" indent="-171450">
              <a:buClr>
                <a:srgbClr val="C5521C"/>
              </a:buClr>
              <a:buFont typeface="Arial" panose="020B0604020202020204" pitchFamily="34" charset="0"/>
              <a:buChar char="•"/>
            </a:pPr>
            <a:endParaRPr lang="pl-PL" sz="900" dirty="0"/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b="1" dirty="0"/>
              <a:t>Przykładowe dokumenty źródłowe:</a:t>
            </a:r>
          </a:p>
          <a:p>
            <a:pPr lvl="1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</a:rPr>
              <a:t>Umowa finansowa pomiędzy organizacją wysyłającą a uczestnikiem mobilności ze wszystkimi  załącznikami </a:t>
            </a:r>
          </a:p>
          <a:p>
            <a:pPr lvl="1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</a:rPr>
              <a:t>Certyfikat</a:t>
            </a:r>
          </a:p>
          <a:p>
            <a:pPr marL="228600" indent="-171450">
              <a:buClr>
                <a:srgbClr val="C5521C"/>
              </a:buClr>
              <a:buFont typeface="Arial" panose="020B0604020202020204" pitchFamily="34" charset="0"/>
              <a:buChar char="•"/>
            </a:pPr>
            <a:endParaRPr lang="pl-PL" sz="900" dirty="0"/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b="1" dirty="0"/>
              <a:t>Zalecamy dopilnować jakości sporządzanych dokumentów </a:t>
            </a:r>
            <a:r>
              <a:rPr lang="pl-PL" sz="1800" dirty="0"/>
              <a:t>– </a:t>
            </a:r>
            <a:r>
              <a:rPr lang="pl-PL" sz="1800" i="1" dirty="0"/>
              <a:t>zgodność dat, podpis w oryginale, czytelność dokumentu</a:t>
            </a:r>
          </a:p>
        </p:txBody>
      </p:sp>
    </p:spTree>
    <p:extLst>
      <p:ext uri="{BB962C8B-B14F-4D97-AF65-F5344CB8AC3E}">
        <p14:creationId xmlns:p14="http://schemas.microsoft.com/office/powerpoint/2010/main" val="2644994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Zmiany w projekcie / umowie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zmiany nie mogą wpływać na pogorszenie jakości projektu, </a:t>
            </a:r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endParaRPr lang="pl-PL" sz="1800" dirty="0"/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o zaistniałych zmianach beneficjent powinien powiadomić opiekuna projektu ze strony FRSE pisemnie: mailem lub listownie i otrzymać akceptację FRSE,</a:t>
            </a:r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endParaRPr lang="pl-PL" sz="1800" dirty="0"/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w przypadku zmian wymagających aneksowania umowy należy przesłać do FRSE </a:t>
            </a:r>
            <a:r>
              <a:rPr lang="pl-PL" sz="1800" dirty="0">
                <a:solidFill>
                  <a:srgbClr val="C5521C"/>
                </a:solidFill>
              </a:rPr>
              <a:t>Wniosek o zmianę </a:t>
            </a:r>
            <a:r>
              <a:rPr lang="pl-PL" sz="1800" dirty="0"/>
              <a:t>z odpowiednim wyprzedzeniem</a:t>
            </a:r>
          </a:p>
        </p:txBody>
      </p:sp>
    </p:spTree>
    <p:extLst>
      <p:ext uri="{BB962C8B-B14F-4D97-AF65-F5344CB8AC3E}">
        <p14:creationId xmlns:p14="http://schemas.microsoft.com/office/powerpoint/2010/main" val="3644769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Aneksowanie Umowy finansowej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 fontScale="77500" lnSpcReduction="20000"/>
          </a:bodyPr>
          <a:lstStyle/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/>
              <a:t>zmiana formy prawnej i nazwy beneficjenta 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/>
              <a:t>zmiana organu prowadzącego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b="1" dirty="0"/>
              <a:t>zmiana składu grupy partnerskiej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ea typeface="Verdana" pitchFamily="34" charset="0"/>
                <a:cs typeface="Verdana" pitchFamily="34" charset="0"/>
              </a:rPr>
              <a:t>zmiana rachunku bankowego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ea typeface="Verdana" pitchFamily="34" charset="0"/>
                <a:cs typeface="Verdana" pitchFamily="34" charset="0"/>
              </a:rPr>
              <a:t>zmiana okresu realizacji projektu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ea typeface="Verdana" pitchFamily="34" charset="0"/>
                <a:cs typeface="Verdana" pitchFamily="34" charset="0"/>
              </a:rPr>
              <a:t>zmiana harmonogramu sprawozdawczości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C5521C"/>
              </a:buClr>
              <a:buFont typeface="Arial" panose="020B0604020202020204" pitchFamily="34" charset="0"/>
              <a:buChar char="•"/>
              <a:defRPr/>
            </a:pPr>
            <a:r>
              <a:rPr lang="pl-PL" sz="1800" dirty="0">
                <a:ea typeface="Verdana" pitchFamily="34" charset="0"/>
                <a:cs typeface="Verdana" pitchFamily="34" charset="0"/>
              </a:rPr>
              <a:t>zmiany w budżecie</a:t>
            </a:r>
          </a:p>
          <a:p>
            <a:pPr marL="358775" indent="-358775">
              <a:lnSpc>
                <a:spcPct val="150000"/>
              </a:lnSpc>
              <a:spcBef>
                <a:spcPts val="0"/>
              </a:spcBef>
              <a:buClr>
                <a:srgbClr val="8AC19D"/>
              </a:buClr>
              <a:buFont typeface="Wingdings" panose="05000000000000000000" pitchFamily="2" charset="2"/>
              <a:buChar char="ü"/>
              <a:defRPr/>
            </a:pPr>
            <a:endParaRPr lang="pl-PL" sz="1800" dirty="0"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buClr>
                <a:srgbClr val="8AC19D"/>
              </a:buClr>
              <a:defRPr/>
            </a:pPr>
            <a:r>
              <a:rPr lang="pl-PL" sz="1800" b="1" dirty="0">
                <a:solidFill>
                  <a:srgbClr val="C5521C"/>
                </a:solidFill>
              </a:rPr>
              <a:t>Wniosek o zmianę najpóźniej 1 miesiąc przed datą zakończenia projektu, ale przed zaistnieniem zmiany!</a:t>
            </a:r>
          </a:p>
        </p:txBody>
      </p:sp>
    </p:spTree>
    <p:extLst>
      <p:ext uri="{BB962C8B-B14F-4D97-AF65-F5344CB8AC3E}">
        <p14:creationId xmlns:p14="http://schemas.microsoft.com/office/powerpoint/2010/main" val="1550396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Zmiany które </a:t>
            </a:r>
            <a:r>
              <a:rPr lang="pl-PL" sz="2000" u="sng" dirty="0"/>
              <a:t>nie wymagają </a:t>
            </a:r>
            <a:r>
              <a:rPr lang="pl-PL" sz="2000" dirty="0"/>
              <a:t>aneksowania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przesunięcia pomiędzy kategoriami budżetu wskazane w </a:t>
            </a:r>
            <a:r>
              <a:rPr lang="pl-PL" sz="1800" b="1" dirty="0">
                <a:solidFill>
                  <a:srgbClr val="C5521C"/>
                </a:solidFill>
              </a:rPr>
              <a:t>Warunkach Szczegółowych 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zmiana adresu beneficjenta &gt; </a:t>
            </a:r>
            <a:r>
              <a:rPr lang="pl-PL" sz="1800" dirty="0">
                <a:solidFill>
                  <a:srgbClr val="C5521C"/>
                </a:solidFill>
              </a:rPr>
              <a:t>Ankieta beneficjenta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zmiana uczestnika &gt; </a:t>
            </a:r>
            <a:r>
              <a:rPr lang="pl-PL" sz="1800" dirty="0">
                <a:solidFill>
                  <a:srgbClr val="C5521C"/>
                </a:solidFill>
              </a:rPr>
              <a:t>Formularz CST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zmiana terminu wyjazdu &gt; </a:t>
            </a:r>
            <a:r>
              <a:rPr lang="pl-PL" sz="1800" dirty="0">
                <a:solidFill>
                  <a:srgbClr val="C5521C"/>
                </a:solidFill>
              </a:rPr>
              <a:t>Formularz kontraktowy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zmiana osoby kontaktowej &gt; </a:t>
            </a:r>
            <a:r>
              <a:rPr lang="pl-PL" sz="1800" dirty="0">
                <a:solidFill>
                  <a:srgbClr val="C5521C"/>
                </a:solidFill>
              </a:rPr>
              <a:t>Ankieta beneficjenta</a:t>
            </a:r>
          </a:p>
          <a:p>
            <a:pPr marL="342900" indent="-342900">
              <a:lnSpc>
                <a:spcPct val="150000"/>
              </a:lnSpc>
              <a:buClr>
                <a:srgbClr val="8AC19D"/>
              </a:buClr>
              <a:buFont typeface="Wingdings" panose="05000000000000000000" pitchFamily="2" charset="2"/>
              <a:buChar char="ü"/>
            </a:pPr>
            <a:endParaRPr lang="pl-PL" sz="1800" dirty="0"/>
          </a:p>
          <a:p>
            <a:pPr algn="ctr">
              <a:lnSpc>
                <a:spcPct val="150000"/>
              </a:lnSpc>
              <a:buClr>
                <a:srgbClr val="8AC19D"/>
              </a:buClr>
            </a:pPr>
            <a:r>
              <a:rPr lang="pl-PL" sz="1800" b="1" dirty="0">
                <a:solidFill>
                  <a:srgbClr val="C5521C"/>
                </a:solidFill>
              </a:rPr>
              <a:t>Brak konieczności aneksowania nie zwalnia z obowiązku informowania o zmianach FRSE!</a:t>
            </a:r>
            <a:endParaRPr lang="pl-PL" sz="1800" dirty="0">
              <a:solidFill>
                <a:srgbClr val="C5521C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Różnica między projektami E+ </a:t>
            </a:r>
            <a:r>
              <a:rPr lang="pl-PL" sz="2000" dirty="0">
                <a:sym typeface="Wingdings" panose="05000000000000000000" pitchFamily="2" charset="2"/>
              </a:rPr>
              <a:t></a:t>
            </a:r>
            <a:r>
              <a:rPr lang="pl-PL" dirty="0">
                <a:sym typeface="Wingdings" panose="05000000000000000000" pitchFamily="2" charset="2"/>
              </a:rPr>
              <a:t> FERS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 fontScale="92500"/>
          </a:bodyPr>
          <a:lstStyle/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Dofinansowanie przyznawane jest w PLN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Konieczność przekazywania dodatkowych informacji o uczestnikach poprzez Formularz CST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Konieczność przygotowania jednolitej dokumentacji rekrutacyjnej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Zakaz podwójnego udziału uczestnika w ramach projektu fundacji obejmującego konkursy 2022-2024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Konieczność używania odpowiednich logotypów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Uznawalność podpisów jedynie w oryginałach 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Kontrole </a:t>
            </a:r>
            <a:r>
              <a:rPr lang="pl-PL" sz="1200" dirty="0" err="1"/>
              <a:t>MFiPR</a:t>
            </a:r>
            <a:r>
              <a:rPr lang="pl-PL" sz="1200" dirty="0"/>
              <a:t>, CPE i innych wyznaczonych podmiotów 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Kwartalny monitoring projektów 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Określanie wskaźników realizacji projektu na podstawie Indywidulanych raportów uczestników</a:t>
            </a:r>
          </a:p>
          <a:p>
            <a:pPr marL="342900" indent="-342900">
              <a:lnSpc>
                <a:spcPct val="150000"/>
              </a:lnSpc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200" dirty="0"/>
              <a:t>Stosowanie zasady horyzontalnych</a:t>
            </a:r>
          </a:p>
        </p:txBody>
      </p:sp>
    </p:spTree>
    <p:extLst>
      <p:ext uri="{BB962C8B-B14F-4D97-AF65-F5344CB8AC3E}">
        <p14:creationId xmlns:p14="http://schemas.microsoft.com/office/powerpoint/2010/main" val="242238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2FBFE7-C92A-B800-84BA-39F9FCCC2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7574"/>
            <a:ext cx="7848872" cy="31683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Zarządzanie projektem – kwestie formalne</a:t>
            </a:r>
          </a:p>
        </p:txBody>
      </p:sp>
    </p:spTree>
    <p:extLst>
      <p:ext uri="{BB962C8B-B14F-4D97-AF65-F5344CB8AC3E}">
        <p14:creationId xmlns:p14="http://schemas.microsoft.com/office/powerpoint/2010/main" val="2104123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sz="2000" dirty="0"/>
              <a:t>Zalecenia ogólne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203598"/>
            <a:ext cx="7848872" cy="2880320"/>
          </a:xfrm>
        </p:spPr>
        <p:txBody>
          <a:bodyPr>
            <a:normAutofit/>
          </a:bodyPr>
          <a:lstStyle/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FRSE zawsze powinno być pierwszym kontaktem dla beneficjentów, </a:t>
            </a:r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Formularz kontraktowy zawsze powinien odwzorowywać aktualne terminy, </a:t>
            </a:r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/>
              <a:t>Ustalenia z partnerami nie są wiążące, o ile nie zostały zatwierdzone przez FRSE, </a:t>
            </a:r>
          </a:p>
          <a:p>
            <a:pPr marL="285750" indent="-28575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sz="1800" dirty="0">
                <a:solidFill>
                  <a:srgbClr val="C5521C"/>
                </a:solidFill>
              </a:rPr>
              <a:t>Instytucje partnerskie nie mają pełnej wiedzy o zasadach realizacji projektów ze środków FERS, a więc standardowa praktyka przyjęta      w projektach Erasmus może nie zawsze być poprawna w świetle zasad FERS!</a:t>
            </a:r>
          </a:p>
        </p:txBody>
      </p:sp>
    </p:spTree>
    <p:extLst>
      <p:ext uri="{BB962C8B-B14F-4D97-AF65-F5344CB8AC3E}">
        <p14:creationId xmlns:p14="http://schemas.microsoft.com/office/powerpoint/2010/main" val="224785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8251" y="483518"/>
            <a:ext cx="7848872" cy="648072"/>
          </a:xfrm>
        </p:spPr>
        <p:txBody>
          <a:bodyPr/>
          <a:lstStyle/>
          <a:p>
            <a:pPr algn="ctr"/>
            <a:r>
              <a:rPr lang="pl-PL" dirty="0"/>
              <a:t>Informacje podstawowe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203598"/>
            <a:ext cx="7848872" cy="3204357"/>
          </a:xfrm>
        </p:spPr>
        <p:txBody>
          <a:bodyPr/>
          <a:lstStyle/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Dofinansowanie jest przyznane w PLN, </a:t>
            </a:r>
            <a:r>
              <a:rPr lang="pl-PL" dirty="0">
                <a:solidFill>
                  <a:srgbClr val="C5521C"/>
                </a:solidFill>
              </a:rPr>
              <a:t>przeliczone po kursie 4,6192,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Dofinansowanie obejmuje 100% wartości projektu, ale jest wypłacane w transzach,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Projekt mógł rozpocząć się najwcześniej 01.06.2023 r., a najpóźniej 31.12.2023 r.,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Projekt może trwać </a:t>
            </a:r>
            <a:r>
              <a:rPr lang="pl-PL" dirty="0">
                <a:solidFill>
                  <a:srgbClr val="C5521C"/>
                </a:solidFill>
              </a:rPr>
              <a:t>od 6 do 18 miesięcy,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Okres realizacji projektu jest okresem kwalifikowalności kosztów,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Projekt jest finansowany ze środków Europejskiego Funduszu Społecznego Plus (EFS+) w podziale: </a:t>
            </a:r>
            <a:r>
              <a:rPr lang="pl-PL" dirty="0">
                <a:solidFill>
                  <a:srgbClr val="C5521C"/>
                </a:solidFill>
              </a:rPr>
              <a:t>82,52% środki europejskie i 17,48 środki krajowe,</a:t>
            </a:r>
          </a:p>
          <a:p>
            <a:pPr marL="342900" indent="-342900">
              <a:buClr>
                <a:srgbClr val="C5521C"/>
              </a:buClr>
              <a:buFont typeface="Arial" panose="020B0604020202020204" pitchFamily="34" charset="0"/>
              <a:buChar char="•"/>
            </a:pPr>
            <a:r>
              <a:rPr lang="pl-PL" dirty="0"/>
              <a:t>Strona internetowa projektu: </a:t>
            </a:r>
            <a:r>
              <a:rPr lang="pl-PL" dirty="0">
                <a:solidFill>
                  <a:srgbClr val="C5521C"/>
                </a:solidFill>
              </a:rPr>
              <a:t>https://www.frse.org.pl/fers-vet-konkurs-2022</a:t>
            </a:r>
          </a:p>
        </p:txBody>
      </p:sp>
    </p:spTree>
    <p:extLst>
      <p:ext uri="{BB962C8B-B14F-4D97-AF65-F5344CB8AC3E}">
        <p14:creationId xmlns:p14="http://schemas.microsoft.com/office/powerpoint/2010/main" val="90917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3">
            <a:extLst>
              <a:ext uri="{FF2B5EF4-FFF2-40B4-BE49-F238E27FC236}">
                <a16:creationId xmlns:a16="http://schemas.microsoft.com/office/drawing/2014/main" id="{16597820-1BBA-1E93-E5C5-FDE09F106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828294"/>
              </p:ext>
            </p:extLst>
          </p:nvPr>
        </p:nvGraphicFramePr>
        <p:xfrm>
          <a:off x="1169622" y="555526"/>
          <a:ext cx="6804756" cy="3921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 prostokątne 5">
            <a:extLst>
              <a:ext uri="{FF2B5EF4-FFF2-40B4-BE49-F238E27FC236}">
                <a16:creationId xmlns:a16="http://schemas.microsoft.com/office/drawing/2014/main" id="{A61CA27C-F5CD-F9B3-4EC7-BBC6C1398D44}"/>
              </a:ext>
            </a:extLst>
          </p:cNvPr>
          <p:cNvSpPr/>
          <p:nvPr/>
        </p:nvSpPr>
        <p:spPr>
          <a:xfrm>
            <a:off x="7164288" y="1275606"/>
            <a:ext cx="1656184" cy="936104"/>
          </a:xfrm>
          <a:prstGeom prst="wedgeRectCallout">
            <a:avLst>
              <a:gd name="adj1" fmla="val -95871"/>
              <a:gd name="adj2" fmla="val 673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dirty="0">
                <a:solidFill>
                  <a:srgbClr val="C00000"/>
                </a:solidFill>
              </a:rPr>
              <a:t>Raport przejściowy i płatność zaliczkowa 40% (jeśli dotyczy)</a:t>
            </a:r>
          </a:p>
        </p:txBody>
      </p:sp>
      <p:sp>
        <p:nvSpPr>
          <p:cNvPr id="10" name="Objaśnienie prostokątne 6">
            <a:extLst>
              <a:ext uri="{FF2B5EF4-FFF2-40B4-BE49-F238E27FC236}">
                <a16:creationId xmlns:a16="http://schemas.microsoft.com/office/drawing/2014/main" id="{BF1A8F54-B6DE-90F2-C066-191B26AA107D}"/>
              </a:ext>
            </a:extLst>
          </p:cNvPr>
          <p:cNvSpPr/>
          <p:nvPr/>
        </p:nvSpPr>
        <p:spPr>
          <a:xfrm>
            <a:off x="7668344" y="3075806"/>
            <a:ext cx="1296144" cy="864096"/>
          </a:xfrm>
          <a:prstGeom prst="wedgeRectCallout">
            <a:avLst>
              <a:gd name="adj1" fmla="val -103567"/>
              <a:gd name="adj2" fmla="val 5998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dirty="0">
                <a:solidFill>
                  <a:srgbClr val="C00000"/>
                </a:solidFill>
              </a:rPr>
              <a:t>Aktualne konto bankowe</a:t>
            </a:r>
          </a:p>
        </p:txBody>
      </p:sp>
    </p:spTree>
    <p:extLst>
      <p:ext uri="{BB962C8B-B14F-4D97-AF65-F5344CB8AC3E}">
        <p14:creationId xmlns:p14="http://schemas.microsoft.com/office/powerpoint/2010/main" val="170196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/>
          <a:lstStyle/>
          <a:p>
            <a:pPr algn="ctr"/>
            <a:r>
              <a:rPr lang="pl-PL" dirty="0"/>
              <a:t>kontraktowanie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419623"/>
            <a:ext cx="7848872" cy="2232248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Wypełnienie i złożenie </a:t>
            </a:r>
            <a:r>
              <a:rPr lang="pl-PL" dirty="0">
                <a:solidFill>
                  <a:srgbClr val="C5521C"/>
                </a:solidFill>
              </a:rPr>
              <a:t>Ankiety beneficjenta </a:t>
            </a:r>
            <a:r>
              <a:rPr lang="pl-PL" dirty="0"/>
              <a:t>w systemie on-line FRSE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Wypełnienie i złożenie </a:t>
            </a:r>
            <a:r>
              <a:rPr lang="pl-PL" dirty="0">
                <a:solidFill>
                  <a:srgbClr val="C5521C"/>
                </a:solidFill>
              </a:rPr>
              <a:t>Formularza kontraktowego </a:t>
            </a:r>
            <a:r>
              <a:rPr lang="pl-PL" dirty="0"/>
              <a:t>w systemie on-line FRSE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Przesłanie dokumentów niezbędnych do podpisania umowy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Udostępnienie umowy w systemie </a:t>
            </a:r>
            <a:r>
              <a:rPr lang="pl-PL" dirty="0" err="1"/>
              <a:t>OnLine</a:t>
            </a:r>
            <a:r>
              <a:rPr lang="pl-PL" dirty="0"/>
              <a:t> FRSE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Podpisanie umowy przez wszystkie strony</a:t>
            </a:r>
          </a:p>
        </p:txBody>
      </p:sp>
    </p:spTree>
    <p:extLst>
      <p:ext uri="{BB962C8B-B14F-4D97-AF65-F5344CB8AC3E}">
        <p14:creationId xmlns:p14="http://schemas.microsoft.com/office/powerpoint/2010/main" val="49787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/>
          <a:lstStyle/>
          <a:p>
            <a:pPr algn="ctr"/>
            <a:r>
              <a:rPr lang="pl-PL" dirty="0"/>
              <a:t>Umowa finansowa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419622"/>
            <a:ext cx="7848872" cy="2808311"/>
          </a:xfrm>
        </p:spPr>
        <p:txBody>
          <a:bodyPr numCol="2"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Warunki szczegółowe – </a:t>
            </a:r>
            <a:r>
              <a:rPr lang="pl-PL" sz="1000" i="1" dirty="0">
                <a:solidFill>
                  <a:srgbClr val="C00000"/>
                </a:solidFill>
              </a:rPr>
              <a:t>indywidulane dla organizacji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I. Warunki ogólne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II. Opis projektu; Szacunkowy budżet projektu – </a:t>
            </a:r>
            <a:r>
              <a:rPr lang="pl-PL" sz="1000" i="1" dirty="0">
                <a:solidFill>
                  <a:srgbClr val="C00000"/>
                </a:solidFill>
              </a:rPr>
              <a:t>indywidualny dla organizacji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III. Postanowienia finansowe i umowne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IV. Stawki mające zastosowanie w Umowie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V. Wzory umów, które należy stosować między beneficjentem a uczestnikami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VI. Zakres danych nt. uczestników projektu oraz podmiotów obejmowanych wsparciem koniecznych do przekazania do FRSE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VII. Formularz zgłoszeniowy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VIII. Obowiązki informacyjne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IX. Wzór raportu indywidualnego uczestnika – ucznia/uczennicy i absolwenta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X. Wzór raportu indywidualnego uczestnika – przedstawiciela kadry pedagogicznej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sz="1000" dirty="0"/>
              <a:t>Załącznik XI. Wzór potwierdzenia otrzymanych środków finansowych udostępniony w systemie dokumentów Online FRSE </a:t>
            </a:r>
          </a:p>
        </p:txBody>
      </p:sp>
    </p:spTree>
    <p:extLst>
      <p:ext uri="{BB962C8B-B14F-4D97-AF65-F5344CB8AC3E}">
        <p14:creationId xmlns:p14="http://schemas.microsoft.com/office/powerpoint/2010/main" val="3732966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483518"/>
            <a:ext cx="7848872" cy="648072"/>
          </a:xfrm>
        </p:spPr>
        <p:txBody>
          <a:bodyPr/>
          <a:lstStyle/>
          <a:p>
            <a:pPr algn="ctr"/>
            <a:r>
              <a:rPr lang="pl-PL" dirty="0"/>
              <a:t>Warunki szczegółowe (art. I.1 Przedmiot umowy)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3224" y="1419623"/>
            <a:ext cx="7848872" cy="223224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Opis grupy docelowej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Koniczność podpisania </a:t>
            </a:r>
            <a:r>
              <a:rPr lang="pl-PL" dirty="0">
                <a:solidFill>
                  <a:srgbClr val="C5521C"/>
                </a:solidFill>
              </a:rPr>
              <a:t>Umowy</a:t>
            </a:r>
            <a:r>
              <a:rPr lang="pl-PL" dirty="0"/>
              <a:t> oraz </a:t>
            </a:r>
            <a:r>
              <a:rPr lang="pl-PL" dirty="0">
                <a:solidFill>
                  <a:srgbClr val="C5521C"/>
                </a:solidFill>
              </a:rPr>
              <a:t>Porozumienia o programie zajęć </a:t>
            </a:r>
            <a:r>
              <a:rPr lang="pl-PL" dirty="0"/>
              <a:t>z każdym uczestnikiem przed wyjazdem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Konieczność przekazania danych uczestników przez </a:t>
            </a:r>
            <a:r>
              <a:rPr lang="pl-PL" dirty="0">
                <a:solidFill>
                  <a:srgbClr val="C5521C"/>
                </a:solidFill>
              </a:rPr>
              <a:t>Formularz CST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Konieczność uzyskania </a:t>
            </a:r>
            <a:r>
              <a:rPr lang="pl-PL" dirty="0">
                <a:solidFill>
                  <a:srgbClr val="C5521C"/>
                </a:solidFill>
              </a:rPr>
              <a:t>Certyfikatów </a:t>
            </a:r>
            <a:r>
              <a:rPr lang="pl-PL" dirty="0"/>
              <a:t>dla uczestników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Konieczność przeprowadzenia rekrutacji w oparciu o </a:t>
            </a:r>
            <a:r>
              <a:rPr lang="pl-PL" dirty="0">
                <a:solidFill>
                  <a:srgbClr val="C5521C"/>
                </a:solidFill>
              </a:rPr>
              <a:t>Formularz zgłoszeniowy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Dopilnowanie uzupełnienia przez każdego uczestnika </a:t>
            </a:r>
            <a:r>
              <a:rPr lang="pl-PL" dirty="0">
                <a:solidFill>
                  <a:srgbClr val="C5521C"/>
                </a:solidFill>
              </a:rPr>
              <a:t>Indywidulanego raportu</a:t>
            </a:r>
          </a:p>
        </p:txBody>
      </p:sp>
    </p:spTree>
    <p:extLst>
      <p:ext uri="{BB962C8B-B14F-4D97-AF65-F5344CB8AC3E}">
        <p14:creationId xmlns:p14="http://schemas.microsoft.com/office/powerpoint/2010/main" val="323940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059582"/>
            <a:ext cx="784887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Warunki szczegółowe (art. I.4 uregulowania dotyczące sprawozdawczości i płatności)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2139702"/>
            <a:ext cx="7848872" cy="158417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Dokonywanie płatności (80%+20% lub 40%+40%+20%),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Raport końcowy (60 dni od daty zakończenia projektu).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>
              <a:solidFill>
                <a:srgbClr val="C5521C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dirty="0">
                <a:solidFill>
                  <a:srgbClr val="C5521C"/>
                </a:solidFill>
              </a:rPr>
              <a:t>Ze względu na brak możliwości korzystania z narzędzi KE (licencja), FRSE uruchomi Raport końcowy w systemie </a:t>
            </a:r>
            <a:r>
              <a:rPr lang="pl-PL" dirty="0" err="1">
                <a:solidFill>
                  <a:srgbClr val="C5521C"/>
                </a:solidFill>
              </a:rPr>
              <a:t>OnLine</a:t>
            </a:r>
            <a:r>
              <a:rPr lang="pl-PL" dirty="0">
                <a:solidFill>
                  <a:srgbClr val="C5521C"/>
                </a:solidFill>
              </a:rPr>
              <a:t> FRSE.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>
              <a:solidFill>
                <a:srgbClr val="C552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0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771550"/>
            <a:ext cx="7848872" cy="648072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Warunki szczegółowe (art. I.6 dane kontaktowe stron)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7564" y="1707654"/>
            <a:ext cx="7848872" cy="2232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Zawiera potwierdzone dane kontaktowe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l-PL" dirty="0"/>
              <a:t>Jeśli będą Państwo chcieli zmienić osobę kontaktową, to zawsze należy to zgłosić do opiekuna i zaktualizować Ankietę beneficjanta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pl-PL" dirty="0"/>
          </a:p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pl-PL" dirty="0">
                <a:solidFill>
                  <a:srgbClr val="C5521C"/>
                </a:solidFill>
              </a:rPr>
              <a:t>FRSE nie ma podstaw do udzielania informacji o projekcie osobom nie wskazanym w umowie lub zaktualizowanej Ankiecie beneficjenta!</a:t>
            </a:r>
          </a:p>
        </p:txBody>
      </p:sp>
    </p:spTree>
    <p:extLst>
      <p:ext uri="{BB962C8B-B14F-4D97-AF65-F5344CB8AC3E}">
        <p14:creationId xmlns:p14="http://schemas.microsoft.com/office/powerpoint/2010/main" val="2322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Erasmus+">
  <a:themeElements>
    <a:clrScheme name="Niestandardowy 5">
      <a:dk1>
        <a:srgbClr val="005061"/>
      </a:dk1>
      <a:lt1>
        <a:sysClr val="window" lastClr="FFFFFF"/>
      </a:lt1>
      <a:dk2>
        <a:srgbClr val="005061"/>
      </a:dk2>
      <a:lt2>
        <a:srgbClr val="FFFFFF"/>
      </a:lt2>
      <a:accent1>
        <a:srgbClr val="F0575C"/>
      </a:accent1>
      <a:accent2>
        <a:srgbClr val="F0575C"/>
      </a:accent2>
      <a:accent3>
        <a:srgbClr val="F0575C"/>
      </a:accent3>
      <a:accent4>
        <a:srgbClr val="F0575C"/>
      </a:accent4>
      <a:accent5>
        <a:srgbClr val="F0575C"/>
      </a:accent5>
      <a:accent6>
        <a:srgbClr val="F0575C"/>
      </a:accent6>
      <a:hlink>
        <a:srgbClr val="F0575C"/>
      </a:hlink>
      <a:folHlink>
        <a:srgbClr val="F0575C"/>
      </a:folHlink>
    </a:clrScheme>
    <a:fontScheme name="Erasmus+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1024</Words>
  <Application>Microsoft Office PowerPoint</Application>
  <PresentationFormat>Pokaz na ekranie (16:9)</PresentationFormat>
  <Paragraphs>121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Erasmus+</vt:lpstr>
      <vt:lpstr>Prezentacja programu PowerPoint</vt:lpstr>
      <vt:lpstr>Zarządzanie projektem – kwestie formalne</vt:lpstr>
      <vt:lpstr>Informacje podstawowe</vt:lpstr>
      <vt:lpstr>Prezentacja programu PowerPoint</vt:lpstr>
      <vt:lpstr>kontraktowanie</vt:lpstr>
      <vt:lpstr>Umowa finansowa</vt:lpstr>
      <vt:lpstr>Warunki szczegółowe (art. I.1 Przedmiot umowy)</vt:lpstr>
      <vt:lpstr>Warunki szczegółowe (art. I.4 uregulowania dotyczące sprawozdawczości i płatności)</vt:lpstr>
      <vt:lpstr>Warunki szczegółowe (art. I.6 dane kontaktowe stron)</vt:lpstr>
      <vt:lpstr>Warunki szczegółowe (art. I.7 przetwarzanie danych osobowy)</vt:lpstr>
      <vt:lpstr>Warunki szczegółowe (art. I.14 wsparcie włączenia)</vt:lpstr>
      <vt:lpstr>Warunki szczegółowe (art. I.17 dodatkowe warunki)</vt:lpstr>
      <vt:lpstr>wizualizacja</vt:lpstr>
      <vt:lpstr>wizualizacja</vt:lpstr>
      <vt:lpstr>Kwartalny monitoring projektów</vt:lpstr>
      <vt:lpstr>Zmiany w projekcie / umowie</vt:lpstr>
      <vt:lpstr>Aneksowanie Umowy finansowej</vt:lpstr>
      <vt:lpstr>Zmiany które nie wymagają aneksowania</vt:lpstr>
      <vt:lpstr>Różnica między projektami E+  FERS</vt:lpstr>
      <vt:lpstr>Zalecenia ogólne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Ania</dc:creator>
  <cp:lastModifiedBy>Katarzyna Łukasiak</cp:lastModifiedBy>
  <cp:revision>250</cp:revision>
  <dcterms:created xsi:type="dcterms:W3CDTF">2015-12-08T12:55:20Z</dcterms:created>
  <dcterms:modified xsi:type="dcterms:W3CDTF">2023-10-19T10:11:02Z</dcterms:modified>
</cp:coreProperties>
</file>