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326" r:id="rId2"/>
    <p:sldId id="328" r:id="rId3"/>
    <p:sldId id="335" r:id="rId4"/>
    <p:sldId id="336" r:id="rId5"/>
    <p:sldId id="355" r:id="rId6"/>
    <p:sldId id="354" r:id="rId7"/>
    <p:sldId id="356" r:id="rId8"/>
    <p:sldId id="346" r:id="rId9"/>
    <p:sldId id="353" r:id="rId10"/>
    <p:sldId id="359" r:id="rId11"/>
    <p:sldId id="357" r:id="rId12"/>
    <p:sldId id="360" r:id="rId13"/>
    <p:sldId id="402" r:id="rId14"/>
    <p:sldId id="373" r:id="rId15"/>
    <p:sldId id="375" r:id="rId16"/>
    <p:sldId id="405" r:id="rId17"/>
    <p:sldId id="377" r:id="rId18"/>
    <p:sldId id="379" r:id="rId19"/>
    <p:sldId id="381" r:id="rId20"/>
    <p:sldId id="380" r:id="rId21"/>
    <p:sldId id="382" r:id="rId22"/>
    <p:sldId id="331" r:id="rId23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000000"/>
    <a:srgbClr val="F39616"/>
    <a:srgbClr val="F68452"/>
    <a:srgbClr val="F3963E"/>
    <a:srgbClr val="A975B2"/>
    <a:srgbClr val="8AC19D"/>
    <a:srgbClr val="EF5E5B"/>
    <a:srgbClr val="24C4F0"/>
    <a:srgbClr val="00A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3292-5B4C-4875-B59C-ED02AD85DB0C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8C01-E65C-43D2-9828-A73C5D22E5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3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A8C01-E65C-43D2-9828-A73C5D22E59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09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9141289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F0B127C0-92E0-AA48-585D-31248073F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6B88BCA9-830E-E664-5063-8507E1154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F178FFD-7886-F0D3-1EF5-F5296018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6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6493BE5-2BCF-9657-6DB7-C795602AC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86D4432A-A35F-4D55-A736-0AB20AD11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A03047AA-9780-7B45-C363-84EFAC86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0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3554D7D6-61EB-6526-3864-DB9F5507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9" r:id="rId3"/>
    <p:sldLayoutId id="2147483670" r:id="rId4"/>
    <p:sldLayoutId id="2147483668" r:id="rId5"/>
    <p:sldLayoutId id="2147483667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ozwojspoleczny.gov.pl/strony/dowiedz-sie-wiecej-o-programie/promocja-program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ozwojspoleczny.gov.pl/strony/dowiedz-sie-wiecej-o-programie/promocja-program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guzowska@frse.org.pl" TargetMode="External"/><Relationship Id="rId7" Type="http://schemas.openxmlformats.org/officeDocument/2006/relationships/hyperlink" Target="mailto:brzepka@frse.org.pl" TargetMode="External"/><Relationship Id="rId2" Type="http://schemas.openxmlformats.org/officeDocument/2006/relationships/hyperlink" Target="mailto:pmisiak@frse.org.p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.szewczyk-rodzik@frse.org.pl" TargetMode="External"/><Relationship Id="rId5" Type="http://schemas.openxmlformats.org/officeDocument/2006/relationships/hyperlink" Target="mailto:blgrzesiak@frse.org.pl" TargetMode="External"/><Relationship Id="rId4" Type="http://schemas.openxmlformats.org/officeDocument/2006/relationships/hyperlink" Target="mailto:emilia.gajda@frse.org.p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CE1D6422-E9FB-6E56-7FA7-A0978B172EAD}"/>
              </a:ext>
            </a:extLst>
          </p:cNvPr>
          <p:cNvSpPr txBox="1">
            <a:spLocks/>
          </p:cNvSpPr>
          <p:nvPr/>
        </p:nvSpPr>
        <p:spPr>
          <a:xfrm>
            <a:off x="971600" y="1319889"/>
            <a:ext cx="7344816" cy="2715347"/>
          </a:xfrm>
          <a:prstGeom prst="rect">
            <a:avLst/>
          </a:prstGeo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339" b="1" dirty="0">
              <a:solidFill>
                <a:schemeClr val="bg1"/>
              </a:solidFill>
            </a:endParaRPr>
          </a:p>
          <a:p>
            <a:pPr algn="ctr"/>
            <a:endParaRPr lang="pl-PL" sz="2339" b="1" dirty="0">
              <a:solidFill>
                <a:schemeClr val="bg1"/>
              </a:solidFill>
            </a:endParaRPr>
          </a:p>
          <a:p>
            <a:pPr algn="ctr"/>
            <a:r>
              <a:rPr lang="pl-PL" sz="2339" b="1" dirty="0">
                <a:solidFill>
                  <a:schemeClr val="bg1"/>
                </a:solidFill>
              </a:rPr>
              <a:t>INFORMACJA I PROMOCJA</a:t>
            </a:r>
          </a:p>
        </p:txBody>
      </p:sp>
    </p:spTree>
    <p:extLst>
      <p:ext uri="{BB962C8B-B14F-4D97-AF65-F5344CB8AC3E}">
        <p14:creationId xmlns:p14="http://schemas.microsoft.com/office/powerpoint/2010/main" val="407964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EA19FF4-F439-5BF9-68E3-76F2BA78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11510"/>
            <a:ext cx="7787208" cy="624049"/>
          </a:xfrm>
        </p:spPr>
        <p:txBody>
          <a:bodyPr>
            <a:normAutofit/>
          </a:bodyPr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3F92FA50-CD5F-F56B-CD76-7D64B2CBC733}"/>
              </a:ext>
            </a:extLst>
          </p:cNvPr>
          <p:cNvSpPr/>
          <p:nvPr/>
        </p:nvSpPr>
        <p:spPr>
          <a:xfrm>
            <a:off x="328700" y="1196800"/>
            <a:ext cx="5682008" cy="504057"/>
          </a:xfrm>
          <a:prstGeom prst="roundRect">
            <a:avLst/>
          </a:prstGeom>
          <a:solidFill>
            <a:srgbClr val="EC6608"/>
          </a:solidFill>
          <a:ln>
            <a:solidFill>
              <a:srgbClr val="EC6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5707A80-9354-6C51-7D29-C4CC57AB2CCB}"/>
              </a:ext>
            </a:extLst>
          </p:cNvPr>
          <p:cNvSpPr txBox="1"/>
          <p:nvPr/>
        </p:nvSpPr>
        <p:spPr>
          <a:xfrm>
            <a:off x="381447" y="1140686"/>
            <a:ext cx="56292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Wytyczne dotyczące informacji i promocji Funduszy Europejskich na lata 2021-2027</a:t>
            </a:r>
          </a:p>
          <a:p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ABDA32C-0B8B-FFA2-2E78-7AE9E95F4D2E}"/>
              </a:ext>
            </a:extLst>
          </p:cNvPr>
          <p:cNvSpPr/>
          <p:nvPr/>
        </p:nvSpPr>
        <p:spPr>
          <a:xfrm>
            <a:off x="293422" y="2419940"/>
            <a:ext cx="5682008" cy="504057"/>
          </a:xfrm>
          <a:prstGeom prst="roundRect">
            <a:avLst/>
          </a:prstGeom>
          <a:solidFill>
            <a:srgbClr val="EC6608"/>
          </a:solidFill>
          <a:ln>
            <a:solidFill>
              <a:srgbClr val="EC6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482765-74BC-12C3-3442-0878EA952579}"/>
              </a:ext>
            </a:extLst>
          </p:cNvPr>
          <p:cNvSpPr txBox="1"/>
          <p:nvPr/>
        </p:nvSpPr>
        <p:spPr>
          <a:xfrm>
            <a:off x="353671" y="2400777"/>
            <a:ext cx="561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400" b="1" dirty="0">
                <a:solidFill>
                  <a:schemeClr val="bg1"/>
                </a:solidFill>
              </a:rPr>
              <a:t>Podręcznik wnioskodawcy i beneficjenta Funduszy Europejskich na lata 2021-2027 w zakresie informacji i promocji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624F676-CF91-2943-8A84-9057CE9FC42B}"/>
              </a:ext>
            </a:extLst>
          </p:cNvPr>
          <p:cNvSpPr/>
          <p:nvPr/>
        </p:nvSpPr>
        <p:spPr>
          <a:xfrm>
            <a:off x="328700" y="3654236"/>
            <a:ext cx="5682008" cy="504057"/>
          </a:xfrm>
          <a:prstGeom prst="roundRect">
            <a:avLst/>
          </a:prstGeom>
          <a:solidFill>
            <a:srgbClr val="EC6608"/>
          </a:solidFill>
          <a:ln>
            <a:solidFill>
              <a:srgbClr val="EC6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3C2A259-2680-694C-CDEC-1B75ECCCA925}"/>
              </a:ext>
            </a:extLst>
          </p:cNvPr>
          <p:cNvSpPr txBox="1"/>
          <p:nvPr/>
        </p:nvSpPr>
        <p:spPr>
          <a:xfrm>
            <a:off x="339568" y="374770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Umowa o dofinansowanie przedsięwzięcia</a:t>
            </a:r>
            <a:endParaRPr lang="pl-PL" sz="14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13" name="Obraz 12" descr="Obraz zawierający wzór, kwadrat, Grafika, piksel&#10;&#10;Opis wygenerowany automatycznie">
            <a:extLst>
              <a:ext uri="{FF2B5EF4-FFF2-40B4-BE49-F238E27FC236}">
                <a16:creationId xmlns:a16="http://schemas.microsoft.com/office/drawing/2014/main" id="{B97C7F83-FBC5-1C9F-B3F1-AF8387C3D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5683"/>
            <a:ext cx="1286312" cy="1286312"/>
          </a:xfrm>
          <a:prstGeom prst="rect">
            <a:avLst/>
          </a:prstGeom>
        </p:spPr>
      </p:pic>
      <p:pic>
        <p:nvPicPr>
          <p:cNvPr id="17" name="Obraz 16" descr="Obraz zawierający wzór, kwadrat, Grafika, piksel&#10;&#10;Opis wygenerowany automatycznie">
            <a:extLst>
              <a:ext uri="{FF2B5EF4-FFF2-40B4-BE49-F238E27FC236}">
                <a16:creationId xmlns:a16="http://schemas.microsoft.com/office/drawing/2014/main" id="{8FF122A1-E647-611A-5B77-45DE19DD5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66" y="2280841"/>
            <a:ext cx="1286312" cy="12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84CD4E0-CDD8-2D70-67F5-04F14F40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55526"/>
            <a:ext cx="5328592" cy="624049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880A7F77-DE41-F9B8-6C43-A25304CBC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528" y="1179575"/>
            <a:ext cx="8588126" cy="350180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4300" b="1" dirty="0"/>
              <a:t>1. Wytyczne dotyczące informacji i promocji Funduszy Europejskich na lata 2021-2027</a:t>
            </a:r>
          </a:p>
          <a:p>
            <a:pPr marL="0" indent="0">
              <a:buNone/>
            </a:pPr>
            <a:endParaRPr lang="pl-PL" sz="37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700" dirty="0"/>
              <a:t>Zobowiązania beneficjentów i instytucji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700" dirty="0"/>
              <a:t>Ramy </a:t>
            </a:r>
            <a:r>
              <a:rPr lang="pl-PL" sz="3700" dirty="0" err="1"/>
              <a:t>informacyjno</a:t>
            </a:r>
            <a:r>
              <a:rPr lang="pl-PL" sz="3700" dirty="0"/>
              <a:t> - promocyjne w projektach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300" b="1" dirty="0"/>
              <a:t>2. Podręcznik wnioskodawcy i beneficjenta Funduszy Europejskich na lata 2021-2027 w zakresie informacji i promocji</a:t>
            </a:r>
          </a:p>
          <a:p>
            <a:pPr marL="0" indent="0">
              <a:buNone/>
            </a:pPr>
            <a:endParaRPr lang="pl-PL" sz="4300" b="1" dirty="0"/>
          </a:p>
          <a:p>
            <a:pPr marL="0" indent="0">
              <a:buNone/>
            </a:pPr>
            <a:endParaRPr lang="pl-PL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3700" dirty="0"/>
              <a:t>Konkretne wskazówki i wymagania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3700" dirty="0"/>
              <a:t>Opisy i wzory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4300" b="1" dirty="0"/>
              <a:t>3. Umowa o dofinansowanie projektu</a:t>
            </a:r>
          </a:p>
          <a:p>
            <a:pPr marL="0" indent="0">
              <a:buNone/>
            </a:pPr>
            <a:endParaRPr lang="pl-PL" sz="4300" dirty="0"/>
          </a:p>
          <a:p>
            <a:pPr marL="0" indent="0">
              <a:buNone/>
            </a:pPr>
            <a:endParaRPr lang="pl-PL" b="1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3700" dirty="0"/>
              <a:t>Konkretne zapisy i wymagania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3700" dirty="0"/>
              <a:t>Uszczegółowienie zobowiązań z wytycznych i podręcznika info-</a:t>
            </a:r>
            <a:r>
              <a:rPr lang="pl-PL" sz="3700" dirty="0" err="1"/>
              <a:t>promo</a:t>
            </a:r>
            <a:endParaRPr lang="pl-PL" sz="37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l-PL" sz="3700" dirty="0"/>
              <a:t>Zobowiązania i sankcje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880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579308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99791" y="1419622"/>
            <a:ext cx="6192689" cy="313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Jak tworzyć treści z informacją o wsparciu z Funduszy Europejskich? </a:t>
            </a:r>
            <a:b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materiałach i działaniach informacyjnych lub promocyjnych dotyczących przedsięwzięcia należy: 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wypełnić obowiązki informacyjne np. </a:t>
            </a:r>
            <a:r>
              <a:rPr lang="pl-PL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oznakować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działania obowiązkowymi zestawieniami znaków, umieszczać tablice, plakaty i naklejki,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oraz w treści materiału </a:t>
            </a:r>
            <a:r>
              <a:rPr lang="pl-PL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podać rzetelną informację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dofinansowaniu z Unii Europejskiej !</a:t>
            </a:r>
          </a:p>
        </p:txBody>
      </p:sp>
      <p:pic>
        <p:nvPicPr>
          <p:cNvPr id="4" name="Grafika 3" descr="Informacje z wypełnieniem pełnym">
            <a:extLst>
              <a:ext uri="{FF2B5EF4-FFF2-40B4-BE49-F238E27FC236}">
                <a16:creationId xmlns:a16="http://schemas.microsoft.com/office/drawing/2014/main" id="{ACC8F3CA-FF45-A8D0-D847-0DE064FB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221043"/>
            <a:ext cx="914400" cy="914400"/>
          </a:xfrm>
          <a:prstGeom prst="rect">
            <a:avLst/>
          </a:prstGeom>
        </p:spPr>
      </p:pic>
      <p:pic>
        <p:nvPicPr>
          <p:cNvPr id="5" name="Obraz 4" descr="Two people with speech bubbles">
            <a:extLst>
              <a:ext uri="{FF2B5EF4-FFF2-40B4-BE49-F238E27FC236}">
                <a16:creationId xmlns:a16="http://schemas.microsoft.com/office/drawing/2014/main" id="{3D4B3CE7-2820-7798-7B71-04DB686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3638"/>
            <a:ext cx="1734840" cy="23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591529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419622"/>
            <a:ext cx="7848872" cy="31323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Oznaczenie musi zawierać znaki :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Znak barw Rzeczypospolitej Polskiej, Znak Unii Europejskiej, Znak Funduszy Europejskich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Liczba znaków w zestawieniu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(tzn. w jednej linii) nie może przekraczać czterech. </a:t>
            </a:r>
            <a:b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można w zestawieniu umieszczać znaków wykonawców, którzy nie są beneficjentami. Inne znaki, jeśli są potrzebne można umieścić poza zestawieniem - linią znaków.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5CF527BF-001E-B3A2-0582-14A6C330D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8592"/>
            <a:ext cx="7488832" cy="1032792"/>
          </a:xfrm>
          <a:prstGeom prst="rect">
            <a:avLst/>
          </a:prstGeom>
          <a:effectLst>
            <a:glow rad="254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0851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Informacja i promocja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51678" y="1263555"/>
            <a:ext cx="4014265" cy="313234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Element przewodni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tożsamości wizualnej marki składa się z symbolu – prostokąta w kolorze i proporcjach sygnetu (flagi) UE i niebieskich gwiazd z sygnetu znaku Funduszy Europejskich oraz napisu „Fundusze Europejskie” na niebieskim polu.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to element przewodni rozszerzony o dwa prostokąty.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1D444F-7AD9-2E74-B92C-FC272B40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5" y="1798496"/>
            <a:ext cx="4546883" cy="2575917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DA19570-4041-F2C7-CCB3-5263F87154EC}"/>
              </a:ext>
            </a:extLst>
          </p:cNvPr>
          <p:cNvSpPr txBox="1">
            <a:spLocks/>
          </p:cNvSpPr>
          <p:nvPr/>
        </p:nvSpPr>
        <p:spPr>
          <a:xfrm>
            <a:off x="504795" y="1440088"/>
            <a:ext cx="4014264" cy="380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Fundusze Europejskie</a:t>
            </a:r>
          </a:p>
          <a:p>
            <a:endParaRPr lang="pl-PL" b="1" kern="100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2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92016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51678" y="1263555"/>
            <a:ext cx="4014265" cy="31323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jest podstawowym narzędziem w budowaniu layoutu. W jednym polu możemy umieszczać zdjęcia lub grafikę, w drugim – tytuły, hasła lub teksty. </a:t>
            </a:r>
          </a:p>
          <a:p>
            <a:pPr marL="0" indent="0">
              <a:buNone/>
            </a:pPr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Obowiązkowy </a:t>
            </a:r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zestaw znaków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zamyka layout. 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DA19570-4041-F2C7-CCB3-5263F87154EC}"/>
              </a:ext>
            </a:extLst>
          </p:cNvPr>
          <p:cNvSpPr txBox="1">
            <a:spLocks/>
          </p:cNvSpPr>
          <p:nvPr/>
        </p:nvSpPr>
        <p:spPr>
          <a:xfrm>
            <a:off x="504795" y="1440088"/>
            <a:ext cx="4014264" cy="380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Motyw marki Fundusze Europejskie</a:t>
            </a:r>
          </a:p>
          <a:p>
            <a:endParaRPr lang="pl-PL" b="1" kern="100" dirty="0">
              <a:solidFill>
                <a:srgbClr val="0020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CFE04F-DDA2-AA38-B71E-78DC08A1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5" y="1717831"/>
            <a:ext cx="4356237" cy="26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555526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5" y="1440088"/>
            <a:ext cx="4464495" cy="291139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Oznaczenie miejsca realizacji działań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Plakat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Musi się znajdować w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miejscu realizacji przedsięwzięcia,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dobrze widocznym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ogólnodostępnym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miejscu.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Przynajmniej jeden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plakat w siedzibie Realizatora.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Wzór plakatu jest obowiązkowy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tzn. nie można go modyfikować, dodawać lub usuwać znaków poza uzupełnieniem treści we wskazanych polach.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Wzory dostępne są na stronie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https://www.rozwojspoleczny.gov.pl/strony/dowiedz-sie-wiecej-o-programie/promocja-programu/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</a:p>
        </p:txBody>
      </p:sp>
      <p:pic>
        <p:nvPicPr>
          <p:cNvPr id="4" name="Obraz 3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F4568925-AE9B-33C4-FD22-BE5E3C390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7614"/>
            <a:ext cx="3960439" cy="2795800"/>
          </a:xfrm>
          <a:prstGeom prst="rect">
            <a:avLst/>
          </a:prstGeom>
          <a:effectLst>
            <a:glow rad="254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364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856" y="627534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275606"/>
            <a:ext cx="8198797" cy="266429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Oznaczenie sprzętu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Naklejka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Obowiązek umieszczenia naklejki na zakupionym sprzęcie ze środków UE 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Naklejka musi zawierać: zestawienie znaków właściwe dla programu oraz tekst </a:t>
            </a:r>
            <a:b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400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Zakup współfinansowany ze środków Unii Europejskiej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Wzór jest obowiązkowy, tzn. nie można go modyfikować.</a:t>
            </a:r>
          </a:p>
          <a:p>
            <a:pPr marL="0" indent="0">
              <a:buNone/>
            </a:pPr>
            <a:endParaRPr lang="pl-PL" sz="14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602F309-6A73-B418-5CA2-0DF6305E0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1822"/>
              </p:ext>
            </p:extLst>
          </p:nvPr>
        </p:nvGraphicFramePr>
        <p:xfrm>
          <a:off x="1331640" y="3094332"/>
          <a:ext cx="2258814" cy="121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086280" imgH="1661040" progId="Acrobat.Document.DC">
                  <p:embed/>
                </p:oleObj>
              </mc:Choice>
              <mc:Fallback>
                <p:oleObj name="Acrobat Document" r:id="rId2" imgW="3086280" imgH="1661040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B602F309-6A73-B418-5CA2-0DF6305E0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3094332"/>
                        <a:ext cx="2258814" cy="121360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3E2391B6-8282-AECA-FE71-D86CAE5AA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540788"/>
              </p:ext>
            </p:extLst>
          </p:nvPr>
        </p:nvGraphicFramePr>
        <p:xfrm>
          <a:off x="4860032" y="3061658"/>
          <a:ext cx="2315336" cy="124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57484" imgH="2076167" progId="Acrobat.Document.DC">
                  <p:embed/>
                </p:oleObj>
              </mc:Choice>
              <mc:Fallback>
                <p:oleObj name="Acrobat Document" r:id="rId4" imgW="3857484" imgH="2076167" progId="Acrobat.Document.DC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3E2391B6-8282-AECA-FE71-D86CAE5AA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3061658"/>
                        <a:ext cx="2315336" cy="124627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95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555526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86669"/>
            <a:ext cx="8496945" cy="307587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Strona internetowa / konto w mediach społecznościowych</a:t>
            </a:r>
          </a:p>
          <a:p>
            <a:pPr marL="0" indent="0">
              <a:buNone/>
            </a:pPr>
            <a:endParaRPr lang="pl-PL" sz="1400" b="1" dirty="0">
              <a:solidFill>
                <a:srgbClr val="F3963E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Opis przedsięwzięcia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 stronie internetowej musi zawierać min.: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tytuł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lub jego skróconą nazwę,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podkreślenie faktu otrzymania wsparcia finansowego z Unii Europejskiej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czyli: znak Funduszy Europejskich, znak barw Rzeczypospolitej Polskiej i znak Unii Europejskiej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działania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zadania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które będą realizowane w ramach dofinasowania (opis, co zostanie zrobione, zakupione etc.)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grupy docelowe 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(do kogo skierowany, kto z niego skorzysta),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cel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lub cele,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efekty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rezultaty (jeśli opis zadań, działań nie zawiera opisu efektów, rezultatów),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wartość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przedsięwzięcia (łączny koszt), 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wysokość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wkładu z Funduszy Europejskich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hasztagi: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#FunduszeUE lub #FunduszeEuropejskie.</a:t>
            </a:r>
          </a:p>
        </p:txBody>
      </p:sp>
    </p:spTree>
    <p:extLst>
      <p:ext uri="{BB962C8B-B14F-4D97-AF65-F5344CB8AC3E}">
        <p14:creationId xmlns:p14="http://schemas.microsoft.com/office/powerpoint/2010/main" val="67509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55526"/>
            <a:ext cx="7848872" cy="522058"/>
          </a:xfrm>
        </p:spPr>
        <p:txBody>
          <a:bodyPr/>
          <a:lstStyle/>
          <a:p>
            <a:r>
              <a:rPr lang="pl-PL" dirty="0"/>
              <a:t>Założenia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077584"/>
            <a:ext cx="7848872" cy="333037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solidFill>
                  <a:srgbClr val="000B22"/>
                </a:solidFill>
              </a:rPr>
              <a:t>Projekt realizowany :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F68452"/>
                </a:solidFill>
              </a:rPr>
              <a:t>w </a:t>
            </a:r>
            <a:r>
              <a:rPr lang="pl-PL" sz="2000" b="1" dirty="0">
                <a:solidFill>
                  <a:srgbClr val="F68452"/>
                </a:solidFill>
              </a:rPr>
              <a:t>I osi priorytetowej</a:t>
            </a:r>
            <a:r>
              <a:rPr lang="pl-PL" sz="2000" dirty="0">
                <a:solidFill>
                  <a:srgbClr val="F68452"/>
                </a:solidFill>
              </a:rPr>
              <a:t>: </a:t>
            </a:r>
            <a:r>
              <a:rPr lang="pl-PL" sz="2000" b="1" dirty="0">
                <a:solidFill>
                  <a:srgbClr val="F68452"/>
                </a:solidFill>
              </a:rPr>
              <a:t>Umiejętności, Działanie 1.7: Mobilność ponadnarodowa,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0B22"/>
                </a:solidFill>
              </a:rPr>
              <a:t>w ramach programu Fundusze Europejskie dla Rozwoju Społecznego 2021-2027 (FERS),   współfinansowanego ze środków Europejskiego Funduszu Społecznego Plus, na zasadach programu Erasmus+.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2000" dirty="0">
              <a:solidFill>
                <a:srgbClr val="000B2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solidFill>
                  <a:srgbClr val="000B22"/>
                </a:solidFill>
              </a:rPr>
              <a:t>Okres realizacji Projektu: </a:t>
            </a:r>
            <a:r>
              <a:rPr lang="pl-PL" sz="2000" u="sng" dirty="0">
                <a:solidFill>
                  <a:srgbClr val="000B22"/>
                </a:solidFill>
              </a:rPr>
              <a:t>od 1 czerwca 2023 r. do 31 maja 2027 r.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2000" u="sng" dirty="0">
              <a:solidFill>
                <a:srgbClr val="000B2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solidFill>
                  <a:srgbClr val="000B22"/>
                </a:solidFill>
              </a:rPr>
              <a:t>Dofinansowany ze środków budżetu państwa oraz środków UE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000B22"/>
              </a:solidFill>
            </a:endParaRPr>
          </a:p>
          <a:p>
            <a:pPr>
              <a:lnSpc>
                <a:spcPct val="120000"/>
              </a:lnSpc>
            </a:pPr>
            <a:r>
              <a:rPr lang="pl-PL" sz="2000" b="1" dirty="0">
                <a:solidFill>
                  <a:srgbClr val="F68452"/>
                </a:solidFill>
              </a:rPr>
              <a:t>Całkowity budżet Projektu: 113 200 645,54 PLN</a:t>
            </a:r>
          </a:p>
          <a:p>
            <a:pPr>
              <a:lnSpc>
                <a:spcPct val="120000"/>
              </a:lnSpc>
            </a:pPr>
            <a:r>
              <a:rPr lang="pl-PL" sz="2000" b="1" dirty="0"/>
              <a:t>Wkład UE: 93 413 172,70 PLN</a:t>
            </a:r>
          </a:p>
          <a:p>
            <a:pPr>
              <a:lnSpc>
                <a:spcPct val="120000"/>
              </a:lnSpc>
            </a:pPr>
            <a:r>
              <a:rPr lang="pl-PL" sz="2000" b="1" dirty="0"/>
              <a:t>Wkład Państwa: 19 787 472,84 PLN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17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3" y="1275606"/>
            <a:ext cx="8856984" cy="30243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Strona internetowa / konto w mediach społecznościowych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Oznaczenia na stronach internetowych i w mediach społecznościowych występują zawsze w wariancie </a:t>
            </a:r>
            <a:r>
              <a:rPr lang="pl-PL" sz="1400" b="1" dirty="0" err="1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pełnokolorowym</a:t>
            </a:r>
            <a:r>
              <a:rPr lang="pl-PL" sz="14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b="1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Nie można tu zastosować wersji achromatycznych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Jeżeli tworzysz nową stronę internetową, którą finansujesz w ramach dofinasowania z UE, </a:t>
            </a:r>
            <a:r>
              <a:rPr lang="pl-PL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oznaczenia graficzne muszą znaleźć się na samej górze strony internetowej.</a:t>
            </a:r>
          </a:p>
        </p:txBody>
      </p:sp>
    </p:spTree>
    <p:extLst>
      <p:ext uri="{BB962C8B-B14F-4D97-AF65-F5344CB8AC3E}">
        <p14:creationId xmlns:p14="http://schemas.microsoft.com/office/powerpoint/2010/main" val="39755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648000"/>
            <a:ext cx="7848872" cy="648072"/>
          </a:xfrm>
        </p:spPr>
        <p:txBody>
          <a:bodyPr/>
          <a:lstStyle/>
          <a:p>
            <a:r>
              <a:rPr lang="pl-PL" dirty="0"/>
              <a:t>Obowiązek </a:t>
            </a:r>
            <a:r>
              <a:rPr lang="pl-PL" dirty="0" err="1"/>
              <a:t>informacyjno</a:t>
            </a:r>
            <a:r>
              <a:rPr lang="pl-PL" dirty="0"/>
              <a:t> - Promocyjny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59" y="1635646"/>
            <a:ext cx="8198797" cy="2304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Aby zachować właściwy standard oznaczeń, zaleca się korzystać z gotowych wersji elektronicznych znaków umieszczonych na portalu:</a:t>
            </a:r>
          </a:p>
          <a:p>
            <a:pPr marL="0" indent="0">
              <a:buNone/>
            </a:pP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https://www.rozwojspoleczny.gov.pl/strony/dowiedz-sie-wiecej-o-programie/promocja-programu/</a:t>
            </a:r>
            <a:r>
              <a:rPr lang="pl-PL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Obowiązkowa lektura: </a:t>
            </a:r>
            <a:br>
              <a:rPr lang="pl-PL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Księga Tożsamości Wizualnej marki 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3963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Fundusze Europejskie 2021 – 2027</a:t>
            </a:r>
          </a:p>
        </p:txBody>
      </p:sp>
      <p:pic>
        <p:nvPicPr>
          <p:cNvPr id="6" name="Obraz 5" descr="Obraz zawierający wzór, kwadrat, piksel, design&#10;&#10;Opis wygenerowany automatycznie">
            <a:extLst>
              <a:ext uri="{FF2B5EF4-FFF2-40B4-BE49-F238E27FC236}">
                <a16:creationId xmlns:a16="http://schemas.microsoft.com/office/drawing/2014/main" id="{A33C8531-55A5-0976-47D4-2EA8A0670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7734"/>
            <a:ext cx="1851743" cy="18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5580112" y="1775173"/>
            <a:ext cx="3897759" cy="2772309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rgbClr val="EC6608"/>
                </a:solidFill>
              </a:rPr>
              <a:t>Fundacja Rozwoju Systemu Edukacji</a:t>
            </a:r>
          </a:p>
          <a:p>
            <a:r>
              <a:rPr lang="pl-PL" dirty="0"/>
              <a:t>ul. Aleje Jerozolimskie 142A </a:t>
            </a:r>
          </a:p>
          <a:p>
            <a:r>
              <a:rPr lang="pl-PL" dirty="0"/>
              <a:t>02-305 Warszawa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0948D42-9A69-7F79-5A58-956A82B6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897564"/>
            <a:ext cx="5832648" cy="589867"/>
          </a:xfrm>
        </p:spPr>
        <p:txBody>
          <a:bodyPr/>
          <a:lstStyle/>
          <a:p>
            <a:pPr algn="ctr"/>
            <a:r>
              <a:rPr lang="pl-PL" dirty="0"/>
              <a:t>Dane kontaktowe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614490B-05F0-7CB5-1102-AD06233F17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5327574" cy="2776798"/>
          </a:xfrm>
        </p:spPr>
        <p:txBody>
          <a:bodyPr/>
          <a:lstStyle/>
          <a:p>
            <a:r>
              <a:rPr lang="pl-PL" dirty="0">
                <a:solidFill>
                  <a:srgbClr val="EC6608"/>
                </a:solidFill>
              </a:rPr>
              <a:t>OPIEKUNOWIE PROJEKTÓW Z RAMIENIA FRSE</a:t>
            </a:r>
          </a:p>
          <a:p>
            <a:endParaRPr lang="pl-PL" sz="1200" dirty="0">
              <a:solidFill>
                <a:srgbClr val="EC6608"/>
              </a:solidFill>
            </a:endParaRPr>
          </a:p>
          <a:p>
            <a:endParaRPr lang="pl-PL" sz="1200" dirty="0">
              <a:solidFill>
                <a:srgbClr val="EC6608"/>
              </a:solidFill>
            </a:endParaRPr>
          </a:p>
          <a:p>
            <a:r>
              <a:rPr lang="pl-PL" sz="1200" dirty="0">
                <a:solidFill>
                  <a:srgbClr val="EC6608"/>
                </a:solidFill>
              </a:rPr>
              <a:t>PAULINA MISIAK </a:t>
            </a:r>
            <a:r>
              <a:rPr lang="pl-PL" sz="1200" dirty="0"/>
              <a:t>510-386-531 </a:t>
            </a:r>
            <a:r>
              <a:rPr lang="pl-PL" sz="1200" dirty="0">
                <a:hlinkClick r:id="rId2"/>
              </a:rPr>
              <a:t>pmisiak@frse.org.pl</a:t>
            </a:r>
            <a:r>
              <a:rPr lang="pl-PL" sz="1200" dirty="0"/>
              <a:t> </a:t>
            </a:r>
          </a:p>
          <a:p>
            <a:r>
              <a:rPr lang="pl-PL" sz="1200" dirty="0">
                <a:solidFill>
                  <a:srgbClr val="EC6608"/>
                </a:solidFill>
              </a:rPr>
              <a:t>AGNIESZKA GUZOWSKA </a:t>
            </a:r>
            <a:r>
              <a:rPr lang="pl-PL" sz="1200" dirty="0"/>
              <a:t>510 385 970 </a:t>
            </a:r>
            <a:r>
              <a:rPr lang="pl-PL" sz="1200" dirty="0">
                <a:hlinkClick r:id="rId3"/>
              </a:rPr>
              <a:t>aguzowska@frse.org.pl</a:t>
            </a:r>
            <a:r>
              <a:rPr lang="pl-PL" sz="1200" dirty="0"/>
              <a:t> </a:t>
            </a:r>
          </a:p>
          <a:p>
            <a:r>
              <a:rPr lang="pl-PL" sz="1200" dirty="0">
                <a:solidFill>
                  <a:srgbClr val="EC6608"/>
                </a:solidFill>
              </a:rPr>
              <a:t>EMILIA GAJDA-SKRZYMOWSKA </a:t>
            </a:r>
            <a:r>
              <a:rPr lang="pl-PL" sz="1200" dirty="0"/>
              <a:t>505-432-329 </a:t>
            </a:r>
            <a:r>
              <a:rPr lang="pl-PL" sz="1200" dirty="0">
                <a:hlinkClick r:id="rId4"/>
              </a:rPr>
              <a:t>emilia.gajda@frse.org.pl</a:t>
            </a:r>
            <a:r>
              <a:rPr lang="pl-PL" sz="1200" dirty="0"/>
              <a:t> </a:t>
            </a:r>
          </a:p>
          <a:p>
            <a:r>
              <a:rPr lang="pl-PL" sz="1200" dirty="0">
                <a:solidFill>
                  <a:srgbClr val="EC6608"/>
                </a:solidFill>
              </a:rPr>
              <a:t>BEATA LIKOS-GRZESIAK  </a:t>
            </a:r>
            <a:r>
              <a:rPr lang="pl-PL" sz="1200" dirty="0"/>
              <a:t>797-011-632 </a:t>
            </a:r>
            <a:r>
              <a:rPr lang="pl-PL" sz="1200" dirty="0">
                <a:hlinkClick r:id="rId5"/>
              </a:rPr>
              <a:t>blgrzesiak@frse.org.pl</a:t>
            </a:r>
            <a:r>
              <a:rPr lang="pl-PL" sz="1200" dirty="0"/>
              <a:t> </a:t>
            </a:r>
          </a:p>
          <a:p>
            <a:r>
              <a:rPr lang="pl-PL" sz="1200" dirty="0">
                <a:solidFill>
                  <a:srgbClr val="EC6608"/>
                </a:solidFill>
              </a:rPr>
              <a:t>KATARZYNA SZEWCZYK-RODZIK  </a:t>
            </a:r>
            <a:r>
              <a:rPr lang="pl-PL" sz="1200" dirty="0"/>
              <a:t>572-674-882 </a:t>
            </a:r>
            <a:r>
              <a:rPr lang="pl-PL" sz="1200" dirty="0">
                <a:hlinkClick r:id="rId6"/>
              </a:rPr>
              <a:t>k.szewczyk-rodzik@frse.org.pl</a:t>
            </a:r>
            <a:r>
              <a:rPr lang="pl-PL" sz="1200" dirty="0"/>
              <a:t> </a:t>
            </a:r>
          </a:p>
          <a:p>
            <a:r>
              <a:rPr lang="pl-PL" sz="1200" dirty="0">
                <a:solidFill>
                  <a:srgbClr val="EC6608"/>
                </a:solidFill>
              </a:rPr>
              <a:t>BEATA RZEPKA </a:t>
            </a:r>
            <a:r>
              <a:rPr lang="pl-PL" sz="1200" dirty="0"/>
              <a:t>510-387-074 </a:t>
            </a:r>
            <a:r>
              <a:rPr lang="pl-PL" sz="1200" dirty="0">
                <a:hlinkClick r:id="rId7"/>
              </a:rPr>
              <a:t>brzepka@frse.org.pl</a:t>
            </a:r>
            <a:r>
              <a:rPr lang="pl-P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20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55526"/>
            <a:ext cx="7848872" cy="522058"/>
          </a:xfrm>
        </p:spPr>
        <p:txBody>
          <a:bodyPr/>
          <a:lstStyle/>
          <a:p>
            <a:r>
              <a:rPr lang="pl-PL" dirty="0"/>
              <a:t>CEL GŁÓWNY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083" y="1752659"/>
            <a:ext cx="7848872" cy="163818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600" dirty="0"/>
              <a:t>nabycie kompetencji kluczowych lub zawodowych </a:t>
            </a:r>
            <a:r>
              <a:rPr lang="pl-PL" sz="1600" dirty="0">
                <a:solidFill>
                  <a:srgbClr val="F68452"/>
                </a:solidFill>
              </a:rPr>
              <a:t>przez </a:t>
            </a:r>
            <a:r>
              <a:rPr lang="pl-PL" sz="1600" b="1" dirty="0">
                <a:solidFill>
                  <a:srgbClr val="F68452"/>
                </a:solidFill>
              </a:rPr>
              <a:t>uczennice/uczniów</a:t>
            </a:r>
            <a:br>
              <a:rPr lang="pl-PL" sz="1600" b="1" dirty="0"/>
            </a:br>
            <a:r>
              <a:rPr lang="pl-PL" sz="1600" dirty="0"/>
              <a:t>oraz </a:t>
            </a:r>
            <a:r>
              <a:rPr lang="pl-PL" sz="1600" b="1" dirty="0">
                <a:solidFill>
                  <a:srgbClr val="F68452"/>
                </a:solidFill>
              </a:rPr>
              <a:t>przedstawicielki/przedstawicieli kadry pedagogicznej </a:t>
            </a:r>
            <a:r>
              <a:rPr lang="pl-PL" sz="1600" dirty="0">
                <a:solidFill>
                  <a:srgbClr val="F68452"/>
                </a:solidFill>
              </a:rPr>
              <a:t>(</a:t>
            </a:r>
            <a:r>
              <a:rPr lang="pl-PL" sz="1600" b="1" dirty="0">
                <a:solidFill>
                  <a:srgbClr val="F68452"/>
                </a:solidFill>
              </a:rPr>
              <a:t>nauczycieli </a:t>
            </a:r>
            <a:br>
              <a:rPr lang="pl-PL" sz="1600" b="1" dirty="0">
                <a:solidFill>
                  <a:srgbClr val="F68452"/>
                </a:solidFill>
              </a:rPr>
            </a:br>
            <a:r>
              <a:rPr lang="pl-PL" sz="1600" b="1" dirty="0">
                <a:solidFill>
                  <a:srgbClr val="F68452"/>
                </a:solidFill>
              </a:rPr>
              <a:t>i pracowników pedagogicznych</a:t>
            </a:r>
            <a:r>
              <a:rPr lang="pl-PL" sz="1600" dirty="0">
                <a:solidFill>
                  <a:srgbClr val="F68452"/>
                </a:solidFill>
              </a:rPr>
              <a:t>), </a:t>
            </a:r>
            <a:r>
              <a:rPr lang="pl-PL" sz="1600" dirty="0"/>
              <a:t>poprzez udział w programach mobilności ponadnarodowej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600" b="1" dirty="0"/>
          </a:p>
          <a:p>
            <a:pPr marL="0" indent="0">
              <a:lnSpc>
                <a:spcPct val="120000"/>
              </a:lnSpc>
              <a:buNone/>
            </a:pPr>
            <a:endParaRPr lang="pl-PL" sz="1600" dirty="0">
              <a:solidFill>
                <a:srgbClr val="000B22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32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077584"/>
            <a:ext cx="7848872" cy="333037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pl-PL" sz="1600" dirty="0">
              <a:solidFill>
                <a:srgbClr val="000B22"/>
              </a:solidFill>
            </a:endParaRP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75FDB32-1202-4BAE-8130-BC8726F00A61}"/>
              </a:ext>
            </a:extLst>
          </p:cNvPr>
          <p:cNvSpPr txBox="1">
            <a:spLocks/>
          </p:cNvSpPr>
          <p:nvPr/>
        </p:nvSpPr>
        <p:spPr>
          <a:xfrm>
            <a:off x="971600" y="1319889"/>
            <a:ext cx="7344816" cy="2715347"/>
          </a:xfrm>
          <a:prstGeom prst="rect">
            <a:avLst/>
          </a:prstGeo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339" b="1" dirty="0">
              <a:solidFill>
                <a:schemeClr val="bg1"/>
              </a:solidFill>
            </a:endParaRPr>
          </a:p>
          <a:p>
            <a:pPr algn="ctr"/>
            <a:r>
              <a:rPr lang="pl-PL" sz="2806" b="1" dirty="0">
                <a:solidFill>
                  <a:schemeClr val="bg1"/>
                </a:solidFill>
              </a:rPr>
              <a:t>Najważniejsze postanowienia umowy finansowej dotyczące sprawozdawczości </a:t>
            </a:r>
          </a:p>
        </p:txBody>
      </p:sp>
    </p:spTree>
    <p:extLst>
      <p:ext uri="{BB962C8B-B14F-4D97-AF65-F5344CB8AC3E}">
        <p14:creationId xmlns:p14="http://schemas.microsoft.com/office/powerpoint/2010/main" val="167901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DFBCB5E9-5743-5A7B-41BA-19944C5FF132}"/>
              </a:ext>
            </a:extLst>
          </p:cNvPr>
          <p:cNvSpPr/>
          <p:nvPr/>
        </p:nvSpPr>
        <p:spPr>
          <a:xfrm>
            <a:off x="3023828" y="888854"/>
            <a:ext cx="3168352" cy="792088"/>
          </a:xfrm>
          <a:prstGeom prst="roundRect">
            <a:avLst/>
          </a:prstGeom>
          <a:solidFill>
            <a:srgbClr val="EC660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6CBA42-C5E3-8767-A850-47A9D0EEFE9F}"/>
              </a:ext>
            </a:extLst>
          </p:cNvPr>
          <p:cNvSpPr txBox="1"/>
          <p:nvPr/>
        </p:nvSpPr>
        <p:spPr>
          <a:xfrm>
            <a:off x="3203848" y="10909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SPRAWOZDAWCZOŚĆ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588B50D-A783-7979-86FC-AA38064BB51D}"/>
              </a:ext>
            </a:extLst>
          </p:cNvPr>
          <p:cNvSpPr/>
          <p:nvPr/>
        </p:nvSpPr>
        <p:spPr>
          <a:xfrm>
            <a:off x="1475656" y="2725615"/>
            <a:ext cx="2736304" cy="648072"/>
          </a:xfrm>
          <a:prstGeom prst="roundRect">
            <a:avLst/>
          </a:prstGeom>
          <a:solidFill>
            <a:srgbClr val="EC660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7224A08C-40BC-C049-4BC4-B2069A8EE34B}"/>
              </a:ext>
            </a:extLst>
          </p:cNvPr>
          <p:cNvSpPr/>
          <p:nvPr/>
        </p:nvSpPr>
        <p:spPr>
          <a:xfrm>
            <a:off x="5076056" y="2725615"/>
            <a:ext cx="2808312" cy="648072"/>
          </a:xfrm>
          <a:prstGeom prst="roundRect">
            <a:avLst/>
          </a:prstGeom>
          <a:solidFill>
            <a:srgbClr val="EC660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43CDDE-6077-A661-5190-CDBB670476B6}"/>
              </a:ext>
            </a:extLst>
          </p:cNvPr>
          <p:cNvSpPr txBox="1"/>
          <p:nvPr/>
        </p:nvSpPr>
        <p:spPr>
          <a:xfrm>
            <a:off x="1475656" y="286498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BIEŻĄCA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17605-0A5E-C2D2-5C45-F1589C6213B3}"/>
              </a:ext>
            </a:extLst>
          </p:cNvPr>
          <p:cNvSpPr txBox="1"/>
          <p:nvPr/>
        </p:nvSpPr>
        <p:spPr>
          <a:xfrm>
            <a:off x="5067260" y="28649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KOŃCOWA</a:t>
            </a:r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0D40B114-41CD-9F3F-46F5-91F9B4DABF6E}"/>
              </a:ext>
            </a:extLst>
          </p:cNvPr>
          <p:cNvCxnSpPr>
            <a:cxnSpLocks/>
          </p:cNvCxnSpPr>
          <p:nvPr/>
        </p:nvCxnSpPr>
        <p:spPr>
          <a:xfrm flipH="1">
            <a:off x="2843808" y="1798299"/>
            <a:ext cx="971992" cy="773451"/>
          </a:xfrm>
          <a:prstGeom prst="straightConnector1">
            <a:avLst/>
          </a:prstGeom>
          <a:ln w="41275">
            <a:solidFill>
              <a:srgbClr val="EC66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C4F442B-DD52-A1C8-BBA1-5878FB255663}"/>
              </a:ext>
            </a:extLst>
          </p:cNvPr>
          <p:cNvCxnSpPr>
            <a:cxnSpLocks/>
          </p:cNvCxnSpPr>
          <p:nvPr/>
        </p:nvCxnSpPr>
        <p:spPr>
          <a:xfrm>
            <a:off x="5405475" y="1798299"/>
            <a:ext cx="894717" cy="701443"/>
          </a:xfrm>
          <a:prstGeom prst="straightConnector1">
            <a:avLst/>
          </a:prstGeom>
          <a:ln w="41275">
            <a:solidFill>
              <a:srgbClr val="EC66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5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00099-632B-1C3C-1971-43107CBB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82" y="429222"/>
            <a:ext cx="7848872" cy="648072"/>
          </a:xfrm>
        </p:spPr>
        <p:txBody>
          <a:bodyPr/>
          <a:lstStyle/>
          <a:p>
            <a:r>
              <a:rPr lang="pl-PL" dirty="0"/>
              <a:t>SPRAWOZDAWCZOŚĆ BIEŻĄCA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E1EE99-D389-D525-F518-C08797EF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27" y="1518792"/>
            <a:ext cx="7848872" cy="2925166"/>
          </a:xfrm>
        </p:spPr>
        <p:txBody>
          <a:bodyPr>
            <a:normAutofit fontScale="92500" lnSpcReduction="20000"/>
          </a:bodyPr>
          <a:lstStyle/>
          <a:p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Realizatorzy zobowiązani są do podpisania z każdym uczestnikiem mobilności umowy określającej zasady jej realizacji oraz finansowania działań edukacyjnych, a także </a:t>
            </a:r>
            <a:r>
              <a:rPr lang="pl-PL" sz="16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zgłoszenie w ciągu</a:t>
            </a: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maksymalnie 3 dni </a:t>
            </a: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tej informacji do FRSE </a:t>
            </a:r>
            <a:r>
              <a:rPr lang="pl-PL" sz="16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poprzez wypełnienie formularza CST 2021 </a:t>
            </a: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udostępnionego w systemie </a:t>
            </a:r>
            <a:r>
              <a:rPr lang="pl-PL" sz="16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online.frse</a:t>
            </a: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(art. </a:t>
            </a:r>
            <a:r>
              <a:rPr lang="pl-P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3.4</a:t>
            </a: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endParaRPr lang="pl-PL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Obowiązkowy dla każdego uczestnika projektu.</a:t>
            </a:r>
          </a:p>
          <a:p>
            <a:pPr marL="400050" indent="-400050">
              <a:buFont typeface="+mj-lt"/>
              <a:buAutoNum type="romanUcPeriod"/>
            </a:pPr>
            <a:r>
              <a:rPr lang="pl-PL" sz="16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Wypełniany</a:t>
            </a:r>
            <a:r>
              <a:rPr lang="pl-PL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b="1" dirty="0">
                <a:solidFill>
                  <a:srgbClr val="EC6608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 zrealizowaniu mobilności w ciągu 14 dni od jej zakończenia </a:t>
            </a:r>
            <a:r>
              <a:rPr lang="pl-PL" sz="1600" dirty="0"/>
              <a:t>(art.3.8</a:t>
            </a:r>
            <a:r>
              <a:rPr lang="pl-PL" sz="1600" dirty="0">
                <a:solidFill>
                  <a:schemeClr val="tx2"/>
                </a:solidFill>
              </a:rPr>
              <a:t>).</a:t>
            </a:r>
            <a:endParaRPr lang="pl-PL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l-PL" sz="1600" b="1" dirty="0">
                <a:solidFill>
                  <a:srgbClr val="EC6608"/>
                </a:solidFill>
              </a:rPr>
              <a:t>W ciągu 30 dni kalendarzowych </a:t>
            </a:r>
            <a:r>
              <a:rPr lang="pl-PL" sz="1600" dirty="0"/>
              <a:t>od dnia zakończenia mobilności realizator ma obowiązek </a:t>
            </a:r>
            <a:r>
              <a:rPr lang="pl-PL" sz="1600" b="1" dirty="0">
                <a:solidFill>
                  <a:srgbClr val="EC6608"/>
                </a:solidFill>
              </a:rPr>
              <a:t>wprowadzenia ostatecznego wyniku raportu indywidulanego do formularza CST 2021 </a:t>
            </a:r>
            <a:r>
              <a:rPr lang="pl-PL" sz="1600" dirty="0">
                <a:solidFill>
                  <a:schemeClr val="tx2"/>
                </a:solidFill>
              </a:rPr>
              <a:t>(</a:t>
            </a:r>
            <a:r>
              <a:rPr lang="pl-PL" sz="1600" dirty="0" err="1">
                <a:solidFill>
                  <a:schemeClr val="tx2"/>
                </a:solidFill>
              </a:rPr>
              <a:t>OnLine.frse</a:t>
            </a:r>
            <a:r>
              <a:rPr lang="pl-PL" sz="1600" dirty="0">
                <a:solidFill>
                  <a:schemeClr val="tx2"/>
                </a:solidFill>
              </a:rPr>
              <a:t>) (</a:t>
            </a:r>
            <a:r>
              <a:rPr lang="pl-PL" sz="1600" dirty="0"/>
              <a:t>art. 3.9</a:t>
            </a:r>
            <a:r>
              <a:rPr lang="pl-PL" sz="1600" dirty="0">
                <a:solidFill>
                  <a:schemeClr val="tx2"/>
                </a:solidFill>
              </a:rPr>
              <a:t>).</a:t>
            </a:r>
          </a:p>
          <a:p>
            <a:pPr marL="400050" indent="-400050">
              <a:buFont typeface="+mj-lt"/>
              <a:buAutoNum type="romanUcPeriod"/>
            </a:pPr>
            <a:endParaRPr lang="pl-PL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E4C0D00-7029-6DBF-DB2F-EADB357C2FB1}"/>
              </a:ext>
            </a:extLst>
          </p:cNvPr>
          <p:cNvSpPr/>
          <p:nvPr/>
        </p:nvSpPr>
        <p:spPr>
          <a:xfrm>
            <a:off x="783793" y="1039547"/>
            <a:ext cx="7576414" cy="432048"/>
          </a:xfrm>
          <a:prstGeom prst="roundRect">
            <a:avLst/>
          </a:prstGeom>
          <a:solidFill>
            <a:srgbClr val="EC6608"/>
          </a:solidFill>
          <a:ln>
            <a:solidFill>
              <a:srgbClr val="EC6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E6B3962-13B5-E7C8-0C00-4D8DA8BDCB97}"/>
              </a:ext>
            </a:extLst>
          </p:cNvPr>
          <p:cNvSpPr txBox="1"/>
          <p:nvPr/>
        </p:nvSpPr>
        <p:spPr>
          <a:xfrm>
            <a:off x="805328" y="1093801"/>
            <a:ext cx="751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>
                <a:solidFill>
                  <a:schemeClr val="bg1"/>
                </a:solidFill>
              </a:rPr>
              <a:t>Podpisanie umowy z uczestnikiem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4C3245C-8F1A-823D-ED60-02EFFDF73DE2}"/>
              </a:ext>
            </a:extLst>
          </p:cNvPr>
          <p:cNvSpPr/>
          <p:nvPr/>
        </p:nvSpPr>
        <p:spPr>
          <a:xfrm>
            <a:off x="768329" y="2443822"/>
            <a:ext cx="7576414" cy="432048"/>
          </a:xfrm>
          <a:prstGeom prst="roundRect">
            <a:avLst/>
          </a:prstGeom>
          <a:solidFill>
            <a:srgbClr val="EC6608"/>
          </a:solidFill>
          <a:ln>
            <a:solidFill>
              <a:srgbClr val="EC6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FF1AEA-2E05-05E8-C95C-41DB4DC4C83A}"/>
              </a:ext>
            </a:extLst>
          </p:cNvPr>
          <p:cNvSpPr txBox="1"/>
          <p:nvPr/>
        </p:nvSpPr>
        <p:spPr>
          <a:xfrm>
            <a:off x="888107" y="2490569"/>
            <a:ext cx="757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>
                <a:solidFill>
                  <a:schemeClr val="bg1"/>
                </a:solidFill>
              </a:rPr>
              <a:t>Raport indywidualny po odbytej mobilności</a:t>
            </a:r>
          </a:p>
        </p:txBody>
      </p:sp>
    </p:spTree>
    <p:extLst>
      <p:ext uri="{BB962C8B-B14F-4D97-AF65-F5344CB8AC3E}">
        <p14:creationId xmlns:p14="http://schemas.microsoft.com/office/powerpoint/2010/main" val="385255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536C7-54E4-EF06-9747-6A5B2868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411509"/>
            <a:ext cx="7848872" cy="648072"/>
          </a:xfrm>
        </p:spPr>
        <p:txBody>
          <a:bodyPr/>
          <a:lstStyle/>
          <a:p>
            <a:r>
              <a:rPr lang="pl-PL" dirty="0"/>
              <a:t>SPRAWOZDAWCZOŚĆ KOŃCOWA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0963D-CA95-786C-DC31-A3C4AF0F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91630"/>
            <a:ext cx="7848872" cy="3204357"/>
          </a:xfrm>
        </p:spPr>
        <p:txBody>
          <a:bodyPr>
            <a:normAutofit/>
          </a:bodyPr>
          <a:lstStyle/>
          <a:p>
            <a:pPr marL="62706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741363" indent="-400050">
              <a:spcAft>
                <a:spcPts val="600"/>
              </a:spcAft>
              <a:buFont typeface="+mj-lt"/>
              <a:buAutoNum type="romanUcPeriod"/>
            </a:pPr>
            <a:r>
              <a:rPr lang="pl-PL" sz="1600" dirty="0"/>
              <a:t>W ciągu </a:t>
            </a:r>
            <a:r>
              <a:rPr lang="pl-PL" sz="1600" b="1" dirty="0">
                <a:solidFill>
                  <a:srgbClr val="EC6608"/>
                </a:solidFill>
              </a:rPr>
              <a:t>60 dni kalendarzowych </a:t>
            </a:r>
            <a:r>
              <a:rPr lang="pl-PL" sz="1600" dirty="0"/>
              <a:t>od daty zakończenia projektu realizator jest zobligowany do przesłania </a:t>
            </a:r>
            <a:r>
              <a:rPr lang="pl-PL" sz="1600" b="1" dirty="0">
                <a:solidFill>
                  <a:srgbClr val="EC6608"/>
                </a:solidFill>
              </a:rPr>
              <a:t>sprawozdania końcowego </a:t>
            </a:r>
            <a:r>
              <a:rPr lang="pl-PL" sz="1600" dirty="0"/>
              <a:t>z realizacji przedsięwzięcia w systemie online FRSE (arkusz danych pkt. 4.2)</a:t>
            </a:r>
          </a:p>
          <a:p>
            <a:pPr marL="741363" indent="-400050">
              <a:spcAft>
                <a:spcPts val="600"/>
              </a:spcAft>
              <a:buFont typeface="+mj-lt"/>
              <a:buAutoNum type="romanUcPeriod"/>
            </a:pPr>
            <a:r>
              <a:rPr lang="pl-PL" sz="1600" dirty="0"/>
              <a:t>Sprawozdanie to musi zawierać informacje niezbędne do uzasadnienia faktycznie poniesionych kosztów kwalifikowalnych.</a:t>
            </a:r>
          </a:p>
          <a:p>
            <a:pPr marL="741363" indent="-400050">
              <a:spcAft>
                <a:spcPts val="600"/>
              </a:spcAft>
              <a:buFont typeface="+mj-lt"/>
              <a:buAutoNum type="romanUcPeriod"/>
            </a:pPr>
            <a:r>
              <a:rPr lang="pl-PL" sz="1600" dirty="0"/>
              <a:t>Sprawozdanie końcowe uznaje się za </a:t>
            </a:r>
            <a:r>
              <a:rPr lang="pl-PL" sz="1600" b="1" dirty="0">
                <a:solidFill>
                  <a:srgbClr val="EC6608"/>
                </a:solidFill>
              </a:rPr>
              <a:t>wniosek realizatora o płatność salda końcowego ostatecznej wartości dofinansowania</a:t>
            </a:r>
            <a:r>
              <a:rPr lang="pl-PL" sz="1600" dirty="0"/>
              <a:t>. </a:t>
            </a:r>
          </a:p>
          <a:p>
            <a:pPr>
              <a:spcAft>
                <a:spcPts val="600"/>
              </a:spcAft>
            </a:pPr>
            <a:endParaRPr lang="pl-PL" sz="16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4C451F1-8BF6-576C-6029-B93054964EA3}"/>
              </a:ext>
            </a:extLst>
          </p:cNvPr>
          <p:cNvSpPr/>
          <p:nvPr/>
        </p:nvSpPr>
        <p:spPr>
          <a:xfrm>
            <a:off x="824279" y="1097390"/>
            <a:ext cx="7920880" cy="504057"/>
          </a:xfrm>
          <a:prstGeom prst="roundRect">
            <a:avLst/>
          </a:prstGeom>
          <a:solidFill>
            <a:srgbClr val="EC6608"/>
          </a:solidFill>
          <a:ln>
            <a:solidFill>
              <a:srgbClr val="EC66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BB7C95-D6F4-2DF5-E380-7B52E9E44CF3}"/>
              </a:ext>
            </a:extLst>
          </p:cNvPr>
          <p:cNvSpPr txBox="1"/>
          <p:nvPr/>
        </p:nvSpPr>
        <p:spPr>
          <a:xfrm>
            <a:off x="827584" y="116475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800" b="1" i="1" dirty="0">
                <a:solidFill>
                  <a:schemeClr val="bg1"/>
                </a:solidFill>
              </a:rPr>
              <a:t>Sprawozdanie końcowe i wniosek o płatność salda </a:t>
            </a:r>
          </a:p>
        </p:txBody>
      </p:sp>
    </p:spTree>
    <p:extLst>
      <p:ext uri="{BB962C8B-B14F-4D97-AF65-F5344CB8AC3E}">
        <p14:creationId xmlns:p14="http://schemas.microsoft.com/office/powerpoint/2010/main" val="2361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7D652ADB-F768-760D-50A6-DC54607A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477608"/>
            <a:ext cx="8003232" cy="623887"/>
          </a:xfrm>
        </p:spPr>
        <p:txBody>
          <a:bodyPr>
            <a:normAutofit/>
          </a:bodyPr>
          <a:lstStyle/>
          <a:p>
            <a:r>
              <a:rPr lang="pl-PL" dirty="0">
                <a:latin typeface="+mj-lt"/>
              </a:rPr>
              <a:t>Przechowywanie dokumentacji projektowej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1C249B4-89AD-CA48-0701-08C565141F0A}"/>
              </a:ext>
            </a:extLst>
          </p:cNvPr>
          <p:cNvSpPr txBox="1">
            <a:spLocks/>
          </p:cNvSpPr>
          <p:nvPr/>
        </p:nvSpPr>
        <p:spPr>
          <a:xfrm>
            <a:off x="251520" y="1105974"/>
            <a:ext cx="8393669" cy="309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69208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871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8731" indent="-334127" algn="l" defTabSz="10692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871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336510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871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71114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871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405718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871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940322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1600" dirty="0">
              <a:solidFill>
                <a:srgbClr val="000B22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EA51A03-30CA-2F53-8666-44C5988FD28A}"/>
              </a:ext>
            </a:extLst>
          </p:cNvPr>
          <p:cNvSpPr txBox="1"/>
          <p:nvPr/>
        </p:nvSpPr>
        <p:spPr>
          <a:xfrm>
            <a:off x="899592" y="1491630"/>
            <a:ext cx="7488832" cy="402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50000"/>
              </a:lnSpc>
              <a:spcAft>
                <a:spcPts val="1000"/>
              </a:spcAft>
              <a:buNone/>
            </a:pPr>
            <a:r>
              <a:rPr lang="pl-PL" sz="1600" b="1" dirty="0">
                <a:solidFill>
                  <a:srgbClr val="F68452"/>
                </a:solidFill>
              </a:rPr>
              <a:t>DODATKOWE WARUNKI WYMAGANE PRZEPISAMI PROGRAMU </a:t>
            </a:r>
          </a:p>
          <a:p>
            <a:pPr marL="0" indent="0" algn="just">
              <a:lnSpc>
                <a:spcPct val="50000"/>
              </a:lnSpc>
              <a:spcAft>
                <a:spcPts val="1000"/>
              </a:spcAft>
              <a:buNone/>
            </a:pPr>
            <a:r>
              <a:rPr lang="pl-PL" sz="1600" b="1" dirty="0">
                <a:solidFill>
                  <a:srgbClr val="F68452"/>
                </a:solidFill>
              </a:rPr>
              <a:t>FUNDUSZE EUROPEJSKIE DLA ROZWOJU SPOŁECZNEGO</a:t>
            </a:r>
            <a:endParaRPr lang="pl-PL" sz="1600" dirty="0">
              <a:solidFill>
                <a:srgbClr val="F68452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tabLst>
                <a:tab pos="540385" algn="l"/>
              </a:tabLst>
            </a:pPr>
            <a:r>
              <a:rPr lang="pl-PL" sz="1600" b="1" dirty="0">
                <a:solidFill>
                  <a:srgbClr val="000B22"/>
                </a:solidFill>
              </a:rPr>
              <a:t>Realizator przez okres 5 lat, od 31 grudnia</a:t>
            </a:r>
            <a:r>
              <a:rPr lang="pl-PL" sz="1600" dirty="0">
                <a:solidFill>
                  <a:srgbClr val="000B22"/>
                </a:solidFill>
              </a:rPr>
              <a:t> </a:t>
            </a:r>
            <a:r>
              <a:rPr lang="pl-PL" sz="1600" b="1" dirty="0">
                <a:solidFill>
                  <a:srgbClr val="000B22"/>
                </a:solidFill>
              </a:rPr>
              <a:t>roku</a:t>
            </a:r>
            <a:r>
              <a:rPr lang="pl-PL" sz="1600" dirty="0">
                <a:solidFill>
                  <a:srgbClr val="000B22"/>
                </a:solidFill>
              </a:rPr>
              <a:t>, w którym zatwierdzono wniosek o płatność w ramach Projektu realizator zobowiązany jest do przechowywania dokumentacji projektowej </a:t>
            </a:r>
            <a:r>
              <a:rPr lang="pl-PL" sz="1600" dirty="0">
                <a:solidFill>
                  <a:srgbClr val="000000"/>
                </a:solidFill>
              </a:rPr>
              <a:t>(</a:t>
            </a:r>
            <a:r>
              <a:rPr lang="pl-PL" sz="1600" b="1" i="1" dirty="0">
                <a:solidFill>
                  <a:srgbClr val="000000"/>
                </a:solidFill>
              </a:rPr>
              <a:t>art. I.17.1</a:t>
            </a:r>
            <a:r>
              <a:rPr lang="pl-PL" sz="1600" dirty="0">
                <a:solidFill>
                  <a:srgbClr val="000000"/>
                </a:solidFill>
              </a:rPr>
              <a:t>).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40385" algn="l"/>
              </a:tabLst>
            </a:pPr>
            <a:endParaRPr lang="pl-PL" sz="1400" dirty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40385" algn="l"/>
              </a:tabLst>
            </a:pPr>
            <a:endParaRPr lang="pl-PL" sz="1400" dirty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40385" algn="l"/>
              </a:tabLst>
            </a:pPr>
            <a:endParaRPr lang="pl-PL" sz="1400" b="1" dirty="0">
              <a:solidFill>
                <a:schemeClr val="tx2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540385" algn="l"/>
              </a:tabLst>
            </a:pPr>
            <a:endParaRPr lang="pl-PL" sz="14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1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7D652ADB-F768-760D-50A6-DC54607A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477608"/>
            <a:ext cx="8003232" cy="623887"/>
          </a:xfrm>
        </p:spPr>
        <p:txBody>
          <a:bodyPr>
            <a:normAutofit/>
          </a:bodyPr>
          <a:lstStyle/>
          <a:p>
            <a:r>
              <a:rPr lang="pl-PL" dirty="0"/>
              <a:t>Kwartalny monitoring działań</a:t>
            </a:r>
            <a:endParaRPr lang="pl-PL" dirty="0">
              <a:latin typeface="+mj-lt"/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1C249B4-89AD-CA48-0701-08C565141F0A}"/>
              </a:ext>
            </a:extLst>
          </p:cNvPr>
          <p:cNvSpPr txBox="1">
            <a:spLocks/>
          </p:cNvSpPr>
          <p:nvPr/>
        </p:nvSpPr>
        <p:spPr>
          <a:xfrm>
            <a:off x="251520" y="1105974"/>
            <a:ext cx="8393669" cy="309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69208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871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8731" indent="-334127" algn="l" defTabSz="10692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871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336510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871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871114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871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405718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871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940322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1600" dirty="0">
              <a:solidFill>
                <a:srgbClr val="000B22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FEE6E3-052C-9134-311B-57E537147D62}"/>
              </a:ext>
            </a:extLst>
          </p:cNvPr>
          <p:cNvSpPr txBox="1"/>
          <p:nvPr/>
        </p:nvSpPr>
        <p:spPr>
          <a:xfrm>
            <a:off x="343897" y="1110170"/>
            <a:ext cx="820891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1" dirty="0">
                <a:solidFill>
                  <a:srgbClr val="000B22"/>
                </a:solidFill>
              </a:rPr>
              <a:t>Raz na trzy miesiące CPE przekazuje do FRSE wylosowaną próbę przedsięwzięć </a:t>
            </a:r>
            <a:br>
              <a:rPr lang="pl-PL" sz="1400" b="1" dirty="0">
                <a:solidFill>
                  <a:srgbClr val="000B22"/>
                </a:solidFill>
              </a:rPr>
            </a:br>
            <a:r>
              <a:rPr lang="pl-PL" sz="1400" b="1" dirty="0">
                <a:solidFill>
                  <a:srgbClr val="000B22"/>
                </a:solidFill>
              </a:rPr>
              <a:t>i uczestników na potrzeby własnej kontroli.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>
              <a:solidFill>
                <a:srgbClr val="000B2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0B22"/>
                </a:solidFill>
              </a:rPr>
              <a:t>FRSE kieruje do realizatorów maile z prośbą o pilne przesłanie skanów dokumentów źródłowych lub wprowadzenie korekt w danych uczestników w Formularzu CST.</a:t>
            </a:r>
          </a:p>
          <a:p>
            <a:pPr marL="200476" indent="-200476">
              <a:buFont typeface="Wingdings" panose="05000000000000000000" pitchFamily="2" charset="2"/>
              <a:buChar char="ü"/>
            </a:pPr>
            <a:endParaRPr lang="pl-PL" sz="1400" dirty="0">
              <a:solidFill>
                <a:srgbClr val="000B2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1" dirty="0">
                <a:solidFill>
                  <a:srgbClr val="000B22"/>
                </a:solidFill>
              </a:rPr>
              <a:t>Przykładowe dokumenty źródłowe:</a:t>
            </a:r>
          </a:p>
          <a:p>
            <a:pPr lvl="1"/>
            <a:r>
              <a:rPr lang="pl-PL" sz="1400" dirty="0">
                <a:solidFill>
                  <a:srgbClr val="000B22"/>
                </a:solidFill>
              </a:rPr>
              <a:t>- Umowa finansowa pomiędzy organizacją wysyłającą a uczestnikiem mobilności</a:t>
            </a:r>
          </a:p>
          <a:p>
            <a:pPr lvl="1"/>
            <a:r>
              <a:rPr lang="pl-PL" sz="1400" dirty="0">
                <a:solidFill>
                  <a:srgbClr val="000B22"/>
                </a:solidFill>
              </a:rPr>
              <a:t>- Certyfikat</a:t>
            </a:r>
          </a:p>
          <a:p>
            <a:pPr lvl="1"/>
            <a:r>
              <a:rPr lang="pl-PL" sz="1400" dirty="0">
                <a:solidFill>
                  <a:srgbClr val="000B22"/>
                </a:solidFill>
              </a:rPr>
              <a:t>- Formularz zgłoszeniowy</a:t>
            </a:r>
          </a:p>
          <a:p>
            <a:pPr marL="267302" indent="-200476">
              <a:buFont typeface="Wingdings" panose="05000000000000000000" pitchFamily="2" charset="2"/>
              <a:buChar char="ü"/>
            </a:pPr>
            <a:endParaRPr lang="pl-PL" sz="1400" dirty="0">
              <a:solidFill>
                <a:srgbClr val="000B2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1" dirty="0">
                <a:solidFill>
                  <a:srgbClr val="000B22"/>
                </a:solidFill>
              </a:rPr>
              <a:t>Zalecamy dbałość o jakość sporządzanych dokumentów </a:t>
            </a:r>
            <a:r>
              <a:rPr lang="pl-PL" sz="1400" dirty="0">
                <a:solidFill>
                  <a:srgbClr val="000B22"/>
                </a:solidFill>
              </a:rPr>
              <a:t>– </a:t>
            </a:r>
            <a:r>
              <a:rPr lang="pl-PL" sz="1400" i="1" dirty="0">
                <a:solidFill>
                  <a:srgbClr val="000B22"/>
                </a:solidFill>
              </a:rPr>
              <a:t>zgodność dat, podpis w oryginale, czytelność dokumentu</a:t>
            </a:r>
          </a:p>
          <a:p>
            <a:endParaRPr lang="pl-P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631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1194</Words>
  <Application>Microsoft Office PowerPoint</Application>
  <PresentationFormat>Pokaz na ekranie (16:9)</PresentationFormat>
  <Paragraphs>165</Paragraphs>
  <Slides>22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</vt:lpstr>
      <vt:lpstr>Trebuchet MS</vt:lpstr>
      <vt:lpstr>Wingdings</vt:lpstr>
      <vt:lpstr>Erasmus+</vt:lpstr>
      <vt:lpstr>Acrobat Document</vt:lpstr>
      <vt:lpstr>Prezentacja programu PowerPoint</vt:lpstr>
      <vt:lpstr>Założenia projektu</vt:lpstr>
      <vt:lpstr>CEL GŁÓWNY projektu</vt:lpstr>
      <vt:lpstr>Prezentacja programu PowerPoint</vt:lpstr>
      <vt:lpstr>Prezentacja programu PowerPoint</vt:lpstr>
      <vt:lpstr>SPRAWOZDAWCZOŚĆ BIEŻĄCA</vt:lpstr>
      <vt:lpstr>SPRAWOZDAWCZOŚĆ KOŃCOWA</vt:lpstr>
      <vt:lpstr>Przechowywanie dokumentacji projektowej</vt:lpstr>
      <vt:lpstr>Kwartalny monitoring działań</vt:lpstr>
      <vt:lpstr>Prezentacja programu PowerPoint</vt:lpstr>
      <vt:lpstr>Obowiązek informacyjno - Promocyjny</vt:lpstr>
      <vt:lpstr>Obowiązek informacyjno - Promocyjny</vt:lpstr>
      <vt:lpstr>Obowiązek informacyjno - Promocyjny</vt:lpstr>
      <vt:lpstr>Obowiązek informacyjno - Promocyjny</vt:lpstr>
      <vt:lpstr>Informacja i promocja</vt:lpstr>
      <vt:lpstr>Obowiązek informacyjno - Promocyjny</vt:lpstr>
      <vt:lpstr>Obowiązek informacyjno - Promocyjny</vt:lpstr>
      <vt:lpstr>Obowiązek informacyjno - Promocyjny</vt:lpstr>
      <vt:lpstr>Obowiązek informacyjno - Promocyjny</vt:lpstr>
      <vt:lpstr>Obowiązek informacyjno - Promocyjny</vt:lpstr>
      <vt:lpstr>Obowiązek informacyjno - Promocyjny</vt:lpstr>
      <vt:lpstr>Dane kontaktowe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Agnieszka Wielgomas</cp:lastModifiedBy>
  <cp:revision>277</cp:revision>
  <cp:lastPrinted>2023-12-01T14:16:40Z</cp:lastPrinted>
  <dcterms:created xsi:type="dcterms:W3CDTF">2015-12-08T12:55:20Z</dcterms:created>
  <dcterms:modified xsi:type="dcterms:W3CDTF">2024-10-09T06:39:37Z</dcterms:modified>
</cp:coreProperties>
</file>