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3"/>
  </p:notesMasterIdLst>
  <p:handoutMasterIdLst>
    <p:handoutMasterId r:id="rId34"/>
  </p:handoutMasterIdLst>
  <p:sldIdLst>
    <p:sldId id="326" r:id="rId2"/>
    <p:sldId id="353" r:id="rId3"/>
    <p:sldId id="378" r:id="rId4"/>
    <p:sldId id="356" r:id="rId5"/>
    <p:sldId id="335" r:id="rId6"/>
    <p:sldId id="354" r:id="rId7"/>
    <p:sldId id="355" r:id="rId8"/>
    <p:sldId id="33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8" r:id="rId19"/>
    <p:sldId id="367" r:id="rId20"/>
    <p:sldId id="370" r:id="rId21"/>
    <p:sldId id="369" r:id="rId22"/>
    <p:sldId id="366" r:id="rId23"/>
    <p:sldId id="371" r:id="rId24"/>
    <p:sldId id="373" r:id="rId25"/>
    <p:sldId id="374" r:id="rId26"/>
    <p:sldId id="372" r:id="rId27"/>
    <p:sldId id="375" r:id="rId28"/>
    <p:sldId id="379" r:id="rId29"/>
    <p:sldId id="377" r:id="rId30"/>
    <p:sldId id="350" r:id="rId31"/>
    <p:sldId id="348" r:id="rId32"/>
  </p:sldIdLst>
  <p:sldSz cx="9144000" cy="5143500" type="screen16x9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061"/>
    <a:srgbClr val="000000"/>
    <a:srgbClr val="F68452"/>
    <a:srgbClr val="F3963E"/>
    <a:srgbClr val="A975B2"/>
    <a:srgbClr val="8AC19D"/>
    <a:srgbClr val="EF5E5B"/>
    <a:srgbClr val="24C4F0"/>
    <a:srgbClr val="00A1E5"/>
    <a:srgbClr val="FEBF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0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3" d="100"/>
          <a:sy n="93" d="100"/>
        </p:scale>
        <p:origin x="-40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5A5E-7315-4966-897E-2161F0BF4DEC}" type="datetimeFigureOut">
              <a:rPr lang="pl-PL" smtClean="0"/>
              <a:t>2024-09-24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19FE-243D-440D-A32F-A126DA055E1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798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63292-5B4C-4875-B59C-ED02AD85DB0C}" type="datetimeFigureOut">
              <a:rPr lang="pl-PL" smtClean="0"/>
              <a:t>2024-09-24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A8C01-E65C-43D2-9828-A73C5D22E59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230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A8C01-E65C-43D2-9828-A73C5D22E59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9572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762"/>
            <a:ext cx="9141289" cy="514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28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F0B127C0-92E0-AA48-585D-31248073F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897564"/>
            <a:ext cx="7848872" cy="648072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3224" y="1761661"/>
            <a:ext cx="7848872" cy="2646294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Zdjęcie i zawartość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6B88BCA9-830E-E664-5063-8507E1154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897565"/>
            <a:ext cx="3274322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646293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35763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djęcie i zawartość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BF178FFD-7886-F0D3-1EF5-F529601842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897564"/>
            <a:ext cx="4271008" cy="340237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789552"/>
            <a:ext cx="4042792" cy="624049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557326"/>
            <a:ext cx="4041775" cy="2796622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14237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E6493BE5-2BCF-9657-6DB7-C795602AC4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0" name="Symbol zastępczy zawartości 5"/>
          <p:cNvSpPr>
            <a:spLocks noGrp="1"/>
          </p:cNvSpPr>
          <p:nvPr>
            <p:ph sz="quarter" idx="10"/>
          </p:nvPr>
        </p:nvSpPr>
        <p:spPr>
          <a:xfrm>
            <a:off x="396554" y="1638345"/>
            <a:ext cx="4041775" cy="277679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1"/>
          </p:nvPr>
        </p:nvSpPr>
        <p:spPr>
          <a:xfrm>
            <a:off x="395537" y="897732"/>
            <a:ext cx="4032002" cy="594122"/>
          </a:xfrm>
        </p:spPr>
        <p:txBody>
          <a:bodyPr anchor="ctr">
            <a:noAutofit/>
          </a:bodyPr>
          <a:lstStyle>
            <a:lvl1pPr marL="0" indent="0">
              <a:buNone/>
              <a:defRPr lang="pl-PL" sz="2000" b="1" kern="1200" cap="all" baseline="0" dirty="0" smtClean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2000" b="1" kern="1200" cap="all" dirty="0" smtClean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2000" b="1" kern="1200" cap="all" dirty="0">
                <a:solidFill>
                  <a:srgbClr val="24C4F0"/>
                </a:solidFill>
                <a:latin typeface="Trebuchet MS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56019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86D4432A-A35F-4D55-A736-0AB20AD115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djęcie i zawartość 1/3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A03047AA-9780-7B45-C363-84EFAC86E5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-32292" y="516450"/>
            <a:ext cx="3274322" cy="4053521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645960" y="897564"/>
            <a:ext cx="5030497" cy="685524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3838" y="1653649"/>
            <a:ext cx="5032618" cy="2828135"/>
          </a:xfrm>
        </p:spPr>
        <p:txBody>
          <a:bodyPr>
            <a:normAutofit/>
          </a:bodyPr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>
              <a:buNone/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>
              <a:buNone/>
              <a:defRPr lang="pl-PL" sz="1600" kern="1200" dirty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i zawartość 1/2 (nie używać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3554D7D6-61EB-6526-3864-DB9F5507A0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8"/>
            <a:ext cx="9130260" cy="5135771"/>
          </a:xfrm>
          <a:prstGeom prst="rect">
            <a:avLst/>
          </a:prstGeom>
        </p:spPr>
      </p:pic>
      <p:sp>
        <p:nvSpPr>
          <p:cNvPr id="17" name="Symbol zastępczy obrazu 16"/>
          <p:cNvSpPr>
            <a:spLocks noGrp="1"/>
          </p:cNvSpPr>
          <p:nvPr>
            <p:ph type="pic" sz="quarter" idx="13" hasCustomPrompt="1"/>
          </p:nvPr>
        </p:nvSpPr>
        <p:spPr>
          <a:xfrm>
            <a:off x="-36512" y="555128"/>
            <a:ext cx="4271008" cy="4104457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pl-PL" dirty="0"/>
              <a:t>Kliknij ikonę aby dodać obraz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44008" y="897564"/>
            <a:ext cx="4042792" cy="589867"/>
          </a:xfrm>
        </p:spPr>
        <p:txBody>
          <a:bodyPr>
            <a:normAutofit/>
          </a:bodyPr>
          <a:lstStyle>
            <a:lvl1pPr algn="l">
              <a:defRPr lang="pl-PL" sz="2000" b="1" kern="1200" cap="all" dirty="0">
                <a:solidFill>
                  <a:srgbClr val="F3963E"/>
                </a:solidFill>
                <a:latin typeface="Trebuchet MS" pitchFamily="34" charset="0"/>
                <a:ea typeface="+mn-ea"/>
                <a:cs typeface="+mn-cs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4041775" cy="2850628"/>
          </a:xfrm>
        </p:spPr>
        <p:txBody>
          <a:bodyPr/>
          <a:lstStyle>
            <a:lvl1pPr marL="0" indent="0">
              <a:buNone/>
              <a:defRPr lang="pl-PL" sz="1600" kern="1200" dirty="0" smtClean="0">
                <a:solidFill>
                  <a:srgbClr val="000000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3pPr>
            <a:lvl4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4pPr>
            <a:lvl5pPr>
              <a:defRPr lang="pl-PL" sz="1600" kern="1200" dirty="0" smtClean="0">
                <a:solidFill>
                  <a:srgbClr val="005061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A5CC2-E3E7-413F-B0B6-13B9E6D1DB68}" type="datetimeFigureOut">
              <a:rPr lang="pl-PL" smtClean="0"/>
              <a:pPr/>
              <a:t>2024-09-24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D2A60-5688-4C03-9C6D-4B63185E7A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9" r:id="rId3"/>
    <p:sldLayoutId id="2147483670" r:id="rId4"/>
    <p:sldLayoutId id="2147483668" r:id="rId5"/>
    <p:sldLayoutId id="2147483667" r:id="rId6"/>
    <p:sldLayoutId id="2147483664" r:id="rId7"/>
    <p:sldLayoutId id="2147483665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se.org.pl/uploaded_files/1694869168_1694779250podrecznik-beneficjenta-info-promo-21-27-2.pdf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.frse.org.p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173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4EACA205-E869-5D2B-217E-873A31AB41E4}"/>
              </a:ext>
            </a:extLst>
          </p:cNvPr>
          <p:cNvSpPr/>
          <p:nvPr/>
        </p:nvSpPr>
        <p:spPr>
          <a:xfrm>
            <a:off x="6372200" y="3147814"/>
            <a:ext cx="504056" cy="72008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236C4231-3522-3D8F-520E-1495E4C85165}"/>
              </a:ext>
            </a:extLst>
          </p:cNvPr>
          <p:cNvSpPr/>
          <p:nvPr/>
        </p:nvSpPr>
        <p:spPr>
          <a:xfrm>
            <a:off x="3491880" y="3147814"/>
            <a:ext cx="504056" cy="72008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99DC442A-64DD-5B34-73D1-73A82471569B}"/>
              </a:ext>
            </a:extLst>
          </p:cNvPr>
          <p:cNvSpPr/>
          <p:nvPr/>
        </p:nvSpPr>
        <p:spPr>
          <a:xfrm>
            <a:off x="3131840" y="3435846"/>
            <a:ext cx="4536504" cy="72008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28CE171F-5324-1795-D14E-2B59174597BF}"/>
              </a:ext>
            </a:extLst>
          </p:cNvPr>
          <p:cNvSpPr/>
          <p:nvPr/>
        </p:nvSpPr>
        <p:spPr>
          <a:xfrm>
            <a:off x="2273341" y="3723878"/>
            <a:ext cx="5400600" cy="141108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C8A0316-BBA7-1EAE-E746-862E28F50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43" y="612700"/>
            <a:ext cx="7469401" cy="3918099"/>
          </a:xfrm>
          <a:prstGeom prst="rect">
            <a:avLst/>
          </a:prstGeom>
        </p:spPr>
      </p:pic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CEBF9B51-1734-B2EE-E870-D41808CBDAED}"/>
              </a:ext>
            </a:extLst>
          </p:cNvPr>
          <p:cNvSpPr/>
          <p:nvPr/>
        </p:nvSpPr>
        <p:spPr>
          <a:xfrm>
            <a:off x="176652" y="1808730"/>
            <a:ext cx="422333" cy="5681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11A0845-F853-D0A7-C084-EFE3FCA0A723}"/>
              </a:ext>
            </a:extLst>
          </p:cNvPr>
          <p:cNvSpPr/>
          <p:nvPr/>
        </p:nvSpPr>
        <p:spPr>
          <a:xfrm>
            <a:off x="1187624" y="1599049"/>
            <a:ext cx="5292588" cy="47617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1F158D39-1347-6FB0-D5BE-F442A233AF76}"/>
              </a:ext>
            </a:extLst>
          </p:cNvPr>
          <p:cNvSpPr/>
          <p:nvPr/>
        </p:nvSpPr>
        <p:spPr>
          <a:xfrm>
            <a:off x="1279173" y="3401296"/>
            <a:ext cx="5400600" cy="141108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E8A8F927-E3CB-BE45-0234-E70DD86476D2}"/>
              </a:ext>
            </a:extLst>
          </p:cNvPr>
          <p:cNvSpPr/>
          <p:nvPr/>
        </p:nvSpPr>
        <p:spPr>
          <a:xfrm>
            <a:off x="1295636" y="3671998"/>
            <a:ext cx="5400600" cy="141108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460CDEEE-2169-982A-3ED2-A2446177EFCC}"/>
              </a:ext>
            </a:extLst>
          </p:cNvPr>
          <p:cNvSpPr/>
          <p:nvPr/>
        </p:nvSpPr>
        <p:spPr>
          <a:xfrm flipV="1">
            <a:off x="1855237" y="3125026"/>
            <a:ext cx="4824536" cy="141107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0591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497A0450-7271-754E-2F74-B305CB596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8201"/>
            <a:ext cx="4392488" cy="4284476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42AD33E6-E34A-998F-8379-3092FE84B034}"/>
              </a:ext>
            </a:extLst>
          </p:cNvPr>
          <p:cNvSpPr/>
          <p:nvPr/>
        </p:nvSpPr>
        <p:spPr>
          <a:xfrm>
            <a:off x="3991373" y="944853"/>
            <a:ext cx="1008112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B5A2C877-AC76-49EB-49C1-584C68C3B080}"/>
              </a:ext>
            </a:extLst>
          </p:cNvPr>
          <p:cNvSpPr/>
          <p:nvPr/>
        </p:nvSpPr>
        <p:spPr>
          <a:xfrm>
            <a:off x="5080716" y="1867686"/>
            <a:ext cx="360040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85D4D0D-6912-DB0C-7AA7-9CAF434E2E86}"/>
              </a:ext>
            </a:extLst>
          </p:cNvPr>
          <p:cNvSpPr/>
          <p:nvPr/>
        </p:nvSpPr>
        <p:spPr>
          <a:xfrm>
            <a:off x="3484920" y="1878434"/>
            <a:ext cx="439007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D06ACB76-7FAE-5A7E-0D16-00F57BF987A2}"/>
              </a:ext>
            </a:extLst>
          </p:cNvPr>
          <p:cNvSpPr/>
          <p:nvPr/>
        </p:nvSpPr>
        <p:spPr>
          <a:xfrm>
            <a:off x="3458224" y="2048814"/>
            <a:ext cx="792088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805FDD0A-1996-8E79-5BD3-D31ACD747399}"/>
              </a:ext>
            </a:extLst>
          </p:cNvPr>
          <p:cNvSpPr/>
          <p:nvPr/>
        </p:nvSpPr>
        <p:spPr>
          <a:xfrm>
            <a:off x="5472100" y="2042620"/>
            <a:ext cx="216024" cy="47434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E47C43B-8FF7-F3E3-D718-BB09421C92C7}"/>
              </a:ext>
            </a:extLst>
          </p:cNvPr>
          <p:cNvSpPr/>
          <p:nvPr/>
        </p:nvSpPr>
        <p:spPr>
          <a:xfrm>
            <a:off x="6060762" y="2048814"/>
            <a:ext cx="288032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78501A1-9AC8-AD7F-F8A7-FF754BB005D1}"/>
              </a:ext>
            </a:extLst>
          </p:cNvPr>
          <p:cNvSpPr/>
          <p:nvPr/>
        </p:nvSpPr>
        <p:spPr>
          <a:xfrm>
            <a:off x="3430914" y="2224825"/>
            <a:ext cx="360040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477AC2DE-BC0B-DD46-DE2A-2631BC22111E}"/>
              </a:ext>
            </a:extLst>
          </p:cNvPr>
          <p:cNvSpPr/>
          <p:nvPr/>
        </p:nvSpPr>
        <p:spPr>
          <a:xfrm>
            <a:off x="5196666" y="2224824"/>
            <a:ext cx="864096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9DD4760-BEFF-777B-5E46-0A10373FC08C}"/>
              </a:ext>
            </a:extLst>
          </p:cNvPr>
          <p:cNvSpPr/>
          <p:nvPr/>
        </p:nvSpPr>
        <p:spPr>
          <a:xfrm>
            <a:off x="4327018" y="2212390"/>
            <a:ext cx="821046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3C0F027F-5066-8E05-FB5F-46E8509AC663}"/>
              </a:ext>
            </a:extLst>
          </p:cNvPr>
          <p:cNvSpPr/>
          <p:nvPr/>
        </p:nvSpPr>
        <p:spPr>
          <a:xfrm>
            <a:off x="3442183" y="2398069"/>
            <a:ext cx="360040" cy="67295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2D17A029-DEB4-B4BF-075D-BA3363DE9630}"/>
              </a:ext>
            </a:extLst>
          </p:cNvPr>
          <p:cNvSpPr/>
          <p:nvPr/>
        </p:nvSpPr>
        <p:spPr>
          <a:xfrm>
            <a:off x="3995936" y="2793622"/>
            <a:ext cx="432048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807732AC-9C90-AF13-0E10-EAAA02A4EBB9}"/>
              </a:ext>
            </a:extLst>
          </p:cNvPr>
          <p:cNvSpPr/>
          <p:nvPr/>
        </p:nvSpPr>
        <p:spPr>
          <a:xfrm>
            <a:off x="3484920" y="1689117"/>
            <a:ext cx="252028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65C19D1-B37A-DB88-470C-E93EFF48AB4D}"/>
              </a:ext>
            </a:extLst>
          </p:cNvPr>
          <p:cNvSpPr/>
          <p:nvPr/>
        </p:nvSpPr>
        <p:spPr>
          <a:xfrm>
            <a:off x="5196666" y="1689117"/>
            <a:ext cx="276554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738B4A43-C380-D9DA-E5B3-4447641FE4C0}"/>
              </a:ext>
            </a:extLst>
          </p:cNvPr>
          <p:cNvSpPr/>
          <p:nvPr/>
        </p:nvSpPr>
        <p:spPr>
          <a:xfrm>
            <a:off x="3430914" y="3476065"/>
            <a:ext cx="540060" cy="67295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735178E1-7989-E6C1-DA41-F133A89E880B}"/>
              </a:ext>
            </a:extLst>
          </p:cNvPr>
          <p:cNvSpPr/>
          <p:nvPr/>
        </p:nvSpPr>
        <p:spPr>
          <a:xfrm>
            <a:off x="3442183" y="3650173"/>
            <a:ext cx="528791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4FF2BEC-4BA0-BDA0-BA61-80539B53773F}"/>
              </a:ext>
            </a:extLst>
          </p:cNvPr>
          <p:cNvSpPr/>
          <p:nvPr/>
        </p:nvSpPr>
        <p:spPr>
          <a:xfrm>
            <a:off x="5455623" y="3642746"/>
            <a:ext cx="216024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FFFBC82F-0F2E-EA9A-D2BE-4553FF32A78C}"/>
              </a:ext>
            </a:extLst>
          </p:cNvPr>
          <p:cNvSpPr/>
          <p:nvPr/>
        </p:nvSpPr>
        <p:spPr>
          <a:xfrm>
            <a:off x="6030923" y="3650172"/>
            <a:ext cx="347709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9EFAD54F-9DE3-20A2-8C4C-4C3EF8F2A752}"/>
              </a:ext>
            </a:extLst>
          </p:cNvPr>
          <p:cNvSpPr/>
          <p:nvPr/>
        </p:nvSpPr>
        <p:spPr>
          <a:xfrm>
            <a:off x="3448916" y="3824036"/>
            <a:ext cx="360040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8D122C90-2EF5-35F7-4415-2C73CD8469D1}"/>
              </a:ext>
            </a:extLst>
          </p:cNvPr>
          <p:cNvSpPr/>
          <p:nvPr/>
        </p:nvSpPr>
        <p:spPr>
          <a:xfrm>
            <a:off x="4031940" y="4223140"/>
            <a:ext cx="396044" cy="4571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B7FE8788-054A-A189-8DED-87E452B44BCA}"/>
              </a:ext>
            </a:extLst>
          </p:cNvPr>
          <p:cNvSpPr txBox="1"/>
          <p:nvPr/>
        </p:nvSpPr>
        <p:spPr>
          <a:xfrm>
            <a:off x="323528" y="1131591"/>
            <a:ext cx="2502480" cy="432047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l-PL" sz="1000" dirty="0">
                <a:solidFill>
                  <a:schemeClr val="tx1"/>
                </a:solidFill>
              </a:rPr>
              <a:t>Należy sprawdzić poprawność wszystkich danych </a:t>
            </a:r>
          </a:p>
        </p:txBody>
      </p:sp>
    </p:spTree>
    <p:extLst>
      <p:ext uri="{BB962C8B-B14F-4D97-AF65-F5344CB8AC3E}">
        <p14:creationId xmlns:p14="http://schemas.microsoft.com/office/powerpoint/2010/main" val="259084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B590C8AA-33C4-55F8-3867-420158872B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91" y="1131590"/>
            <a:ext cx="7316221" cy="3753374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F9882CA5-2B38-EF65-13F8-04AEFBFE56BD}"/>
              </a:ext>
            </a:extLst>
          </p:cNvPr>
          <p:cNvSpPr/>
          <p:nvPr/>
        </p:nvSpPr>
        <p:spPr>
          <a:xfrm>
            <a:off x="1619672" y="1919199"/>
            <a:ext cx="5616624" cy="360040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4D710400-1408-716F-00FF-54CCD75E7805}"/>
              </a:ext>
            </a:extLst>
          </p:cNvPr>
          <p:cNvSpPr/>
          <p:nvPr/>
        </p:nvSpPr>
        <p:spPr>
          <a:xfrm>
            <a:off x="1043608" y="2076359"/>
            <a:ext cx="504056" cy="45719"/>
          </a:xfrm>
          <a:prstGeom prst="rightArrow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52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CD9F9E6-21D5-997D-78AD-947A4A7BC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771550"/>
            <a:ext cx="4896544" cy="3600400"/>
          </a:xfrm>
          <a:prstGeom prst="rect">
            <a:avLst/>
          </a:prstGeom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A457CA2A-C055-1E90-D057-2F3C448D7B87}"/>
              </a:ext>
            </a:extLst>
          </p:cNvPr>
          <p:cNvSpPr/>
          <p:nvPr/>
        </p:nvSpPr>
        <p:spPr>
          <a:xfrm>
            <a:off x="179512" y="1009678"/>
            <a:ext cx="2448272" cy="781055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>
                <a:solidFill>
                  <a:schemeClr val="tx1"/>
                </a:solidFill>
              </a:rPr>
              <a:t>Należy opisać - w języku polskim </a:t>
            </a:r>
            <a:br>
              <a:rPr lang="pl-PL" sz="1000" dirty="0">
                <a:solidFill>
                  <a:schemeClr val="tx1"/>
                </a:solidFill>
              </a:rPr>
            </a:br>
            <a:r>
              <a:rPr lang="pl-PL" sz="1000" dirty="0">
                <a:solidFill>
                  <a:schemeClr val="tx1"/>
                </a:solidFill>
              </a:rPr>
              <a:t>i angielskim, używając czasu przeszłego - co zostało zrealizowane </a:t>
            </a:r>
            <a:br>
              <a:rPr lang="pl-PL" sz="1000" dirty="0">
                <a:solidFill>
                  <a:schemeClr val="tx1"/>
                </a:solidFill>
              </a:rPr>
            </a:br>
            <a:r>
              <a:rPr lang="pl-PL" sz="1000" dirty="0">
                <a:solidFill>
                  <a:schemeClr val="tx1"/>
                </a:solidFill>
              </a:rPr>
              <a:t>w toku całego przedsięwzięcia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732F4F5-B3B8-B7EF-6741-EAD14FCE4118}"/>
              </a:ext>
            </a:extLst>
          </p:cNvPr>
          <p:cNvSpPr txBox="1"/>
          <p:nvPr/>
        </p:nvSpPr>
        <p:spPr>
          <a:xfrm>
            <a:off x="7740352" y="1009678"/>
            <a:ext cx="1224136" cy="5539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Opis powinien być konkretny i kompletny</a:t>
            </a:r>
          </a:p>
        </p:txBody>
      </p:sp>
    </p:spTree>
    <p:extLst>
      <p:ext uri="{BB962C8B-B14F-4D97-AF65-F5344CB8AC3E}">
        <p14:creationId xmlns:p14="http://schemas.microsoft.com/office/powerpoint/2010/main" val="1164132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EFA564-CB25-111D-79C7-524A0274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39502"/>
            <a:ext cx="4896544" cy="35817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784E62C5-3CDD-A5BA-1EF9-5B462A5B9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766160"/>
            <a:ext cx="5449194" cy="374441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A321E3FC-4BE9-B98F-DA09-03ABE5EA19B1}"/>
              </a:ext>
            </a:extLst>
          </p:cNvPr>
          <p:cNvSpPr txBox="1"/>
          <p:nvPr/>
        </p:nvSpPr>
        <p:spPr>
          <a:xfrm>
            <a:off x="401287" y="987574"/>
            <a:ext cx="2088232" cy="101566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200" b="1"/>
            </a:lvl1pPr>
          </a:lstStyle>
          <a:p>
            <a:r>
              <a:rPr lang="pl-PL" sz="1000" b="0" dirty="0"/>
              <a:t>Czy zrealizowano cele; </a:t>
            </a:r>
            <a:br>
              <a:rPr lang="pl-PL" sz="1000" b="0" dirty="0"/>
            </a:br>
            <a:r>
              <a:rPr lang="pl-PL" sz="1000" b="0" dirty="0"/>
              <a:t>czy uczestnicy nabyli kompetencje; </a:t>
            </a:r>
            <a:br>
              <a:rPr lang="pl-PL" sz="1000" b="0" dirty="0"/>
            </a:br>
            <a:r>
              <a:rPr lang="pl-PL" sz="1000" b="0" dirty="0"/>
              <a:t>czy ewentualne zmiany założeń wpłynęły na jakość i cele przedsięwzięcia?  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FAF19F8A-DDE3-4550-0573-F4C8BCE612F5}"/>
              </a:ext>
            </a:extLst>
          </p:cNvPr>
          <p:cNvSpPr txBox="1"/>
          <p:nvPr/>
        </p:nvSpPr>
        <p:spPr>
          <a:xfrm>
            <a:off x="479045" y="2715766"/>
            <a:ext cx="1944216" cy="116955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Zarządzanie – podział i zakres obowiązków.</a:t>
            </a:r>
          </a:p>
          <a:p>
            <a:pPr algn="ctr"/>
            <a:r>
              <a:rPr lang="pl-PL" sz="1000" dirty="0"/>
              <a:t>Jak wybrano organizację przyjmującą? </a:t>
            </a:r>
            <a:br>
              <a:rPr lang="pl-PL" sz="1000" dirty="0"/>
            </a:br>
            <a:r>
              <a:rPr lang="pl-PL" sz="1000" dirty="0"/>
              <a:t>Np.: korzystając z SGE, </a:t>
            </a:r>
            <a:br>
              <a:rPr lang="pl-PL" sz="1000" dirty="0"/>
            </a:br>
            <a:r>
              <a:rPr lang="pl-PL" sz="1000" dirty="0"/>
              <a:t>z rekomendacji innych organizacji</a:t>
            </a:r>
          </a:p>
        </p:txBody>
      </p:sp>
    </p:spTree>
    <p:extLst>
      <p:ext uri="{BB962C8B-B14F-4D97-AF65-F5344CB8AC3E}">
        <p14:creationId xmlns:p14="http://schemas.microsoft.com/office/powerpoint/2010/main" val="525392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EFA564-CB25-111D-79C7-524A0274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23478"/>
            <a:ext cx="4104456" cy="35817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4BAD031-8A4B-56A7-DF23-9450BC59486A}"/>
              </a:ext>
            </a:extLst>
          </p:cNvPr>
          <p:cNvSpPr txBox="1"/>
          <p:nvPr/>
        </p:nvSpPr>
        <p:spPr>
          <a:xfrm>
            <a:off x="566737" y="1419622"/>
            <a:ext cx="1944216" cy="1015663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Szczegółowy opis rekrutacji – informacje nt.: regulaminu, kryteriów dostępu, komisji rekrutacyjnej, listy rezerwowej, procedury odwoławczej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B515677-A948-3CF7-2775-783F45203F98}"/>
              </a:ext>
            </a:extLst>
          </p:cNvPr>
          <p:cNvSpPr txBox="1"/>
          <p:nvPr/>
        </p:nvSpPr>
        <p:spPr>
          <a:xfrm>
            <a:off x="467544" y="3147814"/>
            <a:ext cx="2160240" cy="86177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Przygotowanie do wyjazdu – rodzaj zajęć, tematyka, liczba godzin i uczestników; dostosowanie do niekorzystnej sytuacji uczestników </a:t>
            </a:r>
          </a:p>
        </p:txBody>
      </p:sp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04A25843-984F-526E-D9FB-D01D3D2B00C1}"/>
              </a:ext>
            </a:extLst>
          </p:cNvPr>
          <p:cNvSpPr/>
          <p:nvPr/>
        </p:nvSpPr>
        <p:spPr>
          <a:xfrm flipV="1">
            <a:off x="2625811" y="849955"/>
            <a:ext cx="216024" cy="4572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Obraz zawierający tekst, zrzut ekranu, Równolegle, Czcionka&#10;&#10;Opis wygenerowany automatycznie">
            <a:extLst>
              <a:ext uri="{FF2B5EF4-FFF2-40B4-BE49-F238E27FC236}">
                <a16:creationId xmlns:a16="http://schemas.microsoft.com/office/drawing/2014/main" id="{B5A75498-047B-264C-85C3-A72A918F8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81649"/>
            <a:ext cx="4752528" cy="399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2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EFA564-CB25-111D-79C7-524A0274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3478"/>
            <a:ext cx="5256584" cy="35817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CA3E613-7418-DE92-20B9-0CE6E2951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482847"/>
            <a:ext cx="5400600" cy="3889103"/>
          </a:xfrm>
          <a:prstGeom prst="rect">
            <a:avLst/>
          </a:prstGeom>
        </p:spPr>
      </p:pic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59F95F6E-5D9F-2625-3286-D038B65605EE}"/>
              </a:ext>
            </a:extLst>
          </p:cNvPr>
          <p:cNvSpPr/>
          <p:nvPr/>
        </p:nvSpPr>
        <p:spPr>
          <a:xfrm>
            <a:off x="1688172" y="2880497"/>
            <a:ext cx="936104" cy="7200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2242CDD4-D152-D891-3364-8E74223DAA84}"/>
              </a:ext>
            </a:extLst>
          </p:cNvPr>
          <p:cNvSpPr txBox="1"/>
          <p:nvPr/>
        </p:nvSpPr>
        <p:spPr>
          <a:xfrm>
            <a:off x="224111" y="1568082"/>
            <a:ext cx="2304256" cy="707886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Jak przestrzegano m.in. zasadę równości szans </a:t>
            </a:r>
            <a:br>
              <a:rPr lang="pl-PL" sz="1000" dirty="0"/>
            </a:br>
            <a:r>
              <a:rPr lang="pl-PL" sz="1000" dirty="0"/>
              <a:t>i niedyskryminacji, równości płci, zrównoważonego rozwoju?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BB0FE1-3EE3-8785-5F5A-FA1C92D1DC3F}"/>
              </a:ext>
            </a:extLst>
          </p:cNvPr>
          <p:cNvSpPr txBox="1"/>
          <p:nvPr/>
        </p:nvSpPr>
        <p:spPr>
          <a:xfrm>
            <a:off x="503548" y="3601843"/>
            <a:ext cx="1944216" cy="55399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W jaki sposób wizyta przygotowawcza podniosła jakość wyjazdu edukacyjnego?</a:t>
            </a:r>
          </a:p>
        </p:txBody>
      </p:sp>
    </p:spTree>
    <p:extLst>
      <p:ext uri="{BB962C8B-B14F-4D97-AF65-F5344CB8AC3E}">
        <p14:creationId xmlns:p14="http://schemas.microsoft.com/office/powerpoint/2010/main" val="173516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EFA564-CB25-111D-79C7-524A0274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39502"/>
            <a:ext cx="5616624" cy="358171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4B93D58F-058A-D5D1-9FD8-24D509E3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886353"/>
            <a:ext cx="5806943" cy="2575783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A4579E21-7E69-5254-468E-19BC124F287D}"/>
              </a:ext>
            </a:extLst>
          </p:cNvPr>
          <p:cNvSpPr/>
          <p:nvPr/>
        </p:nvSpPr>
        <p:spPr>
          <a:xfrm>
            <a:off x="3059832" y="1537349"/>
            <a:ext cx="3672408" cy="17030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26E5DA82-749A-4509-499E-DE59EF048FE1}"/>
              </a:ext>
            </a:extLst>
          </p:cNvPr>
          <p:cNvSpPr/>
          <p:nvPr/>
        </p:nvSpPr>
        <p:spPr>
          <a:xfrm>
            <a:off x="1835696" y="1635646"/>
            <a:ext cx="648072" cy="45719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006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EFA564-CB25-111D-79C7-524A0274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3478"/>
            <a:ext cx="4752528" cy="358171"/>
          </a:xfrm>
          <a:prstGeom prst="rect">
            <a:avLst/>
          </a:prstGeom>
        </p:spPr>
      </p:pic>
      <p:pic>
        <p:nvPicPr>
          <p:cNvPr id="3" name="Obraz 2" descr="Obraz zawierający tekst, zrzut ekranu, Czcionka, dokument&#10;&#10;Opis wygenerowany automatycznie">
            <a:extLst>
              <a:ext uri="{FF2B5EF4-FFF2-40B4-BE49-F238E27FC236}">
                <a16:creationId xmlns:a16="http://schemas.microsoft.com/office/drawing/2014/main" id="{4CB13DFC-688E-BC68-2B81-39864051C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53" y="627534"/>
            <a:ext cx="592389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49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EFA564-CB25-111D-79C7-524A0274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3478"/>
            <a:ext cx="5400600" cy="358171"/>
          </a:xfrm>
          <a:prstGeom prst="rect">
            <a:avLst/>
          </a:prstGeom>
        </p:spPr>
      </p:pic>
      <p:pic>
        <p:nvPicPr>
          <p:cNvPr id="7" name="Obraz 6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E421F1FC-5777-03EA-8F77-2DC27CED40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5526"/>
            <a:ext cx="6416040" cy="3888432"/>
          </a:xfrm>
          <a:prstGeom prst="rect">
            <a:avLst/>
          </a:prstGeom>
        </p:spPr>
      </p:pic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792744C8-C1DC-F6E1-FACD-E507E642D0FC}"/>
              </a:ext>
            </a:extLst>
          </p:cNvPr>
          <p:cNvSpPr/>
          <p:nvPr/>
        </p:nvSpPr>
        <p:spPr>
          <a:xfrm>
            <a:off x="1000276" y="2522971"/>
            <a:ext cx="792088" cy="45719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9769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1D99BD-83F9-3AF1-C1B2-92721AAD8A79}"/>
              </a:ext>
            </a:extLst>
          </p:cNvPr>
          <p:cNvSpPr txBox="1">
            <a:spLocks/>
          </p:cNvSpPr>
          <p:nvPr/>
        </p:nvSpPr>
        <p:spPr>
          <a:xfrm>
            <a:off x="647700" y="1275606"/>
            <a:ext cx="7848600" cy="2232248"/>
          </a:xfrm>
          <a:prstGeom prst="rect">
            <a:avLst/>
          </a:prstGeom>
          <a:solidFill>
            <a:srgbClr val="EC6608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l-PL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pl-PL" sz="2800" b="1" dirty="0">
                <a:solidFill>
                  <a:schemeClr val="bg2"/>
                </a:solidFill>
              </a:rPr>
              <a:t>Sprawozdanie końcowe</a:t>
            </a:r>
          </a:p>
          <a:p>
            <a:pPr marL="0" indent="0" algn="ctr">
              <a:buNone/>
            </a:pPr>
            <a:br>
              <a:rPr lang="pl-PL" sz="2800" b="1" dirty="0">
                <a:solidFill>
                  <a:schemeClr val="bg2"/>
                </a:solidFill>
              </a:rPr>
            </a:br>
            <a:r>
              <a:rPr lang="pl-PL" sz="1600" dirty="0">
                <a:solidFill>
                  <a:schemeClr val="bg1"/>
                </a:solidFill>
              </a:rPr>
              <a:t>Szkolenie dla przedstawicieli instytucji kończących realizację przedsięwzięć</a:t>
            </a:r>
          </a:p>
          <a:p>
            <a:pPr marL="0" indent="0" algn="ctr">
              <a:buNone/>
            </a:pPr>
            <a:endParaRPr lang="pl-PL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476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EFA564-CB25-111D-79C7-524A0274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3478"/>
            <a:ext cx="4320480" cy="358171"/>
          </a:xfrm>
          <a:prstGeom prst="rect">
            <a:avLst/>
          </a:prstGeom>
        </p:spPr>
      </p:pic>
      <p:pic>
        <p:nvPicPr>
          <p:cNvPr id="3" name="Obraz 2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96DABD00-9CCE-E430-E7D4-E4020F878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458" y="792326"/>
            <a:ext cx="5121084" cy="3558848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40608D5-6FC4-2465-BF46-08DA72184EF2}"/>
              </a:ext>
            </a:extLst>
          </p:cNvPr>
          <p:cNvSpPr txBox="1"/>
          <p:nvPr/>
        </p:nvSpPr>
        <p:spPr>
          <a:xfrm>
            <a:off x="6444208" y="570689"/>
            <a:ext cx="2520280" cy="24622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l-PL" sz="1000" dirty="0"/>
              <a:t>Promocja ≠ upowszechnianie rezultatów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DF7AAFCB-AEA4-FFC6-02F1-E4CAE893E140}"/>
              </a:ext>
            </a:extLst>
          </p:cNvPr>
          <p:cNvSpPr txBox="1"/>
          <p:nvPr/>
        </p:nvSpPr>
        <p:spPr>
          <a:xfrm>
            <a:off x="251520" y="1225936"/>
            <a:ext cx="1944216" cy="1323439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00" dirty="0"/>
              <a:t>Rezultaty miękkie: </a:t>
            </a:r>
            <a:br>
              <a:rPr lang="pl-PL" sz="1000" dirty="0"/>
            </a:br>
            <a:r>
              <a:rPr lang="pl-PL" sz="1000" dirty="0"/>
              <a:t>np. poprawa umiejętności, podniesienie jakości oferty edukacyjnej; twarde: zdobycie nowych uprawnień, nawiązanie współpracy, wdrożenie nowych metod/form zajęć </a:t>
            </a:r>
          </a:p>
        </p:txBody>
      </p:sp>
    </p:spTree>
    <p:extLst>
      <p:ext uri="{BB962C8B-B14F-4D97-AF65-F5344CB8AC3E}">
        <p14:creationId xmlns:p14="http://schemas.microsoft.com/office/powerpoint/2010/main" val="4025842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EFA564-CB25-111D-79C7-524A0274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23478"/>
            <a:ext cx="4320480" cy="358171"/>
          </a:xfrm>
          <a:prstGeom prst="rect">
            <a:avLst/>
          </a:prstGeom>
        </p:spPr>
      </p:pic>
      <p:pic>
        <p:nvPicPr>
          <p:cNvPr id="3" name="Obraz 2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E3DA7112-9B43-3065-D547-DA71971F3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165" y="571326"/>
            <a:ext cx="5189670" cy="40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EEFA564-CB25-111D-79C7-524A02749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354" y="1089531"/>
            <a:ext cx="5478965" cy="358171"/>
          </a:xfrm>
          <a:prstGeom prst="rect">
            <a:avLst/>
          </a:prstGeom>
        </p:spPr>
      </p:pic>
      <p:pic>
        <p:nvPicPr>
          <p:cNvPr id="8" name="Obraz 7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AE1F5DC8-FCD7-4B82-FDE1-152E2482E5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355" y="1447702"/>
            <a:ext cx="5197290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6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B82741-9908-284B-FC2D-8F92E7932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23478"/>
            <a:ext cx="5040560" cy="350550"/>
          </a:xfrm>
          <a:prstGeom prst="rect">
            <a:avLst/>
          </a:prstGeom>
        </p:spPr>
      </p:pic>
      <p:pic>
        <p:nvPicPr>
          <p:cNvPr id="6" name="Obraz 5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0BA7C463-76E4-896B-34C0-EA9E353E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406" y="555525"/>
            <a:ext cx="5159187" cy="3816425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CBACDD23-38DB-3821-7C0B-8A3B8E301845}"/>
              </a:ext>
            </a:extLst>
          </p:cNvPr>
          <p:cNvSpPr/>
          <p:nvPr/>
        </p:nvSpPr>
        <p:spPr>
          <a:xfrm>
            <a:off x="2521052" y="1383149"/>
            <a:ext cx="495176" cy="98750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60AD2BF-7B37-0F0A-069E-5FE6957590FF}"/>
              </a:ext>
            </a:extLst>
          </p:cNvPr>
          <p:cNvSpPr/>
          <p:nvPr/>
        </p:nvSpPr>
        <p:spPr>
          <a:xfrm>
            <a:off x="3110967" y="1383148"/>
            <a:ext cx="466612" cy="98751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810D1CF1-00A6-E683-2BE4-EA506CE89B91}"/>
              </a:ext>
            </a:extLst>
          </p:cNvPr>
          <p:cNvSpPr/>
          <p:nvPr/>
        </p:nvSpPr>
        <p:spPr>
          <a:xfrm>
            <a:off x="2521052" y="1580610"/>
            <a:ext cx="495176" cy="98750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CF84C3F-115B-4924-E1C7-5F9C2BEF6AC1}"/>
              </a:ext>
            </a:extLst>
          </p:cNvPr>
          <p:cNvSpPr/>
          <p:nvPr/>
        </p:nvSpPr>
        <p:spPr>
          <a:xfrm>
            <a:off x="3110967" y="1580610"/>
            <a:ext cx="495176" cy="98750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9675CBC-4343-B97C-8C14-0844CBFAAE8F}"/>
              </a:ext>
            </a:extLst>
          </p:cNvPr>
          <p:cNvSpPr/>
          <p:nvPr/>
        </p:nvSpPr>
        <p:spPr>
          <a:xfrm flipV="1">
            <a:off x="3635896" y="1608617"/>
            <a:ext cx="864096" cy="115963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1E3C2A3-BC02-9708-4BB2-160FE97352AD}"/>
              </a:ext>
            </a:extLst>
          </p:cNvPr>
          <p:cNvSpPr/>
          <p:nvPr/>
        </p:nvSpPr>
        <p:spPr>
          <a:xfrm flipV="1">
            <a:off x="3647982" y="1383148"/>
            <a:ext cx="864096" cy="115963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316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B82741-9908-284B-FC2D-8F92E7932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3478"/>
            <a:ext cx="5799323" cy="350550"/>
          </a:xfrm>
          <a:prstGeom prst="rect">
            <a:avLst/>
          </a:prstGeom>
        </p:spPr>
      </p:pic>
      <p:pic>
        <p:nvPicPr>
          <p:cNvPr id="4" name="Obraz 3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3692495A-DB54-89C4-74C7-C9A7A2CC8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48" y="770123"/>
            <a:ext cx="6131728" cy="3240360"/>
          </a:xfrm>
          <a:prstGeom prst="rect">
            <a:avLst/>
          </a:prstGeom>
        </p:spPr>
      </p:pic>
      <p:sp>
        <p:nvSpPr>
          <p:cNvPr id="33" name="Prostokąt 32">
            <a:extLst>
              <a:ext uri="{FF2B5EF4-FFF2-40B4-BE49-F238E27FC236}">
                <a16:creationId xmlns:a16="http://schemas.microsoft.com/office/drawing/2014/main" id="{085EB5DC-C0B9-F222-7854-2CD84571152B}"/>
              </a:ext>
            </a:extLst>
          </p:cNvPr>
          <p:cNvSpPr/>
          <p:nvPr/>
        </p:nvSpPr>
        <p:spPr>
          <a:xfrm>
            <a:off x="3059832" y="1367964"/>
            <a:ext cx="786986" cy="123666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>
            <a:extLst>
              <a:ext uri="{FF2B5EF4-FFF2-40B4-BE49-F238E27FC236}">
                <a16:creationId xmlns:a16="http://schemas.microsoft.com/office/drawing/2014/main" id="{C7A49BEC-5DB7-E221-A159-623FDF41C9E4}"/>
              </a:ext>
            </a:extLst>
          </p:cNvPr>
          <p:cNvSpPr/>
          <p:nvPr/>
        </p:nvSpPr>
        <p:spPr>
          <a:xfrm>
            <a:off x="3054730" y="1654930"/>
            <a:ext cx="792088" cy="11556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986B7FC3-6B3F-E37A-BFAC-881326A5CA41}"/>
              </a:ext>
            </a:extLst>
          </p:cNvPr>
          <p:cNvSpPr/>
          <p:nvPr/>
        </p:nvSpPr>
        <p:spPr>
          <a:xfrm>
            <a:off x="3059832" y="2364518"/>
            <a:ext cx="709876" cy="152121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rostokąt 35">
            <a:extLst>
              <a:ext uri="{FF2B5EF4-FFF2-40B4-BE49-F238E27FC236}">
                <a16:creationId xmlns:a16="http://schemas.microsoft.com/office/drawing/2014/main" id="{D299CC5A-12EC-F453-944A-D13EC65087AE}"/>
              </a:ext>
            </a:extLst>
          </p:cNvPr>
          <p:cNvSpPr/>
          <p:nvPr/>
        </p:nvSpPr>
        <p:spPr>
          <a:xfrm>
            <a:off x="3054730" y="2626861"/>
            <a:ext cx="720080" cy="148992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AA11A831-FC50-3B02-1CF9-E2672F8BBBDE}"/>
              </a:ext>
            </a:extLst>
          </p:cNvPr>
          <p:cNvSpPr/>
          <p:nvPr/>
        </p:nvSpPr>
        <p:spPr>
          <a:xfrm>
            <a:off x="3059832" y="2917942"/>
            <a:ext cx="720080" cy="149974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rostokąt 37">
            <a:extLst>
              <a:ext uri="{FF2B5EF4-FFF2-40B4-BE49-F238E27FC236}">
                <a16:creationId xmlns:a16="http://schemas.microsoft.com/office/drawing/2014/main" id="{2345C3DF-9CAD-0617-6948-F81F4BC7A7D8}"/>
              </a:ext>
            </a:extLst>
          </p:cNvPr>
          <p:cNvSpPr/>
          <p:nvPr/>
        </p:nvSpPr>
        <p:spPr>
          <a:xfrm>
            <a:off x="3059832" y="3176486"/>
            <a:ext cx="720080" cy="149974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Prostokąt 38">
            <a:extLst>
              <a:ext uri="{FF2B5EF4-FFF2-40B4-BE49-F238E27FC236}">
                <a16:creationId xmlns:a16="http://schemas.microsoft.com/office/drawing/2014/main" id="{37B5D710-1BFA-28F9-0074-6F9CAAE7DBCF}"/>
              </a:ext>
            </a:extLst>
          </p:cNvPr>
          <p:cNvSpPr/>
          <p:nvPr/>
        </p:nvSpPr>
        <p:spPr>
          <a:xfrm>
            <a:off x="3059832" y="3453161"/>
            <a:ext cx="720080" cy="144016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Prostokąt 39">
            <a:extLst>
              <a:ext uri="{FF2B5EF4-FFF2-40B4-BE49-F238E27FC236}">
                <a16:creationId xmlns:a16="http://schemas.microsoft.com/office/drawing/2014/main" id="{67E27611-5C1B-7A1D-F7F3-323C8FE286EF}"/>
              </a:ext>
            </a:extLst>
          </p:cNvPr>
          <p:cNvSpPr/>
          <p:nvPr/>
        </p:nvSpPr>
        <p:spPr>
          <a:xfrm>
            <a:off x="3059832" y="3746196"/>
            <a:ext cx="720080" cy="169801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Prostokąt 40">
            <a:extLst>
              <a:ext uri="{FF2B5EF4-FFF2-40B4-BE49-F238E27FC236}">
                <a16:creationId xmlns:a16="http://schemas.microsoft.com/office/drawing/2014/main" id="{F8F3C7EE-7919-598C-9953-E366CC75E4DE}"/>
              </a:ext>
            </a:extLst>
          </p:cNvPr>
          <p:cNvSpPr/>
          <p:nvPr/>
        </p:nvSpPr>
        <p:spPr>
          <a:xfrm>
            <a:off x="3054730" y="1933536"/>
            <a:ext cx="725182" cy="144016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Prostokąt 41">
            <a:extLst>
              <a:ext uri="{FF2B5EF4-FFF2-40B4-BE49-F238E27FC236}">
                <a16:creationId xmlns:a16="http://schemas.microsoft.com/office/drawing/2014/main" id="{D3AFFDC1-E033-FDEA-6521-5E9F045CEC3F}"/>
              </a:ext>
            </a:extLst>
          </p:cNvPr>
          <p:cNvSpPr/>
          <p:nvPr/>
        </p:nvSpPr>
        <p:spPr>
          <a:xfrm>
            <a:off x="3054730" y="2154123"/>
            <a:ext cx="714978" cy="123690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42">
            <a:extLst>
              <a:ext uri="{FF2B5EF4-FFF2-40B4-BE49-F238E27FC236}">
                <a16:creationId xmlns:a16="http://schemas.microsoft.com/office/drawing/2014/main" id="{104CBB82-7125-D0B0-BB66-BFDB5F2BF8C4}"/>
              </a:ext>
            </a:extLst>
          </p:cNvPr>
          <p:cNvSpPr/>
          <p:nvPr/>
        </p:nvSpPr>
        <p:spPr>
          <a:xfrm>
            <a:off x="3963985" y="1412248"/>
            <a:ext cx="536007" cy="152375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rostokąt 43">
            <a:extLst>
              <a:ext uri="{FF2B5EF4-FFF2-40B4-BE49-F238E27FC236}">
                <a16:creationId xmlns:a16="http://schemas.microsoft.com/office/drawing/2014/main" id="{078A0E63-93DD-AB23-EA04-B953C733CB04}"/>
              </a:ext>
            </a:extLst>
          </p:cNvPr>
          <p:cNvSpPr/>
          <p:nvPr/>
        </p:nvSpPr>
        <p:spPr>
          <a:xfrm>
            <a:off x="3963984" y="1663398"/>
            <a:ext cx="526013" cy="180002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44">
            <a:extLst>
              <a:ext uri="{FF2B5EF4-FFF2-40B4-BE49-F238E27FC236}">
                <a16:creationId xmlns:a16="http://schemas.microsoft.com/office/drawing/2014/main" id="{C4E03E05-7027-8693-1C99-A40E035509B8}"/>
              </a:ext>
            </a:extLst>
          </p:cNvPr>
          <p:cNvSpPr/>
          <p:nvPr/>
        </p:nvSpPr>
        <p:spPr>
          <a:xfrm>
            <a:off x="3958987" y="1919764"/>
            <a:ext cx="536007" cy="180002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45">
            <a:extLst>
              <a:ext uri="{FF2B5EF4-FFF2-40B4-BE49-F238E27FC236}">
                <a16:creationId xmlns:a16="http://schemas.microsoft.com/office/drawing/2014/main" id="{6B0E0D5A-227F-E98F-2310-488C8693A570}"/>
              </a:ext>
            </a:extLst>
          </p:cNvPr>
          <p:cNvSpPr/>
          <p:nvPr/>
        </p:nvSpPr>
        <p:spPr>
          <a:xfrm>
            <a:off x="3963984" y="2179944"/>
            <a:ext cx="536008" cy="152375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rostokąt 46">
            <a:extLst>
              <a:ext uri="{FF2B5EF4-FFF2-40B4-BE49-F238E27FC236}">
                <a16:creationId xmlns:a16="http://schemas.microsoft.com/office/drawing/2014/main" id="{60D57F64-2B55-2DAD-4CD8-036118186151}"/>
              </a:ext>
            </a:extLst>
          </p:cNvPr>
          <p:cNvSpPr/>
          <p:nvPr/>
        </p:nvSpPr>
        <p:spPr>
          <a:xfrm>
            <a:off x="3958986" y="2454936"/>
            <a:ext cx="531011" cy="144733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rostokąt 47">
            <a:extLst>
              <a:ext uri="{FF2B5EF4-FFF2-40B4-BE49-F238E27FC236}">
                <a16:creationId xmlns:a16="http://schemas.microsoft.com/office/drawing/2014/main" id="{2F5BF1DF-A480-54BA-0D80-E295B702BEB6}"/>
              </a:ext>
            </a:extLst>
          </p:cNvPr>
          <p:cNvSpPr/>
          <p:nvPr/>
        </p:nvSpPr>
        <p:spPr>
          <a:xfrm>
            <a:off x="3953988" y="2711303"/>
            <a:ext cx="541006" cy="156227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48">
            <a:extLst>
              <a:ext uri="{FF2B5EF4-FFF2-40B4-BE49-F238E27FC236}">
                <a16:creationId xmlns:a16="http://schemas.microsoft.com/office/drawing/2014/main" id="{79A4C5B2-3762-ECF4-C48E-82B14ABC31DA}"/>
              </a:ext>
            </a:extLst>
          </p:cNvPr>
          <p:cNvSpPr/>
          <p:nvPr/>
        </p:nvSpPr>
        <p:spPr>
          <a:xfrm>
            <a:off x="3958986" y="2967669"/>
            <a:ext cx="536008" cy="16120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>
            <a:extLst>
              <a:ext uri="{FF2B5EF4-FFF2-40B4-BE49-F238E27FC236}">
                <a16:creationId xmlns:a16="http://schemas.microsoft.com/office/drawing/2014/main" id="{F9CB715E-9A94-9145-44BA-8693C89A0403}"/>
              </a:ext>
            </a:extLst>
          </p:cNvPr>
          <p:cNvSpPr/>
          <p:nvPr/>
        </p:nvSpPr>
        <p:spPr>
          <a:xfrm>
            <a:off x="3958986" y="3227652"/>
            <a:ext cx="536008" cy="161209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rostokąt 50">
            <a:extLst>
              <a:ext uri="{FF2B5EF4-FFF2-40B4-BE49-F238E27FC236}">
                <a16:creationId xmlns:a16="http://schemas.microsoft.com/office/drawing/2014/main" id="{4FAA3AAC-F28E-7C92-1CD1-621AB3773DD7}"/>
              </a:ext>
            </a:extLst>
          </p:cNvPr>
          <p:cNvSpPr/>
          <p:nvPr/>
        </p:nvSpPr>
        <p:spPr>
          <a:xfrm>
            <a:off x="3958986" y="3525410"/>
            <a:ext cx="531011" cy="144017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F9D9DBF0-06F5-770F-E393-2F8DE9DBA556}"/>
              </a:ext>
            </a:extLst>
          </p:cNvPr>
          <p:cNvSpPr/>
          <p:nvPr/>
        </p:nvSpPr>
        <p:spPr>
          <a:xfrm>
            <a:off x="3958985" y="3760478"/>
            <a:ext cx="536009" cy="157592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7900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5B82741-9908-284B-FC2D-8F92E7932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23478"/>
            <a:ext cx="5799323" cy="350550"/>
          </a:xfrm>
          <a:prstGeom prst="rect">
            <a:avLst/>
          </a:prstGeom>
        </p:spPr>
      </p:pic>
      <p:pic>
        <p:nvPicPr>
          <p:cNvPr id="4" name="Obraz 3" descr="Obraz zawierający tekst, zrzut ekranu, numer, Czcionka&#10;&#10;Opis wygenerowany automatycznie">
            <a:extLst>
              <a:ext uri="{FF2B5EF4-FFF2-40B4-BE49-F238E27FC236}">
                <a16:creationId xmlns:a16="http://schemas.microsoft.com/office/drawing/2014/main" id="{37D0F580-9D66-C9A3-2D99-C197F2DE8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43558"/>
            <a:ext cx="6070804" cy="3024336"/>
          </a:xfrm>
          <a:prstGeom prst="rect">
            <a:avLst/>
          </a:prstGeom>
        </p:spPr>
      </p:pic>
      <p:sp>
        <p:nvSpPr>
          <p:cNvPr id="5" name="Prostokąt 4">
            <a:extLst>
              <a:ext uri="{FF2B5EF4-FFF2-40B4-BE49-F238E27FC236}">
                <a16:creationId xmlns:a16="http://schemas.microsoft.com/office/drawing/2014/main" id="{0EE1A8CF-0198-02E2-9A3E-F1E85BF75846}"/>
              </a:ext>
            </a:extLst>
          </p:cNvPr>
          <p:cNvSpPr/>
          <p:nvPr/>
        </p:nvSpPr>
        <p:spPr>
          <a:xfrm>
            <a:off x="2463840" y="1419622"/>
            <a:ext cx="495176" cy="98750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AFEFE73-DE82-FD82-F20D-808E66DBE4AE}"/>
              </a:ext>
            </a:extLst>
          </p:cNvPr>
          <p:cNvSpPr/>
          <p:nvPr/>
        </p:nvSpPr>
        <p:spPr>
          <a:xfrm>
            <a:off x="2454960" y="1642191"/>
            <a:ext cx="504056" cy="98750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AFC49EF-35D7-6088-A2A6-10C470076933}"/>
              </a:ext>
            </a:extLst>
          </p:cNvPr>
          <p:cNvSpPr/>
          <p:nvPr/>
        </p:nvSpPr>
        <p:spPr>
          <a:xfrm>
            <a:off x="2463840" y="1861160"/>
            <a:ext cx="504056" cy="72008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3039E92A-ACA0-0366-F360-BB2D3C4ACCFD}"/>
              </a:ext>
            </a:extLst>
          </p:cNvPr>
          <p:cNvSpPr/>
          <p:nvPr/>
        </p:nvSpPr>
        <p:spPr>
          <a:xfrm>
            <a:off x="2454960" y="2017383"/>
            <a:ext cx="504056" cy="72008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8550D1D-766E-C7B8-63E0-F5CDCC0BFF38}"/>
              </a:ext>
            </a:extLst>
          </p:cNvPr>
          <p:cNvSpPr/>
          <p:nvPr/>
        </p:nvSpPr>
        <p:spPr>
          <a:xfrm>
            <a:off x="3059832" y="1417005"/>
            <a:ext cx="527328" cy="146633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18497EDB-477B-D14D-62DE-20F9ABF10E54}"/>
              </a:ext>
            </a:extLst>
          </p:cNvPr>
          <p:cNvSpPr/>
          <p:nvPr/>
        </p:nvSpPr>
        <p:spPr>
          <a:xfrm>
            <a:off x="3059832" y="2017384"/>
            <a:ext cx="288032" cy="108011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86F15A-0905-E22E-7348-447823F355F4}"/>
              </a:ext>
            </a:extLst>
          </p:cNvPr>
          <p:cNvSpPr/>
          <p:nvPr/>
        </p:nvSpPr>
        <p:spPr>
          <a:xfrm>
            <a:off x="3059832" y="1861160"/>
            <a:ext cx="432048" cy="108012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D1CD65F4-22EE-2D38-D14C-55E23D6DB182}"/>
              </a:ext>
            </a:extLst>
          </p:cNvPr>
          <p:cNvSpPr/>
          <p:nvPr/>
        </p:nvSpPr>
        <p:spPr>
          <a:xfrm>
            <a:off x="3065221" y="1642191"/>
            <a:ext cx="354651" cy="170757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CE9B909C-C757-F31C-E139-B5ED9B92F328}"/>
              </a:ext>
            </a:extLst>
          </p:cNvPr>
          <p:cNvSpPr/>
          <p:nvPr/>
        </p:nvSpPr>
        <p:spPr>
          <a:xfrm>
            <a:off x="3707904" y="1419622"/>
            <a:ext cx="936104" cy="102350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51119E97-5049-F220-E518-7C3C82E86EA9}"/>
              </a:ext>
            </a:extLst>
          </p:cNvPr>
          <p:cNvSpPr/>
          <p:nvPr/>
        </p:nvSpPr>
        <p:spPr>
          <a:xfrm>
            <a:off x="3707904" y="1642191"/>
            <a:ext cx="936104" cy="98750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34534D35-B898-0FA6-A22C-44ECA1DCDE5C}"/>
              </a:ext>
            </a:extLst>
          </p:cNvPr>
          <p:cNvSpPr/>
          <p:nvPr/>
        </p:nvSpPr>
        <p:spPr>
          <a:xfrm>
            <a:off x="3699042" y="1861160"/>
            <a:ext cx="936104" cy="108012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F6284246-7067-3E5E-97A0-5D55C64334F6}"/>
              </a:ext>
            </a:extLst>
          </p:cNvPr>
          <p:cNvSpPr/>
          <p:nvPr/>
        </p:nvSpPr>
        <p:spPr>
          <a:xfrm>
            <a:off x="3707904" y="2026645"/>
            <a:ext cx="936104" cy="98750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3221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4EC27A5-33B4-44E6-2679-918EEEAB1D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99029"/>
            <a:ext cx="4176464" cy="320068"/>
          </a:xfrm>
          <a:prstGeom prst="rect">
            <a:avLst/>
          </a:prstGeom>
        </p:spPr>
      </p:pic>
      <p:pic>
        <p:nvPicPr>
          <p:cNvPr id="8" name="Obraz 7" descr="Obraz zawierający tekst, zrzut ekranu, numer, Równolegle&#10;&#10;Opis wygenerowany automatycznie">
            <a:extLst>
              <a:ext uri="{FF2B5EF4-FFF2-40B4-BE49-F238E27FC236}">
                <a16:creationId xmlns:a16="http://schemas.microsoft.com/office/drawing/2014/main" id="{E1D58684-0551-4250-6ECA-731AC70347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79" y="699542"/>
            <a:ext cx="510584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45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tekst, Czcionka, numer, Strona internetowa&#10;&#10;Opis wygenerowany automatycznie">
            <a:extLst>
              <a:ext uri="{FF2B5EF4-FFF2-40B4-BE49-F238E27FC236}">
                <a16:creationId xmlns:a16="http://schemas.microsoft.com/office/drawing/2014/main" id="{81560B43-A1E1-FDCC-09C1-735CCF820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303" y="2211710"/>
            <a:ext cx="5235394" cy="160795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D4D6041A-B2C2-FC1D-0501-62351FAE4CDC}"/>
              </a:ext>
            </a:extLst>
          </p:cNvPr>
          <p:cNvSpPr txBox="1"/>
          <p:nvPr/>
        </p:nvSpPr>
        <p:spPr>
          <a:xfrm>
            <a:off x="971600" y="627534"/>
            <a:ext cx="712879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71450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</a:rPr>
              <a:t>Oświadczenie prawnego reprezentanta placówki stanowi integralną część sprawozdania końcowego</a:t>
            </a:r>
          </a:p>
          <a:p>
            <a:pPr indent="-171450">
              <a:buFont typeface="Wingdings" panose="05000000000000000000" pitchFamily="2" charset="2"/>
              <a:buChar char="Ø"/>
            </a:pPr>
            <a:endParaRPr lang="pl-PL" sz="1200" dirty="0">
              <a:solidFill>
                <a:schemeClr val="dk1"/>
              </a:solidFill>
            </a:endParaRPr>
          </a:p>
          <a:p>
            <a:pPr indent="-171450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</a:rPr>
              <a:t>Scan dokumentu podpisanego przez reprezentanta prawnego należy dołączyć </a:t>
            </a:r>
            <a:br>
              <a:rPr lang="pl-PL" sz="1200" dirty="0">
                <a:solidFill>
                  <a:schemeClr val="dk1"/>
                </a:solidFill>
              </a:rPr>
            </a:br>
            <a:r>
              <a:rPr lang="pl-PL" sz="1200" dirty="0">
                <a:solidFill>
                  <a:schemeClr val="dk1"/>
                </a:solidFill>
              </a:rPr>
              <a:t>w systemie </a:t>
            </a:r>
            <a:r>
              <a:rPr lang="pl-PL" sz="1200" dirty="0" err="1">
                <a:solidFill>
                  <a:schemeClr val="dk1"/>
                </a:solidFill>
              </a:rPr>
              <a:t>OnLine</a:t>
            </a:r>
            <a:r>
              <a:rPr lang="pl-PL" sz="1200" dirty="0">
                <a:solidFill>
                  <a:schemeClr val="dk1"/>
                </a:solidFill>
              </a:rPr>
              <a:t> FRSE przed złożeniem sprawozdania</a:t>
            </a:r>
          </a:p>
          <a:p>
            <a:pPr indent="-171450">
              <a:buFont typeface="Wingdings" panose="05000000000000000000" pitchFamily="2" charset="2"/>
              <a:buChar char="Ø"/>
            </a:pPr>
            <a:endParaRPr lang="pl-PL" sz="1200" dirty="0">
              <a:solidFill>
                <a:schemeClr val="dk1"/>
              </a:solidFill>
            </a:endParaRPr>
          </a:p>
          <a:p>
            <a:pPr indent="-171450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</a:rPr>
              <a:t>W przypadku zmiany reprezentanta prawnego konieczne jest dostarczenie do FRSE dokumentów potwierdzających aktualną reprezentację prawną!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874367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D4D6041A-B2C2-FC1D-0501-62351FAE4CDC}"/>
              </a:ext>
            </a:extLst>
          </p:cNvPr>
          <p:cNvSpPr txBox="1"/>
          <p:nvPr/>
        </p:nvSpPr>
        <p:spPr>
          <a:xfrm>
            <a:off x="971600" y="627534"/>
            <a:ext cx="712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>
              <a:solidFill>
                <a:schemeClr val="dk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pl-PL" sz="1000" dirty="0"/>
          </a:p>
        </p:txBody>
      </p:sp>
      <p:pic>
        <p:nvPicPr>
          <p:cNvPr id="3" name="Obraz 2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FE71B38E-CA6C-0AE9-D3E3-24EF56765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67494"/>
            <a:ext cx="4608512" cy="4165175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39BCE473-D598-F3BE-05CB-1A96C581A905}"/>
              </a:ext>
            </a:extLst>
          </p:cNvPr>
          <p:cNvSpPr txBox="1"/>
          <p:nvPr/>
        </p:nvSpPr>
        <p:spPr>
          <a:xfrm>
            <a:off x="796899" y="868831"/>
            <a:ext cx="1260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FF0000"/>
                </a:solidFill>
              </a:rPr>
              <a:t>UWAGA!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8FF7D86B-7A6F-0012-C562-A8FBA693E546}"/>
              </a:ext>
            </a:extLst>
          </p:cNvPr>
          <p:cNvSpPr txBox="1"/>
          <p:nvPr/>
        </p:nvSpPr>
        <p:spPr>
          <a:xfrm>
            <a:off x="791580" y="1217533"/>
            <a:ext cx="25562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>
                <a:solidFill>
                  <a:schemeClr val="dk1"/>
                </a:solidFill>
              </a:rPr>
              <a:t>W oświadczeniu należy wybrać i zaznaczyć jedną z dwóch opisanych opcji dot. możliwości odzyskania VAT.</a:t>
            </a:r>
          </a:p>
          <a:p>
            <a:endParaRPr lang="pl-PL" sz="1200" dirty="0">
              <a:solidFill>
                <a:schemeClr val="dk1"/>
              </a:solidFill>
            </a:endParaRPr>
          </a:p>
          <a:p>
            <a:r>
              <a:rPr lang="pl-PL" sz="1200" dirty="0">
                <a:solidFill>
                  <a:schemeClr val="dk1"/>
                </a:solidFill>
              </a:rPr>
              <a:t>Brak zaznaczenia jest błędem formalnym uniemożliwiającym akceptację sprawozdania końcowego.</a:t>
            </a:r>
          </a:p>
          <a:p>
            <a:pPr indent="-171450">
              <a:buFont typeface="Wingdings" panose="05000000000000000000" pitchFamily="2" charset="2"/>
              <a:buChar char="Ø"/>
            </a:pPr>
            <a:endParaRPr lang="pl-PL" sz="1200" dirty="0">
              <a:solidFill>
                <a:schemeClr val="dk1"/>
              </a:solidFill>
            </a:endParaRPr>
          </a:p>
          <a:p>
            <a:pPr indent="-171450">
              <a:buFont typeface="Wingdings" panose="05000000000000000000" pitchFamily="2" charset="2"/>
              <a:buChar char="Ø"/>
            </a:pPr>
            <a:endParaRPr lang="pl-PL" sz="1200" dirty="0">
              <a:solidFill>
                <a:schemeClr val="dk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pl-PL" sz="1000" dirty="0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25FCB418-9777-13E4-FC46-498C30DC3643}"/>
              </a:ext>
            </a:extLst>
          </p:cNvPr>
          <p:cNvSpPr/>
          <p:nvPr/>
        </p:nvSpPr>
        <p:spPr>
          <a:xfrm>
            <a:off x="2483768" y="3636136"/>
            <a:ext cx="720080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08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rzut ekranu, oprogramowanie, Ikona komputerowa&#10;&#10;Opis wygenerowany automatycznie">
            <a:extLst>
              <a:ext uri="{FF2B5EF4-FFF2-40B4-BE49-F238E27FC236}">
                <a16:creationId xmlns:a16="http://schemas.microsoft.com/office/drawing/2014/main" id="{6B2389D0-0CB2-5889-B8C5-6024A943A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347614"/>
            <a:ext cx="5265876" cy="1386960"/>
          </a:xfrm>
          <a:prstGeom prst="rect">
            <a:avLst/>
          </a:prstGeom>
        </p:spPr>
      </p:pic>
      <p:sp>
        <p:nvSpPr>
          <p:cNvPr id="2" name="Strzałka: w prawo 1">
            <a:extLst>
              <a:ext uri="{FF2B5EF4-FFF2-40B4-BE49-F238E27FC236}">
                <a16:creationId xmlns:a16="http://schemas.microsoft.com/office/drawing/2014/main" id="{8DA06A38-909B-DA1B-A1AC-9E666A64827B}"/>
              </a:ext>
            </a:extLst>
          </p:cNvPr>
          <p:cNvSpPr/>
          <p:nvPr/>
        </p:nvSpPr>
        <p:spPr>
          <a:xfrm>
            <a:off x="1851375" y="2520740"/>
            <a:ext cx="400690" cy="45719"/>
          </a:xfrm>
          <a:prstGeom prst="rightArrow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99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F6A6F9E-9F23-5379-BFDB-CFC2AB2E5C9B}"/>
              </a:ext>
            </a:extLst>
          </p:cNvPr>
          <p:cNvSpPr txBox="1"/>
          <p:nvPr/>
        </p:nvSpPr>
        <p:spPr>
          <a:xfrm>
            <a:off x="2771800" y="41151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Przed przystąpieniem do składania sprawozdania - </a:t>
            </a:r>
            <a:r>
              <a:rPr lang="pl-PL" sz="1600" b="1" dirty="0" err="1"/>
              <a:t>check</a:t>
            </a:r>
            <a:r>
              <a:rPr lang="pl-PL" sz="1600" b="1" dirty="0"/>
              <a:t> lista!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6282D3C-87D3-203A-DDD6-A02CBA4C2393}"/>
              </a:ext>
            </a:extLst>
          </p:cNvPr>
          <p:cNvSpPr txBox="1"/>
          <p:nvPr/>
        </p:nvSpPr>
        <p:spPr>
          <a:xfrm>
            <a:off x="823848" y="1419622"/>
            <a:ext cx="7780600" cy="2729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</a:rPr>
              <a:t>Oświadczenie Realizatora podpisane przez reprezentanta prawnego, wskazujące z imienia i nazwiska uczestnika oraz kategorię niekorzystnej sytuacji kwalifikującej go do grupy docelowej projektu – </a:t>
            </a:r>
            <a:br>
              <a:rPr lang="pl-PL" sz="1200" dirty="0">
                <a:solidFill>
                  <a:schemeClr val="dk1"/>
                </a:solidFill>
              </a:rPr>
            </a:br>
            <a:r>
              <a:rPr lang="pl-PL" sz="1200" dirty="0">
                <a:solidFill>
                  <a:schemeClr val="dk1"/>
                </a:solidFill>
              </a:rPr>
              <a:t>czy znajduje się w dokumentacji projektowej wraz z umową z uczestnikiem </a:t>
            </a:r>
          </a:p>
          <a:p>
            <a:pPr marL="171450" indent="-1714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</a:rPr>
              <a:t>Dane w formularzu CST – czy są kompletne i prawidłowe</a:t>
            </a:r>
          </a:p>
          <a:p>
            <a:pPr marL="171450" indent="-1714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</a:rPr>
              <a:t>Certyfikaty – wzór i dane - czy są zgodne z danymi w systemie </a:t>
            </a:r>
            <a:r>
              <a:rPr lang="pl-PL" sz="1200" dirty="0" err="1">
                <a:solidFill>
                  <a:schemeClr val="dk1"/>
                </a:solidFill>
              </a:rPr>
              <a:t>OnLine</a:t>
            </a:r>
            <a:r>
              <a:rPr lang="pl-PL" sz="1200" dirty="0">
                <a:solidFill>
                  <a:schemeClr val="dk1"/>
                </a:solidFill>
              </a:rPr>
              <a:t> FRSE</a:t>
            </a:r>
          </a:p>
          <a:p>
            <a:pPr marL="171450" indent="-1714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</a:rPr>
              <a:t>Reprezentanci prawni – w przypadku zmian – czy dostarczono do FRSE aktualne pełnomocnictwa</a:t>
            </a:r>
          </a:p>
          <a:p>
            <a:pPr marL="171450" indent="-171450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</a:rPr>
              <a:t>Materiały promocyjne i upowszechniające – czy są oznakowane zgodnie z obowiązującymi w projekcie zasadami: </a:t>
            </a:r>
            <a:r>
              <a:rPr lang="pl-PL" sz="1000" dirty="0">
                <a:solidFill>
                  <a:srgbClr val="3498DB"/>
                </a:solidFill>
                <a:effectLst/>
                <a:hlinkClick r:id="rId2"/>
              </a:rPr>
              <a:t>Podręcznik beneficjenta Funduszy Europejskich na lata 2021-2027 w zakresie informacji i promocji</a:t>
            </a:r>
            <a:endParaRPr lang="pl-PL" sz="1000" dirty="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1278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zawartości 5" descr="Symbole żółte i niebieskie">
            <a:extLst>
              <a:ext uri="{FF2B5EF4-FFF2-40B4-BE49-F238E27FC236}">
                <a16:creationId xmlns:a16="http://schemas.microsoft.com/office/drawing/2014/main" id="{FF05088F-81E1-FB70-1877-A6636D39D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99573"/>
            <a:ext cx="3457914" cy="2646363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D8A67B0D-F377-1E9B-0A10-78FCC0EF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2BA1D0D1-393D-A1C1-27DA-2F69F9A1F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                                       Sesja Q &amp; A</a:t>
            </a:r>
          </a:p>
        </p:txBody>
      </p:sp>
    </p:spTree>
    <p:extLst>
      <p:ext uri="{BB962C8B-B14F-4D97-AF65-F5344CB8AC3E}">
        <p14:creationId xmlns:p14="http://schemas.microsoft.com/office/powerpoint/2010/main" val="26969306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F56893B-311C-C4B5-C74E-4712C8C0A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Zapraszamy do kontaktu!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527A87-FEDD-893A-FD2E-B8870D672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sz="1800" b="1" dirty="0">
                <a:latin typeface="+mn-lt"/>
              </a:rPr>
              <a:t>Zespół merytoryczny projektu</a:t>
            </a:r>
            <a:br>
              <a:rPr lang="pl-PL" sz="1600" b="1" dirty="0">
                <a:latin typeface="+mn-lt"/>
              </a:rPr>
            </a:br>
            <a:br>
              <a:rPr lang="pl-PL" sz="1400" b="1" dirty="0">
                <a:latin typeface="+mn-lt"/>
              </a:rPr>
            </a:br>
            <a:r>
              <a:rPr lang="pl-PL" sz="1600" b="1" dirty="0">
                <a:latin typeface="+mn-lt"/>
              </a:rPr>
              <a:t>„Zagraniczna mobilność edukacyjna uczniów </a:t>
            </a:r>
            <a:br>
              <a:rPr lang="pl-PL" sz="1600" b="1" dirty="0">
                <a:latin typeface="+mn-lt"/>
              </a:rPr>
            </a:br>
            <a:r>
              <a:rPr lang="pl-PL" sz="1600" b="1" dirty="0">
                <a:latin typeface="+mn-lt"/>
              </a:rPr>
              <a:t>i kadry edukacji szkolnej”</a:t>
            </a:r>
            <a:br>
              <a:rPr lang="pl-PL" sz="1600" b="1" dirty="0">
                <a:latin typeface="+mn-lt"/>
              </a:rPr>
            </a:br>
            <a:br>
              <a:rPr lang="pl-PL" sz="1600" b="1" dirty="0">
                <a:latin typeface="+mn-lt"/>
              </a:rPr>
            </a:br>
            <a:r>
              <a:rPr lang="pl-PL" sz="1600" b="1" dirty="0">
                <a:latin typeface="+mn-lt"/>
              </a:rPr>
              <a:t> e-mail: </a:t>
            </a:r>
            <a:r>
              <a:rPr lang="pl-PL" sz="1600" b="1" dirty="0">
                <a:latin typeface="+mn-lt"/>
                <a:ea typeface="Calibri" panose="020F0502020204030204" pitchFamily="34" charset="0"/>
              </a:rPr>
              <a:t>fersse@frse.org.pl</a:t>
            </a:r>
            <a:br>
              <a:rPr lang="pl-PL" sz="1600" b="1" dirty="0">
                <a:latin typeface="+mj-lt"/>
              </a:rPr>
            </a:br>
            <a:endParaRPr lang="pl-PL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9949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BA991A-9A93-7E06-4A7E-04A4B494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224" y="1059582"/>
            <a:ext cx="7848872" cy="3348373"/>
          </a:xfrm>
        </p:spPr>
        <p:txBody>
          <a:bodyPr>
            <a:normAutofit/>
          </a:bodyPr>
          <a:lstStyle/>
          <a:p>
            <a:endParaRPr lang="pl-PL" sz="1400" b="1" dirty="0"/>
          </a:p>
          <a:p>
            <a:pPr indent="-171450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  <a:latin typeface="+mn-lt"/>
              </a:rPr>
              <a:t>Sprawozdanie końcowe jest traktowane jako wniosek o płatność końcową</a:t>
            </a:r>
          </a:p>
          <a:p>
            <a:endParaRPr lang="pl-PL" sz="1200" dirty="0">
              <a:solidFill>
                <a:schemeClr val="dk1"/>
              </a:solidFill>
              <a:latin typeface="+mn-lt"/>
            </a:endParaRPr>
          </a:p>
          <a:p>
            <a:pPr indent="-171450"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  <a:latin typeface="+mn-lt"/>
              </a:rPr>
              <a:t>Sprawozdanie należy złożyć maksymalnie </a:t>
            </a:r>
            <a:r>
              <a:rPr lang="pl-PL" sz="1200" dirty="0">
                <a:solidFill>
                  <a:srgbClr val="FF0000"/>
                </a:solidFill>
                <a:latin typeface="+mn-lt"/>
              </a:rPr>
              <a:t>w ciągu 60 dni od daty zakończenia przedsięwzięcia</a:t>
            </a:r>
            <a:r>
              <a:rPr lang="pl-PL" sz="1200" dirty="0">
                <a:solidFill>
                  <a:schemeClr val="dk1"/>
                </a:solidFill>
                <a:latin typeface="+mn-lt"/>
              </a:rPr>
              <a:t>! </a:t>
            </a:r>
          </a:p>
          <a:p>
            <a:endParaRPr lang="pl-PL" sz="1200" dirty="0">
              <a:solidFill>
                <a:schemeClr val="dk1"/>
              </a:solidFill>
              <a:latin typeface="+mn-lt"/>
            </a:endParaRPr>
          </a:p>
          <a:p>
            <a:pPr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  <a:latin typeface="+mn-lt"/>
              </a:rPr>
              <a:t>Sprawozdania nie należy przesyłać do FRSE w wersji papierowej; należy je złożyć wyłącznie poprzez system </a:t>
            </a:r>
            <a:r>
              <a:rPr lang="pl-PL" sz="1200" dirty="0" err="1">
                <a:solidFill>
                  <a:schemeClr val="dk1"/>
                </a:solidFill>
                <a:latin typeface="+mn-lt"/>
              </a:rPr>
              <a:t>OnLine</a:t>
            </a:r>
            <a:r>
              <a:rPr lang="pl-PL" sz="1200" dirty="0">
                <a:solidFill>
                  <a:schemeClr val="dk1"/>
                </a:solidFill>
                <a:latin typeface="+mn-lt"/>
              </a:rPr>
              <a:t> FRSE – </a:t>
            </a:r>
            <a:r>
              <a:rPr lang="pl-PL" sz="1200" dirty="0">
                <a:solidFill>
                  <a:schemeClr val="dk1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https://online.frse.org.pl/</a:t>
            </a:r>
            <a:r>
              <a:rPr lang="pl-PL" sz="1200" dirty="0">
                <a:solidFill>
                  <a:schemeClr val="dk1"/>
                </a:solidFill>
                <a:latin typeface="+mn-lt"/>
              </a:rPr>
              <a:t> </a:t>
            </a:r>
          </a:p>
          <a:p>
            <a:pPr indent="-1714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200" dirty="0">
                <a:solidFill>
                  <a:schemeClr val="dk1"/>
                </a:solidFill>
                <a:latin typeface="+mn-lt"/>
              </a:rPr>
              <a:t>Integralną częścią Sprawozdania jest podpisane przez reprezentanta prawnego instytucji Oświadczenie </a:t>
            </a:r>
            <a:br>
              <a:rPr lang="pl-PL" sz="1200" dirty="0">
                <a:solidFill>
                  <a:schemeClr val="dk1"/>
                </a:solidFill>
                <a:latin typeface="+mn-lt"/>
              </a:rPr>
            </a:br>
            <a:r>
              <a:rPr lang="pl-PL" sz="1200" dirty="0">
                <a:solidFill>
                  <a:schemeClr val="dk1"/>
                </a:solidFill>
                <a:latin typeface="+mn-lt"/>
              </a:rPr>
              <a:t>o prawidłowości przekazanych danych</a:t>
            </a:r>
            <a:r>
              <a:rPr lang="pl-PL" sz="1200" dirty="0"/>
              <a:t> </a:t>
            </a:r>
            <a:r>
              <a:rPr lang="pl-PL" sz="1200" dirty="0">
                <a:solidFill>
                  <a:schemeClr val="dk1"/>
                </a:solidFill>
                <a:latin typeface="+mn-lt"/>
              </a:rPr>
              <a:t>(</a:t>
            </a:r>
            <a:r>
              <a:rPr lang="pl-PL" sz="1200" dirty="0">
                <a:solidFill>
                  <a:srgbClr val="FF0000"/>
                </a:solidFill>
              </a:rPr>
              <a:t>oświadczenie z bieżącą datą</a:t>
            </a:r>
            <a:r>
              <a:rPr lang="pl-PL" sz="1200" dirty="0">
                <a:solidFill>
                  <a:schemeClr val="dk1"/>
                </a:solidFill>
                <a:latin typeface="+mn-lt"/>
              </a:rPr>
              <a:t>)</a:t>
            </a:r>
          </a:p>
          <a:p>
            <a:endParaRPr lang="pl-PL" sz="1400" b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82E6BC8-42C6-97A5-B022-5DEE37BC38C3}"/>
              </a:ext>
            </a:extLst>
          </p:cNvPr>
          <p:cNvSpPr txBox="1"/>
          <p:nvPr/>
        </p:nvSpPr>
        <p:spPr>
          <a:xfrm>
            <a:off x="2843808" y="366213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b="1" dirty="0"/>
              <a:t>Sprawozdanie końcowe - podstawowe informacje</a:t>
            </a:r>
          </a:p>
        </p:txBody>
      </p:sp>
    </p:spTree>
    <p:extLst>
      <p:ext uri="{BB962C8B-B14F-4D97-AF65-F5344CB8AC3E}">
        <p14:creationId xmlns:p14="http://schemas.microsoft.com/office/powerpoint/2010/main" val="299378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BE44352-8F12-93EA-6805-BC9CF292D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763159"/>
            <a:ext cx="6185821" cy="3530133"/>
          </a:xfr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24918C0-28C6-8808-BA88-60DB44810F45}"/>
              </a:ext>
            </a:extLst>
          </p:cNvPr>
          <p:cNvSpPr txBox="1"/>
          <p:nvPr/>
        </p:nvSpPr>
        <p:spPr>
          <a:xfrm>
            <a:off x="2834205" y="1227499"/>
            <a:ext cx="1233739" cy="24622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sz="1000" dirty="0"/>
              <a:t>online.frse.org.pl</a:t>
            </a:r>
          </a:p>
        </p:txBody>
      </p:sp>
      <p:pic>
        <p:nvPicPr>
          <p:cNvPr id="13" name="Picture 9">
            <a:extLst>
              <a:ext uri="{FF2B5EF4-FFF2-40B4-BE49-F238E27FC236}">
                <a16:creationId xmlns:a16="http://schemas.microsoft.com/office/drawing/2014/main" id="{285D8E36-9057-0E1C-9F27-361E53FC6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27734"/>
            <a:ext cx="1584176" cy="69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263AC0C4-C675-3235-7128-CFEF4B3F1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78" y="1923678"/>
            <a:ext cx="1278634" cy="34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580F24F-A8A2-B5EC-04B4-90FAB78425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437" y="2317589"/>
            <a:ext cx="1183877" cy="917848"/>
          </a:xfrm>
          <a:prstGeom prst="rect">
            <a:avLst/>
          </a:prstGeom>
        </p:spPr>
      </p:pic>
      <p:sp>
        <p:nvSpPr>
          <p:cNvPr id="2" name="Strzałka: w dół 1">
            <a:extLst>
              <a:ext uri="{FF2B5EF4-FFF2-40B4-BE49-F238E27FC236}">
                <a16:creationId xmlns:a16="http://schemas.microsoft.com/office/drawing/2014/main" id="{B49B4A3F-2F05-83F7-AF9F-E6A57B8E162E}"/>
              </a:ext>
            </a:extLst>
          </p:cNvPr>
          <p:cNvSpPr/>
          <p:nvPr/>
        </p:nvSpPr>
        <p:spPr>
          <a:xfrm flipV="1">
            <a:off x="3131840" y="950502"/>
            <a:ext cx="45719" cy="276997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5147949-1E47-7215-A397-1B069B76C286}"/>
              </a:ext>
            </a:extLst>
          </p:cNvPr>
          <p:cNvSpPr txBox="1"/>
          <p:nvPr/>
        </p:nvSpPr>
        <p:spPr>
          <a:xfrm>
            <a:off x="2843808" y="12347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Sprawozdanie końcowe – proces składania dokumentu w systemie </a:t>
            </a:r>
            <a:r>
              <a:rPr lang="pl-PL" b="1" dirty="0" err="1"/>
              <a:t>OnLine</a:t>
            </a:r>
            <a:r>
              <a:rPr lang="pl-PL" b="1" dirty="0"/>
              <a:t> FRSE</a:t>
            </a:r>
          </a:p>
        </p:txBody>
      </p:sp>
    </p:spTree>
    <p:extLst>
      <p:ext uri="{BB962C8B-B14F-4D97-AF65-F5344CB8AC3E}">
        <p14:creationId xmlns:p14="http://schemas.microsoft.com/office/powerpoint/2010/main" val="3155493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6">
            <a:extLst>
              <a:ext uri="{FF2B5EF4-FFF2-40B4-BE49-F238E27FC236}">
                <a16:creationId xmlns:a16="http://schemas.microsoft.com/office/drawing/2014/main" id="{4B5748B9-4F1B-EBB9-B361-B63B291B58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4" r="82" b="3154"/>
          <a:stretch/>
        </p:blipFill>
        <p:spPr>
          <a:xfrm>
            <a:off x="1907704" y="555526"/>
            <a:ext cx="6408712" cy="3816424"/>
          </a:xfr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DEFE6E1-8E21-F873-FABF-656B6E25E2ED}"/>
              </a:ext>
            </a:extLst>
          </p:cNvPr>
          <p:cNvSpPr txBox="1"/>
          <p:nvPr/>
        </p:nvSpPr>
        <p:spPr>
          <a:xfrm>
            <a:off x="6804248" y="915566"/>
            <a:ext cx="2088232" cy="553998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pl-PL" sz="1000" dirty="0"/>
              <a:t>Należy użyć adresu </a:t>
            </a:r>
            <a:br>
              <a:rPr lang="pl-PL" sz="1000" dirty="0"/>
            </a:br>
            <a:r>
              <a:rPr lang="pl-PL" sz="1000" dirty="0"/>
              <a:t>e-mailowego i hasła podanych przy zakładaniu konta</a:t>
            </a:r>
          </a:p>
        </p:txBody>
      </p:sp>
    </p:spTree>
    <p:extLst>
      <p:ext uri="{BB962C8B-B14F-4D97-AF65-F5344CB8AC3E}">
        <p14:creationId xmlns:p14="http://schemas.microsoft.com/office/powerpoint/2010/main" val="183124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6BA991A-9A93-7E06-4A7E-04A4B494F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3E81560-0214-B744-2A0B-78AF6C3ED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169" y="555526"/>
            <a:ext cx="8522096" cy="3672408"/>
          </a:xfrm>
          <a:prstGeom prst="rect">
            <a:avLst/>
          </a:prstGeom>
        </p:spPr>
      </p:pic>
      <p:sp>
        <p:nvSpPr>
          <p:cNvPr id="7" name="Strzałka: w dół 6">
            <a:extLst>
              <a:ext uri="{FF2B5EF4-FFF2-40B4-BE49-F238E27FC236}">
                <a16:creationId xmlns:a16="http://schemas.microsoft.com/office/drawing/2014/main" id="{4D594976-FD7A-9955-61BC-B0B03DBADEB2}"/>
              </a:ext>
            </a:extLst>
          </p:cNvPr>
          <p:cNvSpPr/>
          <p:nvPr/>
        </p:nvSpPr>
        <p:spPr>
          <a:xfrm flipH="1">
            <a:off x="5868144" y="987574"/>
            <a:ext cx="72008" cy="64807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13C415B2-9D5D-9453-4FCC-B67275A5A2B6}"/>
              </a:ext>
            </a:extLst>
          </p:cNvPr>
          <p:cNvSpPr txBox="1"/>
          <p:nvPr/>
        </p:nvSpPr>
        <p:spPr>
          <a:xfrm>
            <a:off x="5580112" y="735545"/>
            <a:ext cx="1872208" cy="24622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sz="1000" dirty="0"/>
              <a:t>Należy wybrać program FERS</a:t>
            </a:r>
          </a:p>
        </p:txBody>
      </p:sp>
    </p:spTree>
    <p:extLst>
      <p:ext uri="{BB962C8B-B14F-4D97-AF65-F5344CB8AC3E}">
        <p14:creationId xmlns:p14="http://schemas.microsoft.com/office/powerpoint/2010/main" val="3658627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>
            <a:extLst>
              <a:ext uri="{FF2B5EF4-FFF2-40B4-BE49-F238E27FC236}">
                <a16:creationId xmlns:a16="http://schemas.microsoft.com/office/drawing/2014/main" id="{7A323397-BDA7-02BD-4613-8605C82E3518}"/>
              </a:ext>
            </a:extLst>
          </p:cNvPr>
          <p:cNvSpPr/>
          <p:nvPr/>
        </p:nvSpPr>
        <p:spPr>
          <a:xfrm>
            <a:off x="2915816" y="2571750"/>
            <a:ext cx="1241260" cy="144016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40825F7F-4834-9AA0-02D7-6EE03F0ED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3" y="2961956"/>
            <a:ext cx="4643211" cy="50784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BFF21E9F-19C4-192B-2A07-421012053E4E}"/>
              </a:ext>
            </a:extLst>
          </p:cNvPr>
          <p:cNvSpPr txBox="1"/>
          <p:nvPr/>
        </p:nvSpPr>
        <p:spPr>
          <a:xfrm>
            <a:off x="4481476" y="512212"/>
            <a:ext cx="2880320" cy="400110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1200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pl-PL" sz="1000" dirty="0"/>
              <a:t>Należy wybrać zakładkę Projekty oraz teczkę przedsięwzięcia, którego dot. sprawozdanie </a:t>
            </a:r>
          </a:p>
        </p:txBody>
      </p:sp>
      <p:sp>
        <p:nvSpPr>
          <p:cNvPr id="4" name="Strzałka: w dół 3">
            <a:extLst>
              <a:ext uri="{FF2B5EF4-FFF2-40B4-BE49-F238E27FC236}">
                <a16:creationId xmlns:a16="http://schemas.microsoft.com/office/drawing/2014/main" id="{FC5BE62E-E62C-BF12-3B70-64D1AD4A76EB}"/>
              </a:ext>
            </a:extLst>
          </p:cNvPr>
          <p:cNvSpPr/>
          <p:nvPr/>
        </p:nvSpPr>
        <p:spPr>
          <a:xfrm flipH="1">
            <a:off x="2627784" y="617542"/>
            <a:ext cx="144016" cy="243272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lt1"/>
              </a:solidFill>
            </a:endParaRPr>
          </a:p>
        </p:txBody>
      </p:sp>
      <p:sp>
        <p:nvSpPr>
          <p:cNvPr id="6" name="Strzałka: w prawo 5">
            <a:extLst>
              <a:ext uri="{FF2B5EF4-FFF2-40B4-BE49-F238E27FC236}">
                <a16:creationId xmlns:a16="http://schemas.microsoft.com/office/drawing/2014/main" id="{D5B796C0-13B3-C689-568C-53044A81E74D}"/>
              </a:ext>
            </a:extLst>
          </p:cNvPr>
          <p:cNvSpPr/>
          <p:nvPr/>
        </p:nvSpPr>
        <p:spPr>
          <a:xfrm flipV="1">
            <a:off x="215252" y="2412097"/>
            <a:ext cx="236736" cy="14401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 descr="Obraz zawierający tekst, Czcionka, linia, zrzut ekranu&#10;&#10;Opis wygenerowany automatycznie">
            <a:extLst>
              <a:ext uri="{FF2B5EF4-FFF2-40B4-BE49-F238E27FC236}">
                <a16:creationId xmlns:a16="http://schemas.microsoft.com/office/drawing/2014/main" id="{EB50B15E-294C-62CF-8107-9482D3E3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3" y="996938"/>
            <a:ext cx="7125066" cy="1828894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5DFDFF10-2D98-8CC1-48CC-3E81DBE14E54}"/>
              </a:ext>
            </a:extLst>
          </p:cNvPr>
          <p:cNvSpPr/>
          <p:nvPr/>
        </p:nvSpPr>
        <p:spPr>
          <a:xfrm>
            <a:off x="2195736" y="2412098"/>
            <a:ext cx="648072" cy="144016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000080"/>
              </a:highlight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E847E97-5262-8DE5-7DED-F4E2C261C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7" y="3579862"/>
            <a:ext cx="4824535" cy="70873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B1F61546-CDF8-3BDC-9FE9-8F895981B4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1349" y="2414391"/>
            <a:ext cx="1468803" cy="157360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E5E43706-AE2C-2214-5BC9-1EC1BBE20EE0}"/>
              </a:ext>
            </a:extLst>
          </p:cNvPr>
          <p:cNvSpPr/>
          <p:nvPr/>
        </p:nvSpPr>
        <p:spPr>
          <a:xfrm>
            <a:off x="3864553" y="2421063"/>
            <a:ext cx="559131" cy="144016"/>
          </a:xfrm>
          <a:prstGeom prst="rect">
            <a:avLst/>
          </a:prstGeom>
          <a:solidFill>
            <a:srgbClr val="00506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highlight>
                <a:srgbClr val="000080"/>
              </a:highlight>
            </a:endParaRPr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EB87613C-F03D-9F03-5B5D-4322F9D9164C}"/>
              </a:ext>
            </a:extLst>
          </p:cNvPr>
          <p:cNvSpPr/>
          <p:nvPr/>
        </p:nvSpPr>
        <p:spPr>
          <a:xfrm flipV="1">
            <a:off x="215103" y="3940824"/>
            <a:ext cx="236736" cy="14401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262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BB7C60D-AD79-BD84-963B-4349CAA67522}"/>
              </a:ext>
            </a:extLst>
          </p:cNvPr>
          <p:cNvSpPr txBox="1"/>
          <p:nvPr/>
        </p:nvSpPr>
        <p:spPr>
          <a:xfrm>
            <a:off x="2915816" y="41151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Formularz sprawozdania końcowego</a:t>
            </a:r>
          </a:p>
        </p:txBody>
      </p:sp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2E2475EC-4613-DCFF-D59A-27CF4D5C8617}"/>
              </a:ext>
            </a:extLst>
          </p:cNvPr>
          <p:cNvSpPr/>
          <p:nvPr/>
        </p:nvSpPr>
        <p:spPr>
          <a:xfrm flipV="1">
            <a:off x="111549" y="1587248"/>
            <a:ext cx="211979" cy="45719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2ACE1244-4297-C39F-B985-E7610C93A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079947"/>
            <a:ext cx="8748464" cy="106032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8BCC6A9-22BC-8EBE-A3F9-74F28FB6A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587248"/>
            <a:ext cx="4511431" cy="120406"/>
          </a:xfrm>
          <a:prstGeom prst="rect">
            <a:avLst/>
          </a:prstGeom>
        </p:spPr>
      </p:pic>
      <p:pic>
        <p:nvPicPr>
          <p:cNvPr id="19" name="Obraz 18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0C6EEE1F-20FF-0378-AE76-95816CDD9F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23679"/>
            <a:ext cx="7560840" cy="213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11051"/>
      </p:ext>
    </p:extLst>
  </p:cSld>
  <p:clrMapOvr>
    <a:masterClrMapping/>
  </p:clrMapOvr>
</p:sld>
</file>

<file path=ppt/theme/theme1.xml><?xml version="1.0" encoding="utf-8"?>
<a:theme xmlns:a="http://schemas.openxmlformats.org/drawingml/2006/main" name="Erasmus+">
  <a:themeElements>
    <a:clrScheme name="Niestandardowy 5">
      <a:dk1>
        <a:srgbClr val="005061"/>
      </a:dk1>
      <a:lt1>
        <a:sysClr val="window" lastClr="FFFFFF"/>
      </a:lt1>
      <a:dk2>
        <a:srgbClr val="005061"/>
      </a:dk2>
      <a:lt2>
        <a:srgbClr val="FFFFFF"/>
      </a:lt2>
      <a:accent1>
        <a:srgbClr val="F0575C"/>
      </a:accent1>
      <a:accent2>
        <a:srgbClr val="F0575C"/>
      </a:accent2>
      <a:accent3>
        <a:srgbClr val="F0575C"/>
      </a:accent3>
      <a:accent4>
        <a:srgbClr val="F0575C"/>
      </a:accent4>
      <a:accent5>
        <a:srgbClr val="F0575C"/>
      </a:accent5>
      <a:accent6>
        <a:srgbClr val="F0575C"/>
      </a:accent6>
      <a:hlink>
        <a:srgbClr val="F0575C"/>
      </a:hlink>
      <a:folHlink>
        <a:srgbClr val="F0575C"/>
      </a:folHlink>
    </a:clrScheme>
    <a:fontScheme name="Erasmus+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3686</TotalTime>
  <Words>537</Words>
  <Application>Microsoft Office PowerPoint</Application>
  <PresentationFormat>Pokaz na ekranie (16:9)</PresentationFormat>
  <Paragraphs>50</Paragraphs>
  <Slides>31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6" baseType="lpstr">
      <vt:lpstr>Arial</vt:lpstr>
      <vt:lpstr>Calibri</vt:lpstr>
      <vt:lpstr>Trebuchet MS</vt:lpstr>
      <vt:lpstr>Wingdings</vt:lpstr>
      <vt:lpstr>Erasmus+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uwagę!</vt:lpstr>
      <vt:lpstr>Zapraszamy do kontaktu!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Paulina Misiak</cp:lastModifiedBy>
  <cp:revision>294</cp:revision>
  <cp:lastPrinted>2023-11-23T14:08:41Z</cp:lastPrinted>
  <dcterms:created xsi:type="dcterms:W3CDTF">2015-12-08T12:55:20Z</dcterms:created>
  <dcterms:modified xsi:type="dcterms:W3CDTF">2024-09-24T12:12:03Z</dcterms:modified>
</cp:coreProperties>
</file>