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2"/>
  </p:notesMasterIdLst>
  <p:handoutMasterIdLst>
    <p:handoutMasterId r:id="rId43"/>
  </p:handoutMasterIdLst>
  <p:sldIdLst>
    <p:sldId id="326" r:id="rId2"/>
    <p:sldId id="360" r:id="rId3"/>
    <p:sldId id="337" r:id="rId4"/>
    <p:sldId id="372" r:id="rId5"/>
    <p:sldId id="404" r:id="rId6"/>
    <p:sldId id="403" r:id="rId7"/>
    <p:sldId id="402" r:id="rId8"/>
    <p:sldId id="373" r:id="rId9"/>
    <p:sldId id="374" r:id="rId10"/>
    <p:sldId id="375" r:id="rId11"/>
    <p:sldId id="405" r:id="rId12"/>
    <p:sldId id="377" r:id="rId13"/>
    <p:sldId id="379" r:id="rId14"/>
    <p:sldId id="380" r:id="rId15"/>
    <p:sldId id="381" r:id="rId16"/>
    <p:sldId id="382" r:id="rId17"/>
    <p:sldId id="383" r:id="rId18"/>
    <p:sldId id="384" r:id="rId19"/>
    <p:sldId id="408" r:id="rId20"/>
    <p:sldId id="409" r:id="rId21"/>
    <p:sldId id="410" r:id="rId22"/>
    <p:sldId id="411" r:id="rId23"/>
    <p:sldId id="412" r:id="rId24"/>
    <p:sldId id="413" r:id="rId25"/>
    <p:sldId id="406" r:id="rId26"/>
    <p:sldId id="407" r:id="rId27"/>
    <p:sldId id="387" r:id="rId28"/>
    <p:sldId id="388" r:id="rId29"/>
    <p:sldId id="389" r:id="rId30"/>
    <p:sldId id="390" r:id="rId31"/>
    <p:sldId id="391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14" r:id="rId41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322B38C-13BF-444B-AD03-A02D4611A81F}">
          <p14:sldIdLst>
            <p14:sldId id="326"/>
            <p14:sldId id="360"/>
            <p14:sldId id="337"/>
            <p14:sldId id="372"/>
            <p14:sldId id="404"/>
            <p14:sldId id="403"/>
            <p14:sldId id="402"/>
            <p14:sldId id="373"/>
            <p14:sldId id="374"/>
            <p14:sldId id="375"/>
            <p14:sldId id="405"/>
            <p14:sldId id="377"/>
            <p14:sldId id="379"/>
            <p14:sldId id="380"/>
            <p14:sldId id="381"/>
            <p14:sldId id="382"/>
            <p14:sldId id="383"/>
            <p14:sldId id="384"/>
            <p14:sldId id="408"/>
            <p14:sldId id="409"/>
            <p14:sldId id="410"/>
            <p14:sldId id="411"/>
            <p14:sldId id="412"/>
            <p14:sldId id="413"/>
            <p14:sldId id="406"/>
            <p14:sldId id="407"/>
            <p14:sldId id="387"/>
            <p14:sldId id="388"/>
            <p14:sldId id="389"/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63E"/>
    <a:srgbClr val="000000"/>
    <a:srgbClr val="003399"/>
    <a:srgbClr val="6BB1E2"/>
    <a:srgbClr val="A6D4FF"/>
    <a:srgbClr val="A6D4E1"/>
    <a:srgbClr val="C5521C"/>
    <a:srgbClr val="EC6608"/>
    <a:srgbClr val="D21317"/>
    <a:srgbClr val="A97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DEA08-5615-4869-8414-45302A792C5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731AB8E-BD6B-443A-8A1B-EB5F081C912F}">
      <dgm:prSet phldrT="[Tekst]" custT="1"/>
      <dgm:spPr/>
      <dgm:t>
        <a:bodyPr/>
        <a:lstStyle/>
        <a:p>
          <a:r>
            <a:rPr lang="pl-PL" sz="2000" baseline="0" dirty="0"/>
            <a:t>Informacja i promocja</a:t>
          </a:r>
        </a:p>
      </dgm:t>
    </dgm:pt>
    <dgm:pt modelId="{721E300F-A007-4895-A93A-09770BBE2680}" type="parTrans" cxnId="{CADBAD21-2722-4985-A03C-EF5F1318A86D}">
      <dgm:prSet/>
      <dgm:spPr/>
      <dgm:t>
        <a:bodyPr/>
        <a:lstStyle/>
        <a:p>
          <a:endParaRPr lang="pl-PL"/>
        </a:p>
      </dgm:t>
    </dgm:pt>
    <dgm:pt modelId="{18B5368D-9876-4822-8946-49A7124EDE0F}" type="sibTrans" cxnId="{CADBAD21-2722-4985-A03C-EF5F1318A86D}">
      <dgm:prSet/>
      <dgm:spPr/>
      <dgm:t>
        <a:bodyPr/>
        <a:lstStyle/>
        <a:p>
          <a:endParaRPr lang="pl-PL"/>
        </a:p>
      </dgm:t>
    </dgm:pt>
    <dgm:pt modelId="{98C46B64-B1F9-462F-824A-D1550BED2166}">
      <dgm:prSet phldrT="[Tekst]" custT="1"/>
      <dgm:spPr/>
      <dgm:t>
        <a:bodyPr/>
        <a:lstStyle/>
        <a:p>
          <a:r>
            <a:rPr lang="pl-PL" sz="1100" dirty="0"/>
            <a:t>Zarządzanie - zespół projektowy</a:t>
          </a:r>
        </a:p>
      </dgm:t>
    </dgm:pt>
    <dgm:pt modelId="{CB55C32B-6172-4E26-AB1F-E24097F15088}" type="parTrans" cxnId="{BB1B3644-9F49-4B94-BAB2-454515B761DA}">
      <dgm:prSet/>
      <dgm:spPr/>
      <dgm:t>
        <a:bodyPr/>
        <a:lstStyle/>
        <a:p>
          <a:endParaRPr lang="pl-PL"/>
        </a:p>
      </dgm:t>
    </dgm:pt>
    <dgm:pt modelId="{6C4A0954-5360-45E7-A901-CF7048937043}" type="sibTrans" cxnId="{BB1B3644-9F49-4B94-BAB2-454515B761DA}">
      <dgm:prSet/>
      <dgm:spPr/>
      <dgm:t>
        <a:bodyPr/>
        <a:lstStyle/>
        <a:p>
          <a:endParaRPr lang="pl-PL"/>
        </a:p>
      </dgm:t>
    </dgm:pt>
    <dgm:pt modelId="{32040101-2AAD-4C67-BB88-C6EC16240650}">
      <dgm:prSet phldrT="[Tekst]"/>
      <dgm:spPr/>
      <dgm:t>
        <a:bodyPr/>
        <a:lstStyle/>
        <a:p>
          <a:endParaRPr lang="pl-PL"/>
        </a:p>
      </dgm:t>
    </dgm:pt>
    <dgm:pt modelId="{D0508927-344D-4361-96D7-7C3F64A8A3C7}" type="parTrans" cxnId="{B15E375A-D420-448B-AD47-EEE77706E8E0}">
      <dgm:prSet/>
      <dgm:spPr/>
      <dgm:t>
        <a:bodyPr/>
        <a:lstStyle/>
        <a:p>
          <a:endParaRPr lang="pl-PL"/>
        </a:p>
      </dgm:t>
    </dgm:pt>
    <dgm:pt modelId="{F2872996-1044-4C12-972C-795AA7F0A69D}" type="sibTrans" cxnId="{B15E375A-D420-448B-AD47-EEE77706E8E0}">
      <dgm:prSet/>
      <dgm:spPr/>
      <dgm:t>
        <a:bodyPr/>
        <a:lstStyle/>
        <a:p>
          <a:endParaRPr lang="pl-PL"/>
        </a:p>
      </dgm:t>
    </dgm:pt>
    <dgm:pt modelId="{EC3BF6A6-32E1-4A3D-BC0D-4BC26E915B07}">
      <dgm:prSet phldrT="[Tekst]"/>
      <dgm:spPr/>
      <dgm:t>
        <a:bodyPr/>
        <a:lstStyle/>
        <a:p>
          <a:endParaRPr lang="pl-PL"/>
        </a:p>
      </dgm:t>
    </dgm:pt>
    <dgm:pt modelId="{13AC0A37-4549-45F4-9B62-5DAB346A360C}" type="parTrans" cxnId="{D5AF14E6-4505-4CA1-A0BA-7C0DD1F8F725}">
      <dgm:prSet/>
      <dgm:spPr/>
      <dgm:t>
        <a:bodyPr/>
        <a:lstStyle/>
        <a:p>
          <a:endParaRPr lang="pl-PL"/>
        </a:p>
      </dgm:t>
    </dgm:pt>
    <dgm:pt modelId="{43DB7E00-DB24-4D44-BDD3-6E29058123B5}" type="sibTrans" cxnId="{D5AF14E6-4505-4CA1-A0BA-7C0DD1F8F725}">
      <dgm:prSet/>
      <dgm:spPr/>
      <dgm:t>
        <a:bodyPr/>
        <a:lstStyle/>
        <a:p>
          <a:endParaRPr lang="pl-PL"/>
        </a:p>
      </dgm:t>
    </dgm:pt>
    <dgm:pt modelId="{A0AA84CE-DDC3-48FB-8CED-885C01D22CA8}">
      <dgm:prSet phldrT="[Tekst]"/>
      <dgm:spPr/>
      <dgm:t>
        <a:bodyPr/>
        <a:lstStyle/>
        <a:p>
          <a:endParaRPr lang="pl-PL"/>
        </a:p>
      </dgm:t>
    </dgm:pt>
    <dgm:pt modelId="{F39884E7-3EA4-4F09-8F29-2C9F601D8564}" type="parTrans" cxnId="{E3793D6D-F8EF-4AA2-924A-A994CEBE3DC8}">
      <dgm:prSet/>
      <dgm:spPr/>
      <dgm:t>
        <a:bodyPr/>
        <a:lstStyle/>
        <a:p>
          <a:endParaRPr lang="pl-PL"/>
        </a:p>
      </dgm:t>
    </dgm:pt>
    <dgm:pt modelId="{FA291018-C8A2-4509-BB5A-03BC4B7B0BD4}" type="sibTrans" cxnId="{E3793D6D-F8EF-4AA2-924A-A994CEBE3DC8}">
      <dgm:prSet/>
      <dgm:spPr/>
      <dgm:t>
        <a:bodyPr/>
        <a:lstStyle/>
        <a:p>
          <a:endParaRPr lang="pl-PL"/>
        </a:p>
      </dgm:t>
    </dgm:pt>
    <dgm:pt modelId="{ED90356B-3717-404A-A515-8BF561EEE8B3}">
      <dgm:prSet phldrT="[Tekst]"/>
      <dgm:spPr/>
      <dgm:t>
        <a:bodyPr/>
        <a:lstStyle/>
        <a:p>
          <a:r>
            <a:rPr lang="pl-PL" dirty="0"/>
            <a:t>Obowiązki Realizatora </a:t>
          </a:r>
        </a:p>
      </dgm:t>
    </dgm:pt>
    <dgm:pt modelId="{CEA3B239-E554-4A19-AF59-18AFBE8638A4}" type="parTrans" cxnId="{8F47E667-F178-4EA1-8026-A8EAAE49F017}">
      <dgm:prSet/>
      <dgm:spPr/>
      <dgm:t>
        <a:bodyPr/>
        <a:lstStyle/>
        <a:p>
          <a:endParaRPr lang="pl-PL"/>
        </a:p>
      </dgm:t>
    </dgm:pt>
    <dgm:pt modelId="{47AE8D6E-5B4E-4D6E-B1BB-761903F9C185}" type="sibTrans" cxnId="{8F47E667-F178-4EA1-8026-A8EAAE49F017}">
      <dgm:prSet/>
      <dgm:spPr/>
      <dgm:t>
        <a:bodyPr/>
        <a:lstStyle/>
        <a:p>
          <a:endParaRPr lang="pl-PL"/>
        </a:p>
      </dgm:t>
    </dgm:pt>
    <dgm:pt modelId="{6EC653CC-FBA3-4FC4-80A0-9687A20CA42A}">
      <dgm:prSet phldrT="[Tekst]"/>
      <dgm:spPr/>
      <dgm:t>
        <a:bodyPr/>
        <a:lstStyle/>
        <a:p>
          <a:endParaRPr lang="pl-PL"/>
        </a:p>
      </dgm:t>
    </dgm:pt>
    <dgm:pt modelId="{6D542A21-9A85-466C-9904-42811615671A}" type="parTrans" cxnId="{71B3F156-C624-4BEC-B4A6-80CC99E1298C}">
      <dgm:prSet/>
      <dgm:spPr/>
      <dgm:t>
        <a:bodyPr/>
        <a:lstStyle/>
        <a:p>
          <a:endParaRPr lang="pl-PL"/>
        </a:p>
      </dgm:t>
    </dgm:pt>
    <dgm:pt modelId="{46DFBD1B-9D12-4081-BE3E-17E06A2530ED}" type="sibTrans" cxnId="{71B3F156-C624-4BEC-B4A6-80CC99E1298C}">
      <dgm:prSet custLinFactNeighborX="-43908" custLinFactNeighborY="-2684"/>
      <dgm:spPr/>
      <dgm:t>
        <a:bodyPr/>
        <a:lstStyle/>
        <a:p>
          <a:endParaRPr lang="pl-PL"/>
        </a:p>
      </dgm:t>
    </dgm:pt>
    <dgm:pt modelId="{7952EAB6-B3CB-4881-9C5C-A4A6FDF85BED}">
      <dgm:prSet phldrT="[Tekst]"/>
      <dgm:spPr/>
      <dgm:t>
        <a:bodyPr/>
        <a:lstStyle/>
        <a:p>
          <a:endParaRPr lang="pl-PL"/>
        </a:p>
      </dgm:t>
    </dgm:pt>
    <dgm:pt modelId="{96D2BBE1-7D5F-4860-9F01-0C2BFD6F6EF1}" type="parTrans" cxnId="{79F0AFB3-E449-4455-8F2F-40A1E6802A9C}">
      <dgm:prSet/>
      <dgm:spPr/>
      <dgm:t>
        <a:bodyPr/>
        <a:lstStyle/>
        <a:p>
          <a:endParaRPr lang="pl-PL"/>
        </a:p>
      </dgm:t>
    </dgm:pt>
    <dgm:pt modelId="{66B88F45-5E31-4ECD-809A-CC434FB95684}" type="sibTrans" cxnId="{79F0AFB3-E449-4455-8F2F-40A1E6802A9C}">
      <dgm:prSet custLinFactNeighborX="-43908" custLinFactNeighborY="-2684"/>
      <dgm:spPr/>
      <dgm:t>
        <a:bodyPr/>
        <a:lstStyle/>
        <a:p>
          <a:endParaRPr lang="pl-PL"/>
        </a:p>
      </dgm:t>
    </dgm:pt>
    <dgm:pt modelId="{10E1C22E-F36A-4454-9564-E5DDAB799CEE}" type="pres">
      <dgm:prSet presAssocID="{B9FDEA08-5615-4869-8414-45302A792C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F06F5C-594D-4966-B00F-ECE820319B9C}" type="pres">
      <dgm:prSet presAssocID="{B731AB8E-BD6B-443A-8A1B-EB5F081C912F}" presName="gear1" presStyleLbl="node1" presStyleIdx="0" presStyleCnt="3" custScaleX="112564" custScaleY="112965" custLinFactNeighborX="-17509" custLinFactNeighborY="-93610">
        <dgm:presLayoutVars>
          <dgm:chMax val="1"/>
          <dgm:bulletEnabled val="1"/>
        </dgm:presLayoutVars>
      </dgm:prSet>
      <dgm:spPr/>
    </dgm:pt>
    <dgm:pt modelId="{948941D3-7F91-47A9-9A93-8CDFABC76E99}" type="pres">
      <dgm:prSet presAssocID="{B731AB8E-BD6B-443A-8A1B-EB5F081C912F}" presName="gear1srcNode" presStyleLbl="node1" presStyleIdx="0" presStyleCnt="3"/>
      <dgm:spPr/>
    </dgm:pt>
    <dgm:pt modelId="{FB41CEDD-612A-4455-8EBF-0C1D8631C067}" type="pres">
      <dgm:prSet presAssocID="{B731AB8E-BD6B-443A-8A1B-EB5F081C912F}" presName="gear1dstNode" presStyleLbl="node1" presStyleIdx="0" presStyleCnt="3"/>
      <dgm:spPr/>
    </dgm:pt>
    <dgm:pt modelId="{3530DBFE-944D-492C-986E-32F9E49D6B54}" type="pres">
      <dgm:prSet presAssocID="{98C46B64-B1F9-462F-824A-D1550BED2166}" presName="gear2" presStyleLbl="node1" presStyleIdx="1" presStyleCnt="3" custScaleX="117233" custScaleY="107494" custLinFactNeighborX="-51472" custLinFactNeighborY="-84183">
        <dgm:presLayoutVars>
          <dgm:chMax val="1"/>
          <dgm:bulletEnabled val="1"/>
        </dgm:presLayoutVars>
      </dgm:prSet>
      <dgm:spPr/>
    </dgm:pt>
    <dgm:pt modelId="{4FA2BE02-8667-40F3-ACFB-D6134201C33A}" type="pres">
      <dgm:prSet presAssocID="{98C46B64-B1F9-462F-824A-D1550BED2166}" presName="gear2srcNode" presStyleLbl="node1" presStyleIdx="1" presStyleCnt="3"/>
      <dgm:spPr/>
    </dgm:pt>
    <dgm:pt modelId="{47D86129-7699-4407-9F23-76BF939A7783}" type="pres">
      <dgm:prSet presAssocID="{98C46B64-B1F9-462F-824A-D1550BED2166}" presName="gear2dstNode" presStyleLbl="node1" presStyleIdx="1" presStyleCnt="3"/>
      <dgm:spPr/>
    </dgm:pt>
    <dgm:pt modelId="{0E9F2E1B-0829-478D-8893-7E03A934AEDC}" type="pres">
      <dgm:prSet presAssocID="{ED90356B-3717-404A-A515-8BF561EEE8B3}" presName="gear3" presStyleLbl="node1" presStyleIdx="2" presStyleCnt="3" custAng="6125" custScaleX="137952" custScaleY="139553" custLinFactNeighborX="-87059" custLinFactNeighborY="73453"/>
      <dgm:spPr/>
    </dgm:pt>
    <dgm:pt modelId="{A1ACE27B-D29B-43FD-A589-11FCCFDD6191}" type="pres">
      <dgm:prSet presAssocID="{ED90356B-3717-404A-A515-8BF561EEE8B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FB1ABCB-D87C-4742-A0E9-A6495DC3029A}" type="pres">
      <dgm:prSet presAssocID="{ED90356B-3717-404A-A515-8BF561EEE8B3}" presName="gear3srcNode" presStyleLbl="node1" presStyleIdx="2" presStyleCnt="3"/>
      <dgm:spPr/>
    </dgm:pt>
    <dgm:pt modelId="{57A1A6C4-0DAE-48D0-918B-D35A1246936B}" type="pres">
      <dgm:prSet presAssocID="{ED90356B-3717-404A-A515-8BF561EEE8B3}" presName="gear3dstNode" presStyleLbl="node1" presStyleIdx="2" presStyleCnt="3"/>
      <dgm:spPr/>
    </dgm:pt>
    <dgm:pt modelId="{408686FC-25F4-4324-BFA3-896D41759A5A}" type="pres">
      <dgm:prSet presAssocID="{18B5368D-9876-4822-8946-49A7124EDE0F}" presName="connector1" presStyleLbl="sibTrans2D1" presStyleIdx="0" presStyleCnt="3" custAng="1900096" custScaleX="100128" custScaleY="99595" custLinFactNeighborX="71291" custLinFactNeighborY="-52617"/>
      <dgm:spPr/>
    </dgm:pt>
    <dgm:pt modelId="{40772F9F-E083-4A3B-9E5D-B53E1DEC266E}" type="pres">
      <dgm:prSet presAssocID="{6C4A0954-5360-45E7-A901-CF7048937043}" presName="connector2" presStyleLbl="sibTrans2D1" presStyleIdx="1" presStyleCnt="3" custAng="20055841" custLinFactNeighborX="-50596" custLinFactNeighborY="-32659"/>
      <dgm:spPr/>
    </dgm:pt>
    <dgm:pt modelId="{375CDD96-3CD1-4530-BA18-F4433F1C3494}" type="pres">
      <dgm:prSet presAssocID="{47AE8D6E-5B4E-4D6E-B1BB-761903F9C185}" presName="connector3" presStyleLbl="sibTrans2D1" presStyleIdx="2" presStyleCnt="3" custAng="12964630" custLinFactNeighborX="80816" custLinFactNeighborY="47447"/>
      <dgm:spPr/>
    </dgm:pt>
  </dgm:ptLst>
  <dgm:cxnLst>
    <dgm:cxn modelId="{0C52A50A-3DE5-4E6C-B159-562DE6D83101}" type="presOf" srcId="{47AE8D6E-5B4E-4D6E-B1BB-761903F9C185}" destId="{375CDD96-3CD1-4530-BA18-F4433F1C3494}" srcOrd="0" destOrd="0" presId="urn:microsoft.com/office/officeart/2005/8/layout/gear1"/>
    <dgm:cxn modelId="{4CCCAE0D-5625-49EC-84C9-558E15ADA3F0}" type="presOf" srcId="{18B5368D-9876-4822-8946-49A7124EDE0F}" destId="{408686FC-25F4-4324-BFA3-896D41759A5A}" srcOrd="0" destOrd="0" presId="urn:microsoft.com/office/officeart/2005/8/layout/gear1"/>
    <dgm:cxn modelId="{B01CEC14-073F-4C87-A087-5F49785416C5}" type="presOf" srcId="{B731AB8E-BD6B-443A-8A1B-EB5F081C912F}" destId="{FB41CEDD-612A-4455-8EBF-0C1D8631C067}" srcOrd="2" destOrd="0" presId="urn:microsoft.com/office/officeart/2005/8/layout/gear1"/>
    <dgm:cxn modelId="{48A2861E-1D45-4C3D-8498-9047AF0920E6}" type="presOf" srcId="{ED90356B-3717-404A-A515-8BF561EEE8B3}" destId="{57A1A6C4-0DAE-48D0-918B-D35A1246936B}" srcOrd="3" destOrd="0" presId="urn:microsoft.com/office/officeart/2005/8/layout/gear1"/>
    <dgm:cxn modelId="{CADBAD21-2722-4985-A03C-EF5F1318A86D}" srcId="{B9FDEA08-5615-4869-8414-45302A792C54}" destId="{B731AB8E-BD6B-443A-8A1B-EB5F081C912F}" srcOrd="0" destOrd="0" parTransId="{721E300F-A007-4895-A93A-09770BBE2680}" sibTransId="{18B5368D-9876-4822-8946-49A7124EDE0F}"/>
    <dgm:cxn modelId="{7725D025-574F-44A1-A612-F8E199B7F644}" type="presOf" srcId="{ED90356B-3717-404A-A515-8BF561EEE8B3}" destId="{DFB1ABCB-D87C-4742-A0E9-A6495DC3029A}" srcOrd="2" destOrd="0" presId="urn:microsoft.com/office/officeart/2005/8/layout/gear1"/>
    <dgm:cxn modelId="{43B1482C-64F5-4EE1-AB65-9B02E44E7F64}" type="presOf" srcId="{ED90356B-3717-404A-A515-8BF561EEE8B3}" destId="{A1ACE27B-D29B-43FD-A589-11FCCFDD6191}" srcOrd="1" destOrd="0" presId="urn:microsoft.com/office/officeart/2005/8/layout/gear1"/>
    <dgm:cxn modelId="{81FD512E-8A08-4C88-A6DD-A1239956E8C1}" type="presOf" srcId="{98C46B64-B1F9-462F-824A-D1550BED2166}" destId="{4FA2BE02-8667-40F3-ACFB-D6134201C33A}" srcOrd="1" destOrd="0" presId="urn:microsoft.com/office/officeart/2005/8/layout/gear1"/>
    <dgm:cxn modelId="{C0267A38-39D3-4D80-9120-ABDECA9AA925}" type="presOf" srcId="{98C46B64-B1F9-462F-824A-D1550BED2166}" destId="{47D86129-7699-4407-9F23-76BF939A7783}" srcOrd="2" destOrd="0" presId="urn:microsoft.com/office/officeart/2005/8/layout/gear1"/>
    <dgm:cxn modelId="{BF9D3042-8156-44C0-91C3-9EBEDC3EC419}" type="presOf" srcId="{6C4A0954-5360-45E7-A901-CF7048937043}" destId="{40772F9F-E083-4A3B-9E5D-B53E1DEC266E}" srcOrd="0" destOrd="0" presId="urn:microsoft.com/office/officeart/2005/8/layout/gear1"/>
    <dgm:cxn modelId="{BB1B3644-9F49-4B94-BAB2-454515B761DA}" srcId="{B9FDEA08-5615-4869-8414-45302A792C54}" destId="{98C46B64-B1F9-462F-824A-D1550BED2166}" srcOrd="1" destOrd="0" parTransId="{CB55C32B-6172-4E26-AB1F-E24097F15088}" sibTransId="{6C4A0954-5360-45E7-A901-CF7048937043}"/>
    <dgm:cxn modelId="{8F47E667-F178-4EA1-8026-A8EAAE49F017}" srcId="{B9FDEA08-5615-4869-8414-45302A792C54}" destId="{ED90356B-3717-404A-A515-8BF561EEE8B3}" srcOrd="2" destOrd="0" parTransId="{CEA3B239-E554-4A19-AF59-18AFBE8638A4}" sibTransId="{47AE8D6E-5B4E-4D6E-B1BB-761903F9C185}"/>
    <dgm:cxn modelId="{E3793D6D-F8EF-4AA2-924A-A994CEBE3DC8}" srcId="{B9FDEA08-5615-4869-8414-45302A792C54}" destId="{A0AA84CE-DDC3-48FB-8CED-885C01D22CA8}" srcOrd="5" destOrd="0" parTransId="{F39884E7-3EA4-4F09-8F29-2C9F601D8564}" sibTransId="{FA291018-C8A2-4509-BB5A-03BC4B7B0BD4}"/>
    <dgm:cxn modelId="{71B3F156-C624-4BEC-B4A6-80CC99E1298C}" srcId="{B9FDEA08-5615-4869-8414-45302A792C54}" destId="{6EC653CC-FBA3-4FC4-80A0-9687A20CA42A}" srcOrd="6" destOrd="0" parTransId="{6D542A21-9A85-466C-9904-42811615671A}" sibTransId="{46DFBD1B-9D12-4081-BE3E-17E06A2530ED}"/>
    <dgm:cxn modelId="{767DF257-9B6D-4738-979C-C46EB65C0305}" type="presOf" srcId="{B731AB8E-BD6B-443A-8A1B-EB5F081C912F}" destId="{948941D3-7F91-47A9-9A93-8CDFABC76E99}" srcOrd="1" destOrd="0" presId="urn:microsoft.com/office/officeart/2005/8/layout/gear1"/>
    <dgm:cxn modelId="{B15E375A-D420-448B-AD47-EEE77706E8E0}" srcId="{B9FDEA08-5615-4869-8414-45302A792C54}" destId="{32040101-2AAD-4C67-BB88-C6EC16240650}" srcOrd="3" destOrd="0" parTransId="{D0508927-344D-4361-96D7-7C3F64A8A3C7}" sibTransId="{F2872996-1044-4C12-972C-795AA7F0A69D}"/>
    <dgm:cxn modelId="{733F177D-5C4E-4DB9-AD07-0E824BD508A0}" type="presOf" srcId="{B731AB8E-BD6B-443A-8A1B-EB5F081C912F}" destId="{24F06F5C-594D-4966-B00F-ECE820319B9C}" srcOrd="0" destOrd="0" presId="urn:microsoft.com/office/officeart/2005/8/layout/gear1"/>
    <dgm:cxn modelId="{CD7ECE97-6438-4D07-9BED-724D5A227F67}" type="presOf" srcId="{ED90356B-3717-404A-A515-8BF561EEE8B3}" destId="{0E9F2E1B-0829-478D-8893-7E03A934AEDC}" srcOrd="0" destOrd="0" presId="urn:microsoft.com/office/officeart/2005/8/layout/gear1"/>
    <dgm:cxn modelId="{79F0AFB3-E449-4455-8F2F-40A1E6802A9C}" srcId="{B9FDEA08-5615-4869-8414-45302A792C54}" destId="{7952EAB6-B3CB-4881-9C5C-A4A6FDF85BED}" srcOrd="7" destOrd="0" parTransId="{96D2BBE1-7D5F-4860-9F01-0C2BFD6F6EF1}" sibTransId="{66B88F45-5E31-4ECD-809A-CC434FB95684}"/>
    <dgm:cxn modelId="{D5AF14E6-4505-4CA1-A0BA-7C0DD1F8F725}" srcId="{B9FDEA08-5615-4869-8414-45302A792C54}" destId="{EC3BF6A6-32E1-4A3D-BC0D-4BC26E915B07}" srcOrd="4" destOrd="0" parTransId="{13AC0A37-4549-45F4-9B62-5DAB346A360C}" sibTransId="{43DB7E00-DB24-4D44-BDD3-6E29058123B5}"/>
    <dgm:cxn modelId="{12EC5CF5-D2DC-4938-86FA-33EFDCCE1823}" type="presOf" srcId="{B9FDEA08-5615-4869-8414-45302A792C54}" destId="{10E1C22E-F36A-4454-9564-E5DDAB799CEE}" srcOrd="0" destOrd="0" presId="urn:microsoft.com/office/officeart/2005/8/layout/gear1"/>
    <dgm:cxn modelId="{462320F6-4A7F-433A-A5F9-D2CCEE2045B1}" type="presOf" srcId="{98C46B64-B1F9-462F-824A-D1550BED2166}" destId="{3530DBFE-944D-492C-986E-32F9E49D6B54}" srcOrd="0" destOrd="0" presId="urn:microsoft.com/office/officeart/2005/8/layout/gear1"/>
    <dgm:cxn modelId="{DD55A1B0-08A4-4D9F-98D3-6CA5985EF055}" type="presParOf" srcId="{10E1C22E-F36A-4454-9564-E5DDAB799CEE}" destId="{24F06F5C-594D-4966-B00F-ECE820319B9C}" srcOrd="0" destOrd="0" presId="urn:microsoft.com/office/officeart/2005/8/layout/gear1"/>
    <dgm:cxn modelId="{72D43A55-1762-4425-9F08-ADACA35F9ECB}" type="presParOf" srcId="{10E1C22E-F36A-4454-9564-E5DDAB799CEE}" destId="{948941D3-7F91-47A9-9A93-8CDFABC76E99}" srcOrd="1" destOrd="0" presId="urn:microsoft.com/office/officeart/2005/8/layout/gear1"/>
    <dgm:cxn modelId="{F1C8AC5A-FD52-4EA6-AF29-DA6881816315}" type="presParOf" srcId="{10E1C22E-F36A-4454-9564-E5DDAB799CEE}" destId="{FB41CEDD-612A-4455-8EBF-0C1D8631C067}" srcOrd="2" destOrd="0" presId="urn:microsoft.com/office/officeart/2005/8/layout/gear1"/>
    <dgm:cxn modelId="{21ED6CC7-4712-4F94-AD11-5819ED7E01E9}" type="presParOf" srcId="{10E1C22E-F36A-4454-9564-E5DDAB799CEE}" destId="{3530DBFE-944D-492C-986E-32F9E49D6B54}" srcOrd="3" destOrd="0" presId="urn:microsoft.com/office/officeart/2005/8/layout/gear1"/>
    <dgm:cxn modelId="{8081AC46-81CB-46B1-86AC-B3912D9D9AEA}" type="presParOf" srcId="{10E1C22E-F36A-4454-9564-E5DDAB799CEE}" destId="{4FA2BE02-8667-40F3-ACFB-D6134201C33A}" srcOrd="4" destOrd="0" presId="urn:microsoft.com/office/officeart/2005/8/layout/gear1"/>
    <dgm:cxn modelId="{FE874706-813A-4C84-B508-882F29567FBA}" type="presParOf" srcId="{10E1C22E-F36A-4454-9564-E5DDAB799CEE}" destId="{47D86129-7699-4407-9F23-76BF939A7783}" srcOrd="5" destOrd="0" presId="urn:microsoft.com/office/officeart/2005/8/layout/gear1"/>
    <dgm:cxn modelId="{DEB90049-C1F7-443F-ABDF-2169A1018AD1}" type="presParOf" srcId="{10E1C22E-F36A-4454-9564-E5DDAB799CEE}" destId="{0E9F2E1B-0829-478D-8893-7E03A934AEDC}" srcOrd="6" destOrd="0" presId="urn:microsoft.com/office/officeart/2005/8/layout/gear1"/>
    <dgm:cxn modelId="{5EF82075-A594-4F09-83FD-896714AEE041}" type="presParOf" srcId="{10E1C22E-F36A-4454-9564-E5DDAB799CEE}" destId="{A1ACE27B-D29B-43FD-A589-11FCCFDD6191}" srcOrd="7" destOrd="0" presId="urn:microsoft.com/office/officeart/2005/8/layout/gear1"/>
    <dgm:cxn modelId="{D14CC1A1-ED76-4EEB-9C41-8C7B152F0396}" type="presParOf" srcId="{10E1C22E-F36A-4454-9564-E5DDAB799CEE}" destId="{DFB1ABCB-D87C-4742-A0E9-A6495DC3029A}" srcOrd="8" destOrd="0" presId="urn:microsoft.com/office/officeart/2005/8/layout/gear1"/>
    <dgm:cxn modelId="{080F772A-83C5-4690-91C2-01626DC8C7DB}" type="presParOf" srcId="{10E1C22E-F36A-4454-9564-E5DDAB799CEE}" destId="{57A1A6C4-0DAE-48D0-918B-D35A1246936B}" srcOrd="9" destOrd="0" presId="urn:microsoft.com/office/officeart/2005/8/layout/gear1"/>
    <dgm:cxn modelId="{0BAB13F9-C47C-4F0E-90B6-B6D8C930390E}" type="presParOf" srcId="{10E1C22E-F36A-4454-9564-E5DDAB799CEE}" destId="{408686FC-25F4-4324-BFA3-896D41759A5A}" srcOrd="10" destOrd="0" presId="urn:microsoft.com/office/officeart/2005/8/layout/gear1"/>
    <dgm:cxn modelId="{27889F6F-AC32-4F93-9236-C015397DDE96}" type="presParOf" srcId="{10E1C22E-F36A-4454-9564-E5DDAB799CEE}" destId="{40772F9F-E083-4A3B-9E5D-B53E1DEC266E}" srcOrd="11" destOrd="0" presId="urn:microsoft.com/office/officeart/2005/8/layout/gear1"/>
    <dgm:cxn modelId="{E854046C-08F0-4DF7-BF39-6BCC5BC50E19}" type="presParOf" srcId="{10E1C22E-F36A-4454-9564-E5DDAB799CEE}" destId="{375CDD96-3CD1-4530-BA18-F4433F1C349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06F5C-594D-4966-B00F-ECE820319B9C}">
      <dsp:nvSpPr>
        <dsp:cNvPr id="0" name=""/>
        <dsp:cNvSpPr/>
      </dsp:nvSpPr>
      <dsp:spPr>
        <a:xfrm>
          <a:off x="2000748" y="0"/>
          <a:ext cx="2157391" cy="216507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baseline="0" dirty="0"/>
            <a:t>Informacja i promocja</a:t>
          </a:r>
        </a:p>
      </dsp:txBody>
      <dsp:txXfrm>
        <a:off x="2434480" y="506648"/>
        <a:ext cx="1289927" cy="1113882"/>
      </dsp:txXfrm>
    </dsp:sp>
    <dsp:sp modelId="{3530DBFE-944D-492C-986E-32F9E49D6B54}">
      <dsp:nvSpPr>
        <dsp:cNvPr id="0" name=""/>
        <dsp:cNvSpPr/>
      </dsp:nvSpPr>
      <dsp:spPr>
        <a:xfrm>
          <a:off x="504052" y="0"/>
          <a:ext cx="1634092" cy="14983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Zarządzanie - zespół projektowy</a:t>
          </a:r>
        </a:p>
      </dsp:txBody>
      <dsp:txXfrm>
        <a:off x="900997" y="379492"/>
        <a:ext cx="840202" cy="739358"/>
      </dsp:txXfrm>
    </dsp:sp>
    <dsp:sp modelId="{0E9F2E1B-0829-478D-8893-7E03A934AEDC}">
      <dsp:nvSpPr>
        <dsp:cNvPr id="0" name=""/>
        <dsp:cNvSpPr/>
      </dsp:nvSpPr>
      <dsp:spPr>
        <a:xfrm rot="20706125">
          <a:off x="410974" y="1211271"/>
          <a:ext cx="1876037" cy="191390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Obowiązki Realizatora </a:t>
          </a:r>
        </a:p>
      </dsp:txBody>
      <dsp:txXfrm rot="-20700000">
        <a:off x="820198" y="1633293"/>
        <a:ext cx="1057590" cy="1069864"/>
      </dsp:txXfrm>
    </dsp:sp>
    <dsp:sp modelId="{408686FC-25F4-4324-BFA3-896D41759A5A}">
      <dsp:nvSpPr>
        <dsp:cNvPr id="0" name=""/>
        <dsp:cNvSpPr/>
      </dsp:nvSpPr>
      <dsp:spPr>
        <a:xfrm rot="1900096">
          <a:off x="4049083" y="100649"/>
          <a:ext cx="2456376" cy="2443300"/>
        </a:xfrm>
        <a:prstGeom prst="circularArrow">
          <a:avLst>
            <a:gd name="adj1" fmla="val 4688"/>
            <a:gd name="adj2" fmla="val 299029"/>
            <a:gd name="adj3" fmla="val 2496593"/>
            <a:gd name="adj4" fmla="val 159041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72F9F-E083-4A3B-9E5D-B53E1DEC266E}">
      <dsp:nvSpPr>
        <dsp:cNvPr id="0" name=""/>
        <dsp:cNvSpPr/>
      </dsp:nvSpPr>
      <dsp:spPr>
        <a:xfrm rot="20055841">
          <a:off x="192924" y="330890"/>
          <a:ext cx="1782429" cy="17824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CDD96-3CD1-4530-BA18-F4433F1C3494}">
      <dsp:nvSpPr>
        <dsp:cNvPr id="0" name=""/>
        <dsp:cNvSpPr/>
      </dsp:nvSpPr>
      <dsp:spPr>
        <a:xfrm rot="12964630">
          <a:off x="3359565" y="872490"/>
          <a:ext cx="1921818" cy="19218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3292-5B4C-4875-B59C-ED02AD85DB0C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8C01-E65C-43D2-9828-A73C5D22E5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3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9141289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F0B127C0-92E0-AA48-585D-31248073F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6B88BCA9-830E-E664-5063-8507E1154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BF178FFD-7886-F0D3-1EF5-F5296018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6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E6493BE5-2BCF-9657-6DB7-C795602AC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86D4432A-A35F-4D55-A736-0AB20AD11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A03047AA-9780-7B45-C363-84EFAC86E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0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3554D7D6-61EB-6526-3864-DB9F5507A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9" r:id="rId3"/>
    <p:sldLayoutId id="2147483670" r:id="rId4"/>
    <p:sldLayoutId id="2147483668" r:id="rId5"/>
    <p:sldLayoutId id="2147483667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1927-transparent-magic-boo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vgsilh.com/9c27b0/tag/equality-2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17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51678" y="1263555"/>
            <a:ext cx="4014265" cy="313234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Element przewodni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tożsamości wizualnej marki składa się z symbolu – prostokąta w kolorze i proporcjach sygnetu (flagi) UE i niebieskich gwiazd z sygnetu znaku Funduszy Europejskich oraz napisu „Fundusze Europejskie” na niebieskim polu.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Motyw marki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 element przewodni rozszerzony o dwa prostokąty.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1D444F-7AD9-2E74-B92C-FC272B40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5" y="1798496"/>
            <a:ext cx="4546883" cy="2575917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DA19570-4041-F2C7-CCB3-5263F87154EC}"/>
              </a:ext>
            </a:extLst>
          </p:cNvPr>
          <p:cNvSpPr txBox="1">
            <a:spLocks/>
          </p:cNvSpPr>
          <p:nvPr/>
        </p:nvSpPr>
        <p:spPr>
          <a:xfrm>
            <a:off x="504795" y="1440088"/>
            <a:ext cx="4014264" cy="380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Motyw marki Fundusze Europejskie</a:t>
            </a:r>
          </a:p>
          <a:p>
            <a:endParaRPr lang="pl-PL" b="1" kern="100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2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51678" y="1263555"/>
            <a:ext cx="4014265" cy="31323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Motyw marki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jest podstawowym narzędziem w budowaniu layoutu. W jednym polu możemy umieszczać zdjęcia lub grafikę, w drugim – tytuły, hasła lub teksty. </a:t>
            </a:r>
          </a:p>
          <a:p>
            <a:pPr marL="0" indent="0">
              <a:buNone/>
            </a:pPr>
            <a:endParaRPr lang="pl-P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Obowiązkowy </a:t>
            </a: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zestaw znaków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zamyka layout. 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DA19570-4041-F2C7-CCB3-5263F87154EC}"/>
              </a:ext>
            </a:extLst>
          </p:cNvPr>
          <p:cNvSpPr txBox="1">
            <a:spLocks/>
          </p:cNvSpPr>
          <p:nvPr/>
        </p:nvSpPr>
        <p:spPr>
          <a:xfrm>
            <a:off x="504795" y="1440088"/>
            <a:ext cx="4014264" cy="380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Motyw marki Fundusze Europejskie</a:t>
            </a:r>
          </a:p>
          <a:p>
            <a:endParaRPr lang="pl-PL" b="1" kern="100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CFE04F-DDA2-AA38-B71E-78DC08A1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5" y="1717831"/>
            <a:ext cx="4356237" cy="26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5" y="1440088"/>
            <a:ext cx="4464495" cy="291139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Oznaczenie miejsca realizacji działań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Plakat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Musi się znajdować w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miejscu realizacji przedsięwzięcia,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dobrze widocznym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ogólnodostępnym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miejscu.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Przynajmniej jeden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plakat w siedzibie Realizatora.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Wzór plakatu jest obowiązkowy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tzn. nie można go modyfikować, dodawać lub usuwać znaków poza uzupełnieniem treści we wskazanych polach.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Wzory dostępne są na stronie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https://www.rozwojspoleczny.gov.pl/strony/dowiedz-sie-wiecej-o-programie/promocja-programu/.</a:t>
            </a:r>
          </a:p>
        </p:txBody>
      </p:sp>
      <p:pic>
        <p:nvPicPr>
          <p:cNvPr id="4" name="Obraz 3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F4568925-AE9B-33C4-FD22-BE5E3C390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7614"/>
            <a:ext cx="4094847" cy="2795800"/>
          </a:xfrm>
          <a:prstGeom prst="rect">
            <a:avLst/>
          </a:prstGeom>
          <a:effectLst>
            <a:glow rad="254000">
              <a:schemeClr val="accent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364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8198797" cy="266429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Oznaczenie sprzętu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Naklejka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Obowiązek umieszczenia naklejki na zakupionym sprzęcie ze środków UE i budżetu państwa.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Naklejka musi zawierać: zestawienie znaków właściwe dla programu oraz tekst </a:t>
            </a:r>
            <a:b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Zakup finansowany ze środków Unii Europejskiej i budżetu państwa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Wzór jest obowiązkowy, tzn. nie można go modyfikować.</a:t>
            </a:r>
          </a:p>
          <a:p>
            <a:pPr marL="0" indent="0">
              <a:buNone/>
            </a:pPr>
            <a:endParaRPr lang="pl-PL" sz="14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043E2D84-5E40-7CDF-53F2-EC88228A5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320857"/>
              </p:ext>
            </p:extLst>
          </p:nvPr>
        </p:nvGraphicFramePr>
        <p:xfrm>
          <a:off x="698856" y="3061658"/>
          <a:ext cx="2315335" cy="124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57484" imgH="2076167" progId="Acrobat.Document.DC">
                  <p:embed/>
                </p:oleObj>
              </mc:Choice>
              <mc:Fallback>
                <p:oleObj name="Acrobat Document" r:id="rId2" imgW="3857484" imgH="2076167" progId="Acrobat.Document.DC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B48A017F-82FF-2E8E-E75C-6E9A3977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856" y="3061658"/>
                        <a:ext cx="2315335" cy="124627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602F309-6A73-B418-5CA2-0DF6305E0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97494"/>
              </p:ext>
            </p:extLst>
          </p:nvPr>
        </p:nvGraphicFramePr>
        <p:xfrm>
          <a:off x="3235388" y="3061658"/>
          <a:ext cx="2258814" cy="121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086280" imgH="1661040" progId="Acrobat.Document.DC">
                  <p:embed/>
                </p:oleObj>
              </mc:Choice>
              <mc:Fallback>
                <p:oleObj name="Acrobat Document" r:id="rId4" imgW="3086280" imgH="1661040" progId="Acrobat.Document.DC">
                  <p:embed/>
                  <p:pic>
                    <p:nvPicPr>
                      <p:cNvPr id="8" name="Obiekt 7">
                        <a:extLst>
                          <a:ext uri="{FF2B5EF4-FFF2-40B4-BE49-F238E27FC236}">
                            <a16:creationId xmlns:a16="http://schemas.microsoft.com/office/drawing/2014/main" id="{2E9E61CE-2848-C555-7A91-95B640715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388" y="3061658"/>
                        <a:ext cx="2258814" cy="121360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3E2391B6-8282-AECA-FE71-D86CAE5AA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204601"/>
              </p:ext>
            </p:extLst>
          </p:nvPr>
        </p:nvGraphicFramePr>
        <p:xfrm>
          <a:off x="5713005" y="3061658"/>
          <a:ext cx="2315336" cy="124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857484" imgH="2076167" progId="Acrobat.Document.DC">
                  <p:embed/>
                </p:oleObj>
              </mc:Choice>
              <mc:Fallback>
                <p:oleObj name="Acrobat Document" r:id="rId6" imgW="3857484" imgH="2076167" progId="Acrobat.Document.DC">
                  <p:embed/>
                  <p:pic>
                    <p:nvPicPr>
                      <p:cNvPr id="9" name="Obiekt 8">
                        <a:extLst>
                          <a:ext uri="{FF2B5EF4-FFF2-40B4-BE49-F238E27FC236}">
                            <a16:creationId xmlns:a16="http://schemas.microsoft.com/office/drawing/2014/main" id="{C754C8C7-2F3A-424B-AD5D-0B1A9459B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3005" y="3061658"/>
                        <a:ext cx="2315336" cy="124627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95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8558837" cy="302433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Strona internetowa / konto w mediach społecznościowych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Musi się tam znaleźć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informacja o otrzymaniu dofinansowania z UE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opis przedsięwzięcia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w tym opis jego celów i rezultatów,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zestawienie znaków: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Funduszy Europejskich dla RS, barw Rzeczypospolitej Polskiej, Unii Europejskiej.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Oznaczenia na stronach internetowych i w mediach społecznościowych występują zawsze w wariancie </a:t>
            </a:r>
            <a:r>
              <a:rPr lang="pl-PL" sz="14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pełnokolorowym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b="1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 można tu zastosować wersji achromatycznych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Jeżeli tworzysz nową stronę internetową, którą finansujesz w ramach dofinasowania z UE,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oznaczenia graficzne muszą znaleźć się na samej górze strony internetowej.</a:t>
            </a:r>
          </a:p>
        </p:txBody>
      </p:sp>
    </p:spTree>
    <p:extLst>
      <p:ext uri="{BB962C8B-B14F-4D97-AF65-F5344CB8AC3E}">
        <p14:creationId xmlns:p14="http://schemas.microsoft.com/office/powerpoint/2010/main" val="397558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5" y="1275606"/>
            <a:ext cx="8496945" cy="307587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Strona internetowa / konto w mediach społecznościowych</a:t>
            </a: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Opis przedsięwzięcia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 stronie internetowej musi zawierać min.: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tytuł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lub jego skróconą nazwę,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działania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które będą realizowane w ramach dofinasowania (opis, co zostanie zrobione, zakupione etc.)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grupy docelowe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(do kogo skierowany, kto z niego skorzysta),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cel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lub cele,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efekty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rezultaty (jeśli opis zadań, działań nie zawiera opisu efektów, rezultatów),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wartość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przedsięwzięcia (łączny koszt),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wysokość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wkładu z Funduszy Europejskich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509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635646"/>
            <a:ext cx="8198797" cy="2304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Aby zachować właściwy standard oznaczeń, zaleca się korzystać z gotowych wersji elektronicznych znaków umieszczonych na portalu:</a:t>
            </a:r>
          </a:p>
          <a:p>
            <a:pPr marL="0" indent="0">
              <a:buNone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https://www.rozwojspoleczny.gov.pl/strony/dowiedz-sie-wiecej-o-programie/promocja-programu/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Obowiązkowa lektura: </a:t>
            </a:r>
            <a:br>
              <a:rPr lang="pl-PL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Księga Tożsamości Wizualnej marki 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Fundusze Europejskie 2021 – 2027</a:t>
            </a:r>
          </a:p>
        </p:txBody>
      </p:sp>
      <p:pic>
        <p:nvPicPr>
          <p:cNvPr id="4" name="Obraz 3" descr="Obraz zawierający książka&#10;&#10;Opis wygenerowany automatycznie">
            <a:extLst>
              <a:ext uri="{FF2B5EF4-FFF2-40B4-BE49-F238E27FC236}">
                <a16:creationId xmlns:a16="http://schemas.microsoft.com/office/drawing/2014/main" id="{F8DC02D2-EDA6-EF04-FA56-C62448C96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4048" y="1923678"/>
            <a:ext cx="3121158" cy="24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54C4B-7A16-13CE-8716-D00C310D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75606"/>
            <a:ext cx="7848600" cy="1656184"/>
          </a:xfr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pl-PL" sz="2800" dirty="0">
              <a:solidFill>
                <a:schemeClr val="bg1"/>
              </a:solidFill>
            </a:endParaRPr>
          </a:p>
          <a:p>
            <a:pPr algn="ctr"/>
            <a:r>
              <a:rPr lang="pl-PL" sz="2800" b="1" cap="none" dirty="0">
                <a:solidFill>
                  <a:schemeClr val="bg2"/>
                </a:solidFill>
              </a:rPr>
              <a:t>ZGODNOŚĆ Z ZASADAMI HORYZONTALNYMI</a:t>
            </a:r>
            <a:br>
              <a:rPr lang="pl-PL" sz="2800" b="1" cap="none" dirty="0">
                <a:solidFill>
                  <a:schemeClr val="bg2"/>
                </a:solidFill>
              </a:rPr>
            </a:br>
            <a:endParaRPr lang="pl-P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3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przedstawiający osoby w różnym wieku, o różnym kolorze skóry, z niepełnosprawnością">
            <a:extLst>
              <a:ext uri="{FF2B5EF4-FFF2-40B4-BE49-F238E27FC236}">
                <a16:creationId xmlns:a16="http://schemas.microsoft.com/office/drawing/2014/main" id="{1212E830-A18A-2B84-DD79-FC52B533B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18326"/>
          <a:stretch/>
        </p:blipFill>
        <p:spPr>
          <a:xfrm>
            <a:off x="-32292" y="1236537"/>
            <a:ext cx="2948108" cy="306340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22" y="500795"/>
            <a:ext cx="8208913" cy="685524"/>
          </a:xfrm>
        </p:spPr>
        <p:txBody>
          <a:bodyPr anchor="ctr">
            <a:normAutofit/>
          </a:bodyPr>
          <a:lstStyle/>
          <a:p>
            <a:r>
              <a:rPr lang="pl-PL" dirty="0"/>
              <a:t>Zgodność PRZEDSIĘWZIĘĆ z zasadami horyzontalnymi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131840" y="1186319"/>
            <a:ext cx="5544616" cy="3113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dirty="0">
                <a:solidFill>
                  <a:srgbClr val="F3963E"/>
                </a:solidFill>
              </a:rPr>
              <a:t>Warunki szczegółowe (art. I.14 Wsparcie włączenia)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400" kern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400" kern="0" dirty="0"/>
              <a:t>Na każdym etapie przedsięwzięcia Realizatorzy </a:t>
            </a:r>
            <a:r>
              <a:rPr lang="pl-PL" sz="1400" kern="0" dirty="0">
                <a:effectLst/>
              </a:rPr>
              <a:t>zobowiązani są do:</a:t>
            </a:r>
            <a:endParaRPr lang="pl-PL" sz="1400" kern="100" dirty="0">
              <a:effectLst/>
            </a:endParaRPr>
          </a:p>
          <a:p>
            <a:pPr marL="452438" indent="-285750">
              <a:lnSpc>
                <a:spcPct val="90000"/>
              </a:lnSpc>
              <a:spcAft>
                <a:spcPts val="600"/>
              </a:spcAft>
              <a:buClr>
                <a:srgbClr val="C5521C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kern="0" dirty="0"/>
              <a:t>przestrzegania zasady równości szans i niedyskryminacji </a:t>
            </a:r>
          </a:p>
          <a:p>
            <a:pPr marL="452438" indent="-285750">
              <a:lnSpc>
                <a:spcPct val="90000"/>
              </a:lnSpc>
              <a:spcAft>
                <a:spcPts val="600"/>
              </a:spcAft>
              <a:buClr>
                <a:srgbClr val="C5521C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kern="0" dirty="0"/>
              <a:t>realizacji najistotniejszych praw i zasad zawartych </a:t>
            </a:r>
            <a:br>
              <a:rPr lang="pl-PL" sz="1400" kern="0" dirty="0"/>
            </a:br>
            <a:r>
              <a:rPr lang="pl-PL" sz="1400" kern="0" dirty="0"/>
              <a:t>w Karcie Praw Podstawowych</a:t>
            </a:r>
          </a:p>
          <a:p>
            <a:pPr marL="452438" indent="-285750">
              <a:lnSpc>
                <a:spcPct val="90000"/>
              </a:lnSpc>
              <a:spcAft>
                <a:spcPts val="600"/>
              </a:spcAft>
              <a:buClr>
                <a:srgbClr val="C5521C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kern="0" dirty="0"/>
              <a:t>przestrzegania obowiązków wynikających z Konwencji </a:t>
            </a:r>
            <a:br>
              <a:rPr lang="pl-PL" sz="1400" kern="0" dirty="0"/>
            </a:br>
            <a:r>
              <a:rPr lang="pl-PL" sz="1400" kern="0" dirty="0"/>
              <a:t>o Prawach Osób Niepełnosprawnych</a:t>
            </a:r>
          </a:p>
          <a:p>
            <a:pPr marL="452438" indent="-285750">
              <a:lnSpc>
                <a:spcPct val="90000"/>
              </a:lnSpc>
              <a:spcAft>
                <a:spcPts val="600"/>
              </a:spcAft>
              <a:buClr>
                <a:srgbClr val="C5521C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kern="0" dirty="0"/>
              <a:t>przestrzegania zasady zrównoważonego rozwoju</a:t>
            </a:r>
            <a:endParaRPr lang="pl-PL" sz="1400" kern="100" dirty="0"/>
          </a:p>
          <a:p>
            <a:pPr marL="452438" indent="-285750">
              <a:lnSpc>
                <a:spcPct val="90000"/>
              </a:lnSpc>
              <a:spcAft>
                <a:spcPts val="600"/>
              </a:spcAft>
              <a:buClr>
                <a:srgbClr val="C5521C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</a:rPr>
              <a:t>stosowania standardu minimum realizacji zasady równości kobiet i mężczyzn</a:t>
            </a:r>
            <a:endParaRPr lang="pl-PL" sz="1400" kern="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216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22" y="500795"/>
            <a:ext cx="8208913" cy="685524"/>
          </a:xfrm>
        </p:spPr>
        <p:txBody>
          <a:bodyPr anchor="ctr">
            <a:normAutofit/>
          </a:bodyPr>
          <a:lstStyle/>
          <a:p>
            <a:r>
              <a:rPr lang="pl-PL" dirty="0"/>
              <a:t>Zgodność PRZEDSIĘWZIĘĆ z zasadami horyzontalnymi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259633" y="1186318"/>
            <a:ext cx="7738140" cy="318563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pl-PL" sz="1700" b="1" kern="0" dirty="0">
                <a:solidFill>
                  <a:srgbClr val="F3963E"/>
                </a:solidFill>
                <a:latin typeface="+mn-lt"/>
                <a:cs typeface="Calibri" panose="020F0502020204030204" pitchFamily="34" charset="0"/>
              </a:rPr>
              <a:t>Zasada równości szans i niedyskryminacji:</a:t>
            </a:r>
          </a:p>
          <a:p>
            <a:pPr marL="376237" lvl="0" indent="-285750">
              <a:lnSpc>
                <a:spcPct val="115000"/>
              </a:lnSpc>
              <a:buClr>
                <a:srgbClr val="C5521C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4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przekazywanie informacji o projekcie różnymi kanałami</a:t>
            </a:r>
          </a:p>
          <a:p>
            <a:pPr marL="376237" lvl="0" indent="-285750">
              <a:lnSpc>
                <a:spcPct val="115000"/>
              </a:lnSpc>
              <a:buClr>
                <a:srgbClr val="C5521C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4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dbałość o stosowanie języka, który nie jest stereotypowy i nie wyklucza żadnej z płci </a:t>
            </a:r>
            <a:endParaRPr lang="pl-PL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" indent="-285750">
              <a:lnSpc>
                <a:spcPct val="115000"/>
              </a:lnSpc>
              <a:buClr>
                <a:srgbClr val="C5521C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400" kern="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zawarcie w procesie rekrutacji informacji dot. udziału w mobilności osób o mniejszych szansach oraz zapewnienie usprawnień w celu umożliwienia tym osobom udziału w procesie </a:t>
            </a:r>
            <a:r>
              <a:rPr lang="pl-PL" sz="1400" kern="0" dirty="0">
                <a:latin typeface="+mn-lt"/>
                <a:cs typeface="Calibri" panose="020F0502020204030204" pitchFamily="34" charset="0"/>
              </a:rPr>
              <a:t>rekrutacji</a:t>
            </a:r>
          </a:p>
          <a:p>
            <a:pPr marL="376237" indent="-285750">
              <a:lnSpc>
                <a:spcPct val="115000"/>
              </a:lnSpc>
              <a:buClr>
                <a:srgbClr val="C5521C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400" kern="0" dirty="0">
                <a:latin typeface="+mn-lt"/>
                <a:cs typeface="Calibri" panose="020F0502020204030204" pitchFamily="34" charset="0"/>
              </a:rPr>
              <a:t>ocena zasadności udziału w mobilności jedynie w oparciu o kryteria merytoryczne</a:t>
            </a:r>
          </a:p>
          <a:p>
            <a:pPr marL="376237" lvl="0" indent="-285750">
              <a:lnSpc>
                <a:spcPct val="115000"/>
              </a:lnSpc>
              <a:buClr>
                <a:srgbClr val="C5521C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400" kern="0" dirty="0">
                <a:latin typeface="+mn-lt"/>
                <a:cs typeface="Calibri" panose="020F0502020204030204" pitchFamily="34" charset="0"/>
              </a:rPr>
              <a:t>w przypadku zakwalifikowania się do projektu osoby z orzeczoną niepełnosprawnością: możliwość rozliczenia mobilności wg kosztów rzeczywistych i pokrycie uzasadnionych kosztów dodatkowych związanych z jej udziałem w mobilności</a:t>
            </a:r>
          </a:p>
          <a:p>
            <a:pPr marL="376237" lvl="0" indent="-285750">
              <a:lnSpc>
                <a:spcPct val="115000"/>
              </a:lnSpc>
              <a:buClr>
                <a:srgbClr val="C5521C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400" kern="0" dirty="0">
                <a:latin typeface="+mn-lt"/>
                <a:cs typeface="Calibri" panose="020F0502020204030204" pitchFamily="34" charset="0"/>
              </a:rPr>
              <a:t>dostosowanie </a:t>
            </a:r>
            <a:r>
              <a:rPr lang="pl-PL" sz="14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programu oraz długości mobilności do potrzeb i możliwości osób </a:t>
            </a:r>
            <a:br>
              <a:rPr lang="pl-PL" sz="14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4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 mniejszych szansach</a:t>
            </a:r>
            <a:endParaRPr lang="pl-PL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237" lvl="0" indent="-285750">
              <a:lnSpc>
                <a:spcPct val="115000"/>
              </a:lnSpc>
              <a:spcAft>
                <a:spcPts val="800"/>
              </a:spcAft>
              <a:buClr>
                <a:srgbClr val="C5521C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400" kern="0" dirty="0">
                <a:latin typeface="+mn-lt"/>
                <a:cs typeface="Calibri" panose="020F0502020204030204" pitchFamily="34" charset="0"/>
              </a:rPr>
              <a:t>zachowanie równości szans K i M w oparciu o standard minimum</a:t>
            </a:r>
          </a:p>
        </p:txBody>
      </p:sp>
      <p:pic>
        <p:nvPicPr>
          <p:cNvPr id="4" name="Obraz 3" descr="Stara kobieta megafon dwie ręce, uśmiechnięte">
            <a:extLst>
              <a:ext uri="{FF2B5EF4-FFF2-40B4-BE49-F238E27FC236}">
                <a16:creationId xmlns:a16="http://schemas.microsoft.com/office/drawing/2014/main" id="{E381D318-6BCB-5AD8-28BD-8C587F018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7" y="1779662"/>
            <a:ext cx="897381" cy="22117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a 4" descr="Syrena z wypełnieniem pełnym">
            <a:extLst>
              <a:ext uri="{FF2B5EF4-FFF2-40B4-BE49-F238E27FC236}">
                <a16:creationId xmlns:a16="http://schemas.microsoft.com/office/drawing/2014/main" id="{3A93B54B-7C81-5DC2-E559-21E9EEB7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8125" y="50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54C4B-7A16-13CE-8716-D00C310D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75606"/>
            <a:ext cx="7848600" cy="2232248"/>
          </a:xfr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pl-PL" sz="2800" dirty="0">
              <a:solidFill>
                <a:schemeClr val="bg1"/>
              </a:solidFill>
            </a:endParaRPr>
          </a:p>
          <a:p>
            <a:pPr algn="ctr"/>
            <a:r>
              <a:rPr lang="pl-PL" sz="2800" b="1" cap="none" dirty="0">
                <a:solidFill>
                  <a:schemeClr val="bg2"/>
                </a:solidFill>
              </a:rPr>
              <a:t>Zarządzanie przedsięwzięciem </a:t>
            </a:r>
            <a:br>
              <a:rPr lang="pl-PL" sz="2800" b="1" cap="none" dirty="0">
                <a:solidFill>
                  <a:schemeClr val="bg2"/>
                </a:solidFill>
              </a:rPr>
            </a:br>
            <a:r>
              <a:rPr lang="pl-PL" sz="2800" b="1" cap="none" dirty="0">
                <a:solidFill>
                  <a:schemeClr val="bg2"/>
                </a:solidFill>
              </a:rPr>
              <a:t> - kwestie jakościowe</a:t>
            </a:r>
            <a:br>
              <a:rPr lang="pl-PL" sz="2800" b="1" cap="none" dirty="0">
                <a:solidFill>
                  <a:schemeClr val="bg2"/>
                </a:solidFill>
              </a:rPr>
            </a:br>
            <a:endParaRPr lang="pl-P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52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22" y="500795"/>
            <a:ext cx="8208913" cy="685524"/>
          </a:xfrm>
        </p:spPr>
        <p:txBody>
          <a:bodyPr anchor="ctr">
            <a:normAutofit/>
          </a:bodyPr>
          <a:lstStyle/>
          <a:p>
            <a:r>
              <a:rPr lang="pl-PL" dirty="0"/>
              <a:t>Zgodność PRZEDSIĘWZIĘĆ z zasadami horyzontalnymi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84922" y="1186319"/>
            <a:ext cx="8191534" cy="311362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pl-PL" sz="1800" b="1" kern="0" dirty="0">
                <a:solidFill>
                  <a:srgbClr val="F3963E"/>
                </a:solidFill>
                <a:latin typeface="+mn-lt"/>
                <a:cs typeface="Calibri" panose="020F0502020204030204" pitchFamily="34" charset="0"/>
              </a:rPr>
              <a:t>Obowiązek przestrzegania Karty Praw Podstawowych (przykłady):</a:t>
            </a:r>
          </a:p>
          <a:p>
            <a:pPr marL="376237" indent="-285750" algn="just">
              <a:spcAft>
                <a:spcPts val="600"/>
              </a:spcAft>
              <a:buClr>
                <a:srgbClr val="F3963E"/>
              </a:buClr>
              <a:buFont typeface="Wingdings" panose="05000000000000000000" pitchFamily="2" charset="2"/>
              <a:buChar char="Ø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8 – Ochrona danych osobowych</a:t>
            </a:r>
            <a:r>
              <a:rPr lang="pl-PL" kern="0" dirty="0">
                <a:latin typeface="+mn-lt"/>
                <a:cs typeface="Calibri" panose="020F0502020204030204" pitchFamily="34" charset="0"/>
              </a:rPr>
              <a:t>: dodanie w dokumentach projektowych zapisów RODO</a:t>
            </a:r>
          </a:p>
          <a:p>
            <a:pPr marL="376237" indent="-285750" algn="just">
              <a:spcAft>
                <a:spcPts val="600"/>
              </a:spcAft>
              <a:buClr>
                <a:srgbClr val="F3963E"/>
              </a:buClr>
              <a:buFont typeface="Wingdings" panose="05000000000000000000" pitchFamily="2" charset="2"/>
              <a:buChar char="Ø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14 – Prawo do nauki</a:t>
            </a:r>
            <a:r>
              <a:rPr lang="pl-PL" kern="0" dirty="0">
                <a:latin typeface="+mn-lt"/>
                <a:cs typeface="Calibri" panose="020F0502020204030204" pitchFamily="34" charset="0"/>
              </a:rPr>
              <a:t>: zapewnienie bezpłatnej oraz dostosowanej do potrzeb możliwości uczenia się wszystkim uczestnikom, w tym wzmacnianie kompetencji zawodowych i kluczowych</a:t>
            </a:r>
          </a:p>
          <a:p>
            <a:pPr marL="376237" indent="-285750" algn="just">
              <a:spcAft>
                <a:spcPts val="600"/>
              </a:spcAft>
              <a:buClr>
                <a:srgbClr val="F3963E"/>
              </a:buClr>
              <a:buFont typeface="Wingdings" panose="05000000000000000000" pitchFamily="2" charset="2"/>
              <a:buChar char="Ø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20 – Równość wobec prawa </a:t>
            </a:r>
            <a:r>
              <a:rPr lang="pl-PL" kern="0" dirty="0">
                <a:latin typeface="+mn-lt"/>
                <a:cs typeface="Calibri" panose="020F0502020204030204" pitchFamily="34" charset="0"/>
              </a:rPr>
              <a:t>oraz </a:t>
            </a:r>
            <a:r>
              <a:rPr lang="pl-PL" b="1" kern="0" dirty="0">
                <a:latin typeface="+mn-lt"/>
                <a:cs typeface="Calibri" panose="020F0502020204030204" pitchFamily="34" charset="0"/>
              </a:rPr>
              <a:t>Art. 23 – Równość kobiet i mężczyzn</a:t>
            </a:r>
            <a:r>
              <a:rPr lang="pl-PL" kern="0" dirty="0">
                <a:latin typeface="+mn-lt"/>
                <a:cs typeface="Calibri" panose="020F0502020204030204" pitchFamily="34" charset="0"/>
              </a:rPr>
              <a:t>: przekazywanie informacji o projekcie różnymi kanałami; dbałość o stosowanie języka, </a:t>
            </a:r>
            <a:br>
              <a:rPr lang="pl-PL" kern="0" dirty="0">
                <a:latin typeface="+mn-lt"/>
                <a:cs typeface="Calibri" panose="020F0502020204030204" pitchFamily="34" charset="0"/>
              </a:rPr>
            </a:br>
            <a:r>
              <a:rPr lang="pl-PL" kern="0" dirty="0">
                <a:latin typeface="+mn-lt"/>
                <a:cs typeface="Calibri" panose="020F0502020204030204" pitchFamily="34" charset="0"/>
              </a:rPr>
              <a:t>który nie jest stereotypowy i nie wyklucza żadnej z płci; prowadzenia rekrutacji </a:t>
            </a:r>
            <a:br>
              <a:rPr lang="pl-PL" kern="0" dirty="0">
                <a:latin typeface="+mn-lt"/>
                <a:cs typeface="Calibri" panose="020F0502020204030204" pitchFamily="34" charset="0"/>
              </a:rPr>
            </a:br>
            <a:r>
              <a:rPr lang="pl-PL" kern="0" dirty="0">
                <a:latin typeface="+mn-lt"/>
                <a:cs typeface="Calibri" panose="020F0502020204030204" pitchFamily="34" charset="0"/>
              </a:rPr>
              <a:t>do projektów w oparciu o zasady niedyskryminacji, równego dostępu do informacji </a:t>
            </a:r>
            <a:br>
              <a:rPr lang="pl-PL" kern="0" dirty="0">
                <a:latin typeface="+mn-lt"/>
                <a:cs typeface="Calibri" panose="020F0502020204030204" pitchFamily="34" charset="0"/>
              </a:rPr>
            </a:br>
            <a:r>
              <a:rPr lang="pl-PL" kern="0" dirty="0">
                <a:latin typeface="+mn-lt"/>
                <a:cs typeface="Calibri" panose="020F0502020204030204" pitchFamily="34" charset="0"/>
              </a:rPr>
              <a:t>o realizowanym projekcie i równości szans</a:t>
            </a:r>
          </a:p>
          <a:p>
            <a:pPr marL="376237" indent="-285750" algn="just">
              <a:spcAft>
                <a:spcPts val="600"/>
              </a:spcAft>
              <a:buClr>
                <a:srgbClr val="F3963E"/>
              </a:buClr>
              <a:buFont typeface="Wingdings" panose="05000000000000000000" pitchFamily="2" charset="2"/>
              <a:buChar char="Ø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21 – Niedyskryminacja</a:t>
            </a:r>
            <a:r>
              <a:rPr lang="pl-PL" kern="0" dirty="0">
                <a:latin typeface="+mn-lt"/>
                <a:cs typeface="Calibri" panose="020F0502020204030204" pitchFamily="34" charset="0"/>
              </a:rPr>
              <a:t>: zasadność udziału danej osoby w mobilności oceniane będzie jedynie w oparciu kryteria merytoryczne</a:t>
            </a:r>
          </a:p>
        </p:txBody>
      </p:sp>
      <p:pic>
        <p:nvPicPr>
          <p:cNvPr id="6" name="Grafika 5" descr="Syrena z wypełnieniem pełnym">
            <a:extLst>
              <a:ext uri="{FF2B5EF4-FFF2-40B4-BE49-F238E27FC236}">
                <a16:creationId xmlns:a16="http://schemas.microsoft.com/office/drawing/2014/main" id="{A5EE8974-96D3-49C4-9627-CEE7BEBB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8125" y="50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8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22" y="500795"/>
            <a:ext cx="8208913" cy="685524"/>
          </a:xfrm>
        </p:spPr>
        <p:txBody>
          <a:bodyPr anchor="ctr">
            <a:normAutofit/>
          </a:bodyPr>
          <a:lstStyle/>
          <a:p>
            <a:r>
              <a:rPr lang="pl-PL" dirty="0"/>
              <a:t>Zgodność PRZEDSIĘWZIĘĆ z zasadami horyzontalnymi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84922" y="1186319"/>
            <a:ext cx="8191534" cy="311362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pl-PL" sz="1800" b="1" kern="0" dirty="0">
                <a:solidFill>
                  <a:srgbClr val="F3963E"/>
                </a:solidFill>
                <a:latin typeface="+mn-lt"/>
                <a:cs typeface="Calibri" panose="020F0502020204030204" pitchFamily="34" charset="0"/>
              </a:rPr>
              <a:t>Obowiązek przestrzegania Karty Praw Podstawowych (przykłady):</a:t>
            </a:r>
          </a:p>
          <a:p>
            <a:pPr marL="376237" indent="-285750">
              <a:spcAft>
                <a:spcPts val="600"/>
              </a:spcAft>
              <a:buClr>
                <a:srgbClr val="F3963E"/>
              </a:buClr>
              <a:buFont typeface="Wingdings" panose="05000000000000000000" pitchFamily="2" charset="2"/>
              <a:buChar char="Ø"/>
            </a:pPr>
            <a:r>
              <a:rPr lang="pl-PL" sz="1600" b="1" kern="0" dirty="0">
                <a:latin typeface="+mn-lt"/>
                <a:cs typeface="Calibri" panose="020F0502020204030204" pitchFamily="34" charset="0"/>
              </a:rPr>
              <a:t>Art. 24 – Prawa dziecka</a:t>
            </a:r>
            <a:r>
              <a:rPr lang="pl-PL" sz="1600" kern="0" dirty="0">
                <a:latin typeface="+mn-lt"/>
                <a:cs typeface="Calibri" panose="020F0502020204030204" pitchFamily="34" charset="0"/>
              </a:rPr>
              <a:t>: przestrzegania praw dziecka, w tym praw ucznia</a:t>
            </a:r>
          </a:p>
          <a:p>
            <a:pPr marL="376237" indent="-285750">
              <a:spcAft>
                <a:spcPts val="600"/>
              </a:spcAft>
              <a:buClr>
                <a:srgbClr val="F3963E"/>
              </a:buClr>
              <a:buFont typeface="Wingdings" panose="05000000000000000000" pitchFamily="2" charset="2"/>
              <a:buChar char="Ø"/>
            </a:pPr>
            <a:r>
              <a:rPr lang="pl-PL" sz="1600" b="1" kern="0" dirty="0">
                <a:latin typeface="+mn-lt"/>
                <a:cs typeface="Calibri" panose="020F0502020204030204" pitchFamily="34" charset="0"/>
              </a:rPr>
              <a:t>Art. 26 – Integracja osób niepełnosprawnych</a:t>
            </a:r>
            <a:r>
              <a:rPr lang="pl-PL" sz="1600" kern="0" dirty="0">
                <a:latin typeface="+mn-lt"/>
                <a:cs typeface="Calibri" panose="020F0502020204030204" pitchFamily="34" charset="0"/>
              </a:rPr>
              <a:t>: możliwość rozliczenia mobilności wg kosztów rzeczywistych i pokrycie uzasadnionych kosztów dodatkowych bezpośrednio związanych z udziałem w mobilności osób o mniejszych szansach; dostosowanie programu oraz długości mobilności do potrzeb i możliwości osób </a:t>
            </a:r>
            <a:br>
              <a:rPr lang="pl-PL" sz="1600" kern="0" dirty="0">
                <a:latin typeface="+mn-lt"/>
                <a:cs typeface="Calibri" panose="020F0502020204030204" pitchFamily="34" charset="0"/>
              </a:rPr>
            </a:br>
            <a:r>
              <a:rPr lang="pl-PL" sz="1600" kern="0" dirty="0">
                <a:latin typeface="+mn-lt"/>
                <a:cs typeface="Calibri" panose="020F0502020204030204" pitchFamily="34" charset="0"/>
              </a:rPr>
              <a:t>o mniejszych szansach; zawarcia w procesie rekrutacji uczestników informacji dot. udziału w realizacji działań osób o mniejszych szansach oraz zapewnienie usprawnień w celu umożliwienia tym osobom udziału w procesie rekrutacji</a:t>
            </a:r>
          </a:p>
          <a:p>
            <a:pPr marL="376237" indent="-285750">
              <a:spcAft>
                <a:spcPts val="600"/>
              </a:spcAft>
              <a:buClr>
                <a:srgbClr val="F3963E"/>
              </a:buClr>
              <a:buFont typeface="Wingdings" panose="05000000000000000000" pitchFamily="2" charset="2"/>
              <a:buChar char="Ø"/>
            </a:pPr>
            <a:r>
              <a:rPr lang="pl-PL" sz="1600" b="1" kern="0" dirty="0">
                <a:latin typeface="+mn-lt"/>
                <a:cs typeface="Calibri" panose="020F0502020204030204" pitchFamily="34" charset="0"/>
              </a:rPr>
              <a:t>Art. 37 – Ochrona środowiska</a:t>
            </a:r>
            <a:r>
              <a:rPr lang="pl-PL" sz="1600" kern="0" dirty="0">
                <a:latin typeface="+mn-lt"/>
                <a:cs typeface="Calibri" panose="020F0502020204030204" pitchFamily="34" charset="0"/>
              </a:rPr>
              <a:t>: propagowania </a:t>
            </a:r>
            <a:r>
              <a:rPr lang="pl-PL" sz="16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działań i </a:t>
            </a:r>
            <a:r>
              <a:rPr lang="pl-PL" sz="1600" kern="0" dirty="0" err="1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zachowań</a:t>
            </a:r>
            <a:r>
              <a:rPr lang="pl-PL" sz="16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odpowiedzialnych i zrównoważonych środowiskowo; możliwość realizacji podróży z wykorzystaniem ekologicznych środków transportu; realizacja działań w sposób przyjazny środowisku</a:t>
            </a:r>
            <a:endParaRPr lang="pl-PL" sz="1600" kern="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Grafika 5" descr="Syrena z wypełnieniem pełnym">
            <a:extLst>
              <a:ext uri="{FF2B5EF4-FFF2-40B4-BE49-F238E27FC236}">
                <a16:creationId xmlns:a16="http://schemas.microsoft.com/office/drawing/2014/main" id="{A5EE8974-96D3-49C4-9627-CEE7BEBB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8238" y="50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7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22" y="500795"/>
            <a:ext cx="8208913" cy="685524"/>
          </a:xfrm>
        </p:spPr>
        <p:txBody>
          <a:bodyPr anchor="ctr">
            <a:normAutofit/>
          </a:bodyPr>
          <a:lstStyle/>
          <a:p>
            <a:r>
              <a:rPr lang="pl-PL" dirty="0"/>
              <a:t>Zgodność PRZEDSIĘWZIĘĆ z zasadami horyzontalnymi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84922" y="1186319"/>
            <a:ext cx="8191534" cy="31136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1800" b="1" kern="0" dirty="0">
                <a:solidFill>
                  <a:srgbClr val="F3963E"/>
                </a:solidFill>
                <a:latin typeface="+mn-lt"/>
                <a:cs typeface="Calibri" panose="020F0502020204030204" pitchFamily="34" charset="0"/>
              </a:rPr>
              <a:t>Obowiązek przestrzegania Konwencji o Prawach Osób Niepełnosprawnych (przykłady):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5 – Równość i niedyskryminacja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7 – Dzieci z niepełnosprawnościami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9 – Dostępność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20 – Mobilność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21 – Wolność wypowiadania się i wyrażania opinii oraz dostęp do informacji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b="1" kern="0" dirty="0">
                <a:latin typeface="+mn-lt"/>
                <a:cs typeface="Calibri" panose="020F0502020204030204" pitchFamily="34" charset="0"/>
              </a:rPr>
              <a:t>Art. 24 – Edukacja</a:t>
            </a:r>
          </a:p>
          <a:p>
            <a:pPr>
              <a:spcAft>
                <a:spcPts val="600"/>
              </a:spcAft>
            </a:pPr>
            <a:endParaRPr lang="pl-PL" sz="1800" b="1" kern="0" dirty="0">
              <a:solidFill>
                <a:srgbClr val="F3963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Grafika 5" descr="Syrena z wypełnieniem pełnym">
            <a:extLst>
              <a:ext uri="{FF2B5EF4-FFF2-40B4-BE49-F238E27FC236}">
                <a16:creationId xmlns:a16="http://schemas.microsoft.com/office/drawing/2014/main" id="{A5EE8974-96D3-49C4-9627-CEE7BEBB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8125" y="386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4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22" y="500795"/>
            <a:ext cx="8208913" cy="685524"/>
          </a:xfrm>
        </p:spPr>
        <p:txBody>
          <a:bodyPr anchor="ctr">
            <a:normAutofit/>
          </a:bodyPr>
          <a:lstStyle/>
          <a:p>
            <a:r>
              <a:rPr lang="pl-PL" dirty="0"/>
              <a:t>Zgodność PRZEDSIĘWZIĘĆ z zasadami horyzontalnymi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84921" y="1186319"/>
            <a:ext cx="8217603" cy="311362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pl-PL" sz="1800" b="1" kern="0" dirty="0">
                <a:solidFill>
                  <a:srgbClr val="F3963E"/>
                </a:solidFill>
                <a:latin typeface="+mn-lt"/>
                <a:cs typeface="Calibri" panose="020F0502020204030204" pitchFamily="34" charset="0"/>
              </a:rPr>
              <a:t>Obowiązek przestrzegania Konwencji o Prawach Osób Niepełnosprawnych:</a:t>
            </a:r>
          </a:p>
          <a:p>
            <a:pPr>
              <a:spcAft>
                <a:spcPts val="600"/>
              </a:spcAft>
            </a:pPr>
            <a:r>
              <a:rPr lang="pl-PL" sz="1800" b="1" kern="0" dirty="0">
                <a:solidFill>
                  <a:srgbClr val="F3963E"/>
                </a:solidFill>
                <a:latin typeface="+mn-lt"/>
                <a:cs typeface="Calibri" panose="020F0502020204030204" pitchFamily="34" charset="0"/>
              </a:rPr>
              <a:t>Dostępność: </a:t>
            </a:r>
            <a:r>
              <a:rPr lang="pl-PL" sz="1600" kern="0" dirty="0">
                <a:latin typeface="+mn-lt"/>
                <a:cs typeface="Calibri" panose="020F0502020204030204" pitchFamily="34" charset="0"/>
              </a:rPr>
              <a:t>możliwość korzystania z infrastruktury, transportu, technologii i systemów informacyjno-komunikacyjnych oraz produktów i usług. Pozwala ona w szczególności osobom </a:t>
            </a:r>
            <a:br>
              <a:rPr lang="pl-PL" sz="1600" kern="0" dirty="0">
                <a:latin typeface="+mn-lt"/>
                <a:cs typeface="Calibri" panose="020F0502020204030204" pitchFamily="34" charset="0"/>
              </a:rPr>
            </a:br>
            <a:r>
              <a:rPr lang="pl-PL" sz="1600" kern="0" dirty="0">
                <a:latin typeface="+mn-lt"/>
                <a:cs typeface="Calibri" panose="020F0502020204030204" pitchFamily="34" charset="0"/>
              </a:rPr>
              <a:t>z niepełnosprawnościami i osobom starszym na korzystanie z nich na zasadzie równości </a:t>
            </a:r>
            <a:br>
              <a:rPr lang="pl-PL" sz="1600" kern="0" dirty="0">
                <a:latin typeface="+mn-lt"/>
                <a:cs typeface="Calibri" panose="020F0502020204030204" pitchFamily="34" charset="0"/>
              </a:rPr>
            </a:br>
            <a:r>
              <a:rPr lang="pl-PL" sz="1600" kern="0" dirty="0">
                <a:latin typeface="+mn-lt"/>
                <a:cs typeface="Calibri" panose="020F0502020204030204" pitchFamily="34" charset="0"/>
              </a:rPr>
              <a:t>z innymi osobami. Stosowanie ww. zasady oznacza, że wszystkie produkty projektów (w tym usługi), które otrzymają dofinansowanie z FERS, muszą być dostępne dla wszystkich użytkowników i użytkowniczek.</a:t>
            </a:r>
          </a:p>
          <a:p>
            <a:pPr>
              <a:spcAft>
                <a:spcPts val="600"/>
              </a:spcAft>
            </a:pPr>
            <a:r>
              <a:rPr lang="pl-PL" sz="1600" kern="0" dirty="0">
                <a:latin typeface="+mn-lt"/>
                <a:cs typeface="Calibri" panose="020F0502020204030204" pitchFamily="34" charset="0"/>
              </a:rPr>
              <a:t>Przykładami tych produktów są: strona lub aplikacja internetowa, materiały szkoleniowe, konferencja.</a:t>
            </a:r>
          </a:p>
          <a:p>
            <a:pPr>
              <a:spcAft>
                <a:spcPts val="600"/>
              </a:spcAft>
            </a:pPr>
            <a:r>
              <a:rPr lang="pl-PL" sz="1600" kern="0" dirty="0">
                <a:latin typeface="+mn-lt"/>
                <a:cs typeface="Calibri" panose="020F0502020204030204" pitchFamily="34" charset="0"/>
              </a:rPr>
              <a:t>Wytyczne dotyczące realizacji zasad równościowych w ramach funduszy unijnych na lata 2021-2027 wraz z załącznikami: w załączniku nr 2 zostały opisane Standardy dostępności, które należy stosować przy realizacji projektów FERS.</a:t>
            </a:r>
          </a:p>
          <a:p>
            <a:pPr>
              <a:spcAft>
                <a:spcPts val="600"/>
              </a:spcAft>
            </a:pPr>
            <a:endParaRPr lang="pl-PL" sz="1800" b="1" kern="0" dirty="0">
              <a:solidFill>
                <a:srgbClr val="F3963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Grafika 5" descr="Syrena z wypełnieniem pełnym">
            <a:extLst>
              <a:ext uri="{FF2B5EF4-FFF2-40B4-BE49-F238E27FC236}">
                <a16:creationId xmlns:a16="http://schemas.microsoft.com/office/drawing/2014/main" id="{A5EE8974-96D3-49C4-9627-CEE7BEBB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8125" y="386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22" y="500795"/>
            <a:ext cx="8208913" cy="685524"/>
          </a:xfrm>
        </p:spPr>
        <p:txBody>
          <a:bodyPr anchor="ctr">
            <a:normAutofit/>
          </a:bodyPr>
          <a:lstStyle/>
          <a:p>
            <a:r>
              <a:rPr lang="pl-PL" dirty="0"/>
              <a:t>Zgodność PRZEDSIĘWZIĘĆ z zasadami horyzontalnymi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84921" y="1186319"/>
            <a:ext cx="6679367" cy="311362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kumimoji="0" lang="pl-PL" sz="2000" b="1" i="0" strike="noStrike" kern="0" cap="none" spc="0" normalizeH="0" baseline="0" noProof="0" dirty="0">
                <a:ln>
                  <a:noFill/>
                </a:ln>
                <a:solidFill>
                  <a:srgbClr val="F3963E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Stosowanie standardu minimum zasady równości kobiet i mężczyzn:</a:t>
            </a:r>
          </a:p>
          <a:p>
            <a:pPr>
              <a:spcAft>
                <a:spcPts val="600"/>
              </a:spcAft>
            </a:pPr>
            <a:r>
              <a:rPr lang="pl-PL" sz="2000" b="1" kern="0" dirty="0">
                <a:solidFill>
                  <a:srgbClr val="F3963E"/>
                </a:solidFill>
                <a:latin typeface="+mj-lt"/>
                <a:cs typeface="Calibri" panose="020F0502020204030204" pitchFamily="34" charset="0"/>
              </a:rPr>
              <a:t>Standard minimum: 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sz="1800" kern="0" dirty="0">
                <a:latin typeface="+mn-lt"/>
                <a:cs typeface="Calibri" panose="020F0502020204030204" pitchFamily="34" charset="0"/>
              </a:rPr>
              <a:t>narzędzie używane do oceny realizacji zasady równości kobiet i mężczyzn w ramach przedsięwzięć współfinansowanych z EFS+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sz="1800" kern="0" dirty="0">
                <a:latin typeface="+mn-lt"/>
                <a:cs typeface="Calibri" panose="020F0502020204030204" pitchFamily="34" charset="0"/>
              </a:rPr>
              <a:t>obejmuje pięć zagadnień i pomaga ocenić, czy uwzględniono kwestie równościowe w ramach analizy potrzeb, zaplanowanych działań, wskaźników lub w ramach działań prowadzonych na rzecz zespołu projektowego</a:t>
            </a:r>
          </a:p>
          <a:p>
            <a:pPr marL="285750" indent="-195263">
              <a:spcAft>
                <a:spcPts val="600"/>
              </a:spcAft>
              <a:buClr>
                <a:srgbClr val="F3963E"/>
              </a:buClr>
              <a:buFont typeface="Arial" panose="020B0604020202020204" pitchFamily="34" charset="0"/>
              <a:buChar char="•"/>
            </a:pPr>
            <a:r>
              <a:rPr lang="pl-PL" sz="1800" kern="0" dirty="0">
                <a:latin typeface="+mn-lt"/>
                <a:cs typeface="Calibri" panose="020F0502020204030204" pitchFamily="34" charset="0"/>
              </a:rPr>
              <a:t>stanowi załącznik nr 1 do Wytycznych dotyczących realizacji zasad równościowych w ramach funduszy unijnych na lata 2021-2027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4B88C0C0-7432-A8EB-BD4F-475981B88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4448" y="1352329"/>
            <a:ext cx="1975168" cy="27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54C4B-7A16-13CE-8716-D00C310D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75606"/>
            <a:ext cx="7848600" cy="2232248"/>
          </a:xfr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pl-PL" sz="2800" dirty="0">
              <a:solidFill>
                <a:schemeClr val="bg1"/>
              </a:solidFill>
            </a:endParaRPr>
          </a:p>
          <a:p>
            <a:pPr algn="ctr"/>
            <a:r>
              <a:rPr lang="pl-PL" sz="2800" b="1" cap="none" dirty="0">
                <a:solidFill>
                  <a:schemeClr val="bg2"/>
                </a:solidFill>
              </a:rPr>
              <a:t>Zarządzanie przedsięwzięciem </a:t>
            </a:r>
            <a:br>
              <a:rPr lang="pl-PL" sz="2800" b="1" cap="none" dirty="0">
                <a:solidFill>
                  <a:schemeClr val="bg2"/>
                </a:solidFill>
              </a:rPr>
            </a:br>
            <a:r>
              <a:rPr lang="pl-PL" sz="2800" b="1" cap="none" dirty="0">
                <a:solidFill>
                  <a:schemeClr val="bg2"/>
                </a:solidFill>
              </a:rPr>
              <a:t> - zespół projektowy</a:t>
            </a:r>
            <a:br>
              <a:rPr lang="pl-PL" sz="2800" b="1" cap="none" dirty="0">
                <a:solidFill>
                  <a:schemeClr val="bg2"/>
                </a:solidFill>
              </a:rPr>
            </a:br>
            <a:endParaRPr lang="pl-P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Zarządzanie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2211710"/>
            <a:ext cx="8414821" cy="216024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3963E"/>
                </a:solidFill>
              </a:rPr>
              <a:t>Realizacja projektu unijnego ma swoją specyfikę, z którą wiążą się: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Wyzwania związane z zarządzaniem – kierowanie zespołem, praca w zespole, planowanie, zarządzanie budżetem, realizacja harmonogramu, monitoring, ewaluacja.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Obowiązki wynikające z faktu otrzymania dofinansowania z funduszy unijnych – konieczność stosowania zapisów Umowy o dofinansowanie, uzgadniania z FRSE zmian w projekcie, prowadzenie działań według cyklu życia projektu.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089B43-0561-4AAF-8595-ECC53B50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243"/>
            <a:ext cx="3537326" cy="18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27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Zarządzanie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0" y="1131590"/>
            <a:ext cx="4464496" cy="29208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l-PL" sz="1900" b="1" dirty="0">
                <a:solidFill>
                  <a:srgbClr val="F3963E"/>
                </a:solidFill>
              </a:rPr>
              <a:t>Zespół projektowy</a:t>
            </a:r>
          </a:p>
          <a:p>
            <a:pPr>
              <a:lnSpc>
                <a:spcPct val="150000"/>
              </a:lnSpc>
            </a:pPr>
            <a:endParaRPr lang="pl-PL" sz="1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Zespół</a:t>
            </a:r>
            <a:r>
              <a:rPr lang="pl-PL" dirty="0"/>
              <a:t>, nie jedna osoba.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Rola Koordynatora</a:t>
            </a:r>
            <a:r>
              <a:rPr lang="pl-PL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Możliwość włączenia czasowo </a:t>
            </a:r>
            <a:r>
              <a:rPr lang="pl-PL" b="1" dirty="0"/>
              <a:t>dodatkowych osób</a:t>
            </a:r>
            <a:r>
              <a:rPr lang="pl-PL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Komunikacja</a:t>
            </a:r>
            <a:r>
              <a:rPr lang="pl-PL" dirty="0"/>
              <a:t> w zespole.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Komunikacja z przełożonym, OP, instytucją partnerską, innymi zespołami i podmiotami.</a:t>
            </a:r>
          </a:p>
        </p:txBody>
      </p:sp>
      <p:pic>
        <p:nvPicPr>
          <p:cNvPr id="5" name="Symbol zastępczy obrazu 8" descr="Burza mózgów zespołu biznesowego">
            <a:extLst>
              <a:ext uri="{FF2B5EF4-FFF2-40B4-BE49-F238E27FC236}">
                <a16:creationId xmlns:a16="http://schemas.microsoft.com/office/drawing/2014/main" id="{4F228E2A-B815-FABA-4BC2-828272C876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r="1421"/>
          <a:stretch/>
        </p:blipFill>
        <p:spPr>
          <a:xfrm>
            <a:off x="360320" y="1203597"/>
            <a:ext cx="4041775" cy="2776798"/>
          </a:xfrm>
          <a:prstGeom prst="rect">
            <a:avLst/>
          </a:prstGeom>
          <a:noFill/>
        </p:spPr>
      </p:pic>
      <p:pic>
        <p:nvPicPr>
          <p:cNvPr id="4" name="Grafika 3" descr="Klasa z wypełnieniem pełnym">
            <a:extLst>
              <a:ext uri="{FF2B5EF4-FFF2-40B4-BE49-F238E27FC236}">
                <a16:creationId xmlns:a16="http://schemas.microsoft.com/office/drawing/2014/main" id="{0678C989-EF75-39A0-E730-E6616DA71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194764"/>
            <a:ext cx="1297585" cy="12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02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Zarządzanie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8198797" cy="30243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3963E"/>
                </a:solidFill>
              </a:rPr>
              <a:t>Zespół projektowy </a:t>
            </a:r>
          </a:p>
          <a:p>
            <a:r>
              <a:rPr lang="pl-PL" sz="1400" b="1" dirty="0"/>
              <a:t>Skład zespołu projektowego</a:t>
            </a:r>
            <a:r>
              <a:rPr lang="pl-PL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merytorycznie zaangażowane osoby w przedsięwzięcie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znające szeroki kontekst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również osoby bez doświadczenia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koordynator – zarządzanie zespołem projektowym, zlecanie zadań i kontrola ich wykonania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3963E"/>
                </a:solidFill>
              </a:rPr>
              <a:t>Znajomość zasad programu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3963E"/>
                </a:solidFill>
              </a:rPr>
              <a:t>Jasny podział zadań i odpowiedzialności w zespole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3963E"/>
                </a:solidFill>
              </a:rPr>
              <a:t>Dbanie o atmosferę w zespole</a:t>
            </a:r>
          </a:p>
        </p:txBody>
      </p:sp>
      <p:pic>
        <p:nvPicPr>
          <p:cNvPr id="7" name="Grafika 6" descr="Opinia klienta kontur">
            <a:extLst>
              <a:ext uri="{FF2B5EF4-FFF2-40B4-BE49-F238E27FC236}">
                <a16:creationId xmlns:a16="http://schemas.microsoft.com/office/drawing/2014/main" id="{AC05E66F-7E9B-1ECB-C0C5-2855FBC48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232" y="339502"/>
            <a:ext cx="1490464" cy="149046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5080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Zarządzanie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8666341" cy="316835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pl-PL" sz="1400" b="1" dirty="0">
                <a:solidFill>
                  <a:srgbClr val="F3963E"/>
                </a:solidFill>
              </a:rPr>
              <a:t>Zarządzanie projektem będzie łatwiejsze jeżeli zostanie… </a:t>
            </a:r>
          </a:p>
          <a:p>
            <a:pPr>
              <a:spcAft>
                <a:spcPts val="600"/>
              </a:spcAft>
            </a:pPr>
            <a:endParaRPr lang="pl-PL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Odpowiednio zaplanowany czas pracy np. opracowując dokładny </a:t>
            </a:r>
            <a:r>
              <a:rPr lang="pl-PL" sz="1400" b="1" dirty="0"/>
              <a:t>harmonogram.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Wyznaczony </a:t>
            </a:r>
            <a:r>
              <a:rPr lang="pl-PL" sz="1400" b="1" dirty="0"/>
              <a:t>podział zadań</a:t>
            </a:r>
            <a:r>
              <a:rPr lang="pl-PL" sz="1400" dirty="0"/>
              <a:t>, </a:t>
            </a:r>
            <a:r>
              <a:rPr lang="pl-PL" sz="1400" b="1" dirty="0"/>
              <a:t>role</a:t>
            </a:r>
            <a:r>
              <a:rPr lang="pl-PL" sz="1400" dirty="0"/>
              <a:t> projektowe - wyznaczenie odpowiedzialnych osób.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Wskazanie </a:t>
            </a:r>
            <a:r>
              <a:rPr lang="pl-PL" sz="1400" b="1" dirty="0"/>
              <a:t>terminu</a:t>
            </a:r>
            <a:r>
              <a:rPr lang="pl-PL" sz="1400" dirty="0"/>
              <a:t> wykonania zadań.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Wykorzystana tzw. </a:t>
            </a:r>
            <a:r>
              <a:rPr lang="pl-PL" sz="1400" b="1" dirty="0"/>
              <a:t>lista kontrolna.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Warto wykorzystywać </a:t>
            </a:r>
            <a:r>
              <a:rPr lang="pl-PL" sz="1400" b="1" dirty="0"/>
              <a:t>nowoczesne aplikacje </a:t>
            </a:r>
            <a:r>
              <a:rPr lang="pl-PL" sz="1400" dirty="0"/>
              <a:t>służące zarządzaniu, komunikacji, udostępnianiu materiałów, prowadzenia wideokonferencji.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Oparte na </a:t>
            </a:r>
            <a:r>
              <a:rPr lang="pl-PL" sz="1400" b="1" dirty="0"/>
              <a:t>dobrej komunikacji </a:t>
            </a:r>
            <a:r>
              <a:rPr lang="pl-PL" sz="1400" dirty="0"/>
              <a:t>(również pomiędzy instytucją wysyłającą a zagraniczną instytucją przyjmującą).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Zaplanowany </a:t>
            </a:r>
            <a:r>
              <a:rPr lang="pl-PL" sz="1400" b="1" dirty="0"/>
              <a:t>plan rozwiązywania </a:t>
            </a:r>
            <a:r>
              <a:rPr lang="pl-PL" sz="1400" dirty="0"/>
              <a:t>potencjalnych </a:t>
            </a:r>
            <a:r>
              <a:rPr lang="pl-PL" sz="1400" b="1" dirty="0"/>
              <a:t>problemów</a:t>
            </a:r>
            <a:r>
              <a:rPr lang="pl-PL" sz="1400" dirty="0"/>
              <a:t>.</a:t>
            </a:r>
          </a:p>
        </p:txBody>
      </p:sp>
      <p:pic>
        <p:nvPicPr>
          <p:cNvPr id="5" name="Grafika 4" descr="Lista kontrolna z wypełnieniem pełnym">
            <a:extLst>
              <a:ext uri="{FF2B5EF4-FFF2-40B4-BE49-F238E27FC236}">
                <a16:creationId xmlns:a16="http://schemas.microsoft.com/office/drawing/2014/main" id="{D2F57DFE-9076-DBA4-AF28-A009216D8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6296" y="411510"/>
            <a:ext cx="1222287" cy="12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3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6740F3A-9696-50C1-AEA6-6E2EA5AE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99281"/>
            <a:ext cx="7848600" cy="649287"/>
          </a:xfrm>
        </p:spPr>
        <p:txBody>
          <a:bodyPr/>
          <a:lstStyle/>
          <a:p>
            <a:r>
              <a:rPr lang="pl-PL" dirty="0"/>
              <a:t>Zarządzanie – kwestie jakościowe</a:t>
            </a:r>
            <a:endParaRPr lang="pl-PL" cap="non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4B5CC2-E240-4F00-12B5-F8F2B152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9" name="Symbol zastępczy zawartości 7">
            <a:extLst>
              <a:ext uri="{FF2B5EF4-FFF2-40B4-BE49-F238E27FC236}">
                <a16:creationId xmlns:a16="http://schemas.microsoft.com/office/drawing/2014/main" id="{76B9DDE4-0249-E902-C36B-9EB894724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23645"/>
              </p:ext>
            </p:extLst>
          </p:nvPr>
        </p:nvGraphicFramePr>
        <p:xfrm>
          <a:off x="1259632" y="1255830"/>
          <a:ext cx="5382320" cy="348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a 9">
            <a:extLst>
              <a:ext uri="{FF2B5EF4-FFF2-40B4-BE49-F238E27FC236}">
                <a16:creationId xmlns:a16="http://schemas.microsoft.com/office/drawing/2014/main" id="{1BAB32FE-6C81-8381-4ED5-ED1F50CF1BAC}"/>
              </a:ext>
            </a:extLst>
          </p:cNvPr>
          <p:cNvGrpSpPr/>
          <p:nvPr/>
        </p:nvGrpSpPr>
        <p:grpSpPr>
          <a:xfrm>
            <a:off x="5292080" y="1294385"/>
            <a:ext cx="1650662" cy="1569410"/>
            <a:chOff x="1224032" y="1066916"/>
            <a:chExt cx="1871980" cy="1871980"/>
          </a:xfrm>
        </p:grpSpPr>
        <p:sp>
          <p:nvSpPr>
            <p:cNvPr id="11" name="Kształt 10">
              <a:extLst>
                <a:ext uri="{FF2B5EF4-FFF2-40B4-BE49-F238E27FC236}">
                  <a16:creationId xmlns:a16="http://schemas.microsoft.com/office/drawing/2014/main" id="{47E21BA3-278F-F0E8-5337-9661193C7D95}"/>
                </a:ext>
              </a:extLst>
            </p:cNvPr>
            <p:cNvSpPr/>
            <p:nvPr/>
          </p:nvSpPr>
          <p:spPr>
            <a:xfrm>
              <a:off x="1224032" y="1066916"/>
              <a:ext cx="1871980" cy="187198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Kształt 4">
              <a:extLst>
                <a:ext uri="{FF2B5EF4-FFF2-40B4-BE49-F238E27FC236}">
                  <a16:creationId xmlns:a16="http://schemas.microsoft.com/office/drawing/2014/main" id="{AF13A650-21F5-425C-57AA-78A2D0B0366C}"/>
                </a:ext>
              </a:extLst>
            </p:cNvPr>
            <p:cNvSpPr txBox="1"/>
            <p:nvPr/>
          </p:nvSpPr>
          <p:spPr>
            <a:xfrm>
              <a:off x="1331930" y="1469496"/>
              <a:ext cx="1656183" cy="1181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kern="1200" dirty="0"/>
                <a:t>Sprawozdawczość bieżąca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C00A07E0-6601-265D-18EF-777929D0B15E}"/>
              </a:ext>
            </a:extLst>
          </p:cNvPr>
          <p:cNvGrpSpPr/>
          <p:nvPr/>
        </p:nvGrpSpPr>
        <p:grpSpPr>
          <a:xfrm>
            <a:off x="4860032" y="2874898"/>
            <a:ext cx="1650662" cy="1569410"/>
            <a:chOff x="2657597" y="0"/>
            <a:chExt cx="2573972" cy="2573972"/>
          </a:xfrm>
        </p:grpSpPr>
        <p:sp>
          <p:nvSpPr>
            <p:cNvPr id="14" name="Kształt 13">
              <a:extLst>
                <a:ext uri="{FF2B5EF4-FFF2-40B4-BE49-F238E27FC236}">
                  <a16:creationId xmlns:a16="http://schemas.microsoft.com/office/drawing/2014/main" id="{3CFE05D9-991D-CF1A-20CA-FA0566296AF7}"/>
                </a:ext>
              </a:extLst>
            </p:cNvPr>
            <p:cNvSpPr/>
            <p:nvPr/>
          </p:nvSpPr>
          <p:spPr>
            <a:xfrm>
              <a:off x="2657597" y="0"/>
              <a:ext cx="2573972" cy="2573972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Kształt 4">
              <a:extLst>
                <a:ext uri="{FF2B5EF4-FFF2-40B4-BE49-F238E27FC236}">
                  <a16:creationId xmlns:a16="http://schemas.microsoft.com/office/drawing/2014/main" id="{EEA0462A-81A1-76F1-CBA1-4829A16C1B7A}"/>
                </a:ext>
              </a:extLst>
            </p:cNvPr>
            <p:cNvSpPr txBox="1"/>
            <p:nvPr/>
          </p:nvSpPr>
          <p:spPr>
            <a:xfrm>
              <a:off x="3015047" y="625449"/>
              <a:ext cx="1859071" cy="1323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dirty="0"/>
                <a:t>Upowszechnianie i ewaluacja</a:t>
              </a:r>
              <a:endParaRPr lang="pl-PL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288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54C4B-7A16-13CE-8716-D00C310D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75606"/>
            <a:ext cx="7848600" cy="1800200"/>
          </a:xfr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pl-PL" sz="3200" dirty="0">
              <a:solidFill>
                <a:schemeClr val="bg1"/>
              </a:solidFill>
            </a:endParaRPr>
          </a:p>
          <a:p>
            <a:pPr algn="ctr"/>
            <a:r>
              <a:rPr lang="pl-PL" sz="3200" dirty="0">
                <a:solidFill>
                  <a:schemeClr val="bg1"/>
                </a:solidFill>
              </a:rPr>
              <a:t>Upowszechnianie i ewaluacja</a:t>
            </a:r>
            <a:endParaRPr lang="pl-PL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71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>
            <a:normAutofit/>
          </a:bodyPr>
          <a:lstStyle/>
          <a:p>
            <a:r>
              <a:rPr lang="pl-PL" dirty="0"/>
              <a:t>Upowszechnianie rezultatów</a:t>
            </a:r>
            <a:endParaRPr lang="pl-PL" cap="none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E2C7B51-F21A-0EDB-8F0D-01C2F0D3ED2A}"/>
              </a:ext>
            </a:extLst>
          </p:cNvPr>
          <p:cNvGrpSpPr/>
          <p:nvPr/>
        </p:nvGrpSpPr>
        <p:grpSpPr>
          <a:xfrm>
            <a:off x="683568" y="1275606"/>
            <a:ext cx="3888432" cy="569576"/>
            <a:chOff x="47" y="5686"/>
            <a:chExt cx="4542516" cy="80640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DD5E7E7F-D957-85CF-3421-79055C2C5BDD}"/>
                </a:ext>
              </a:extLst>
            </p:cNvPr>
            <p:cNvSpPr/>
            <p:nvPr/>
          </p:nvSpPr>
          <p:spPr>
            <a:xfrm>
              <a:off x="47" y="5686"/>
              <a:ext cx="4542516" cy="806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40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6E0F4D8D-15D8-AFB8-BB24-4910DC468BD8}"/>
                </a:ext>
              </a:extLst>
            </p:cNvPr>
            <p:cNvSpPr txBox="1"/>
            <p:nvPr/>
          </p:nvSpPr>
          <p:spPr>
            <a:xfrm>
              <a:off x="47" y="5686"/>
              <a:ext cx="4542516" cy="806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Promocja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71390EF5-2D87-9D1A-F680-0A2635E97FBB}"/>
              </a:ext>
            </a:extLst>
          </p:cNvPr>
          <p:cNvGrpSpPr/>
          <p:nvPr/>
        </p:nvGrpSpPr>
        <p:grpSpPr>
          <a:xfrm>
            <a:off x="683568" y="1978949"/>
            <a:ext cx="3888432" cy="2407313"/>
            <a:chOff x="-306135" y="781038"/>
            <a:chExt cx="4848653" cy="4654833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6402DE5E-F4E7-841F-93C6-9941ED5C41AC}"/>
                </a:ext>
              </a:extLst>
            </p:cNvPr>
            <p:cNvSpPr/>
            <p:nvPr/>
          </p:nvSpPr>
          <p:spPr>
            <a:xfrm>
              <a:off x="-306135" y="781038"/>
              <a:ext cx="4848653" cy="465483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140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F22CD4B2-DF05-83C1-CE2D-A790F06FD64F}"/>
                </a:ext>
              </a:extLst>
            </p:cNvPr>
            <p:cNvSpPr txBox="1"/>
            <p:nvPr/>
          </p:nvSpPr>
          <p:spPr>
            <a:xfrm>
              <a:off x="-190644" y="781038"/>
              <a:ext cx="4649043" cy="3025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100000"/>
                </a:lnSpc>
                <a:spcBef>
                  <a:spcPts val="6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Widoczność i informowanie o przedsięwzięciu</a:t>
              </a:r>
            </a:p>
            <a:p>
              <a:pPr marL="228600" lvl="1" indent="-228600" algn="l" defTabSz="889000">
                <a:lnSpc>
                  <a:spcPct val="100000"/>
                </a:lnSpc>
                <a:spcBef>
                  <a:spcPts val="6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Utrwalanie wizerunku organizacji</a:t>
              </a:r>
            </a:p>
            <a:p>
              <a:pPr marL="228600" lvl="1" indent="-228600" algn="l" defTabSz="889000">
                <a:lnSpc>
                  <a:spcPct val="100000"/>
                </a:lnSpc>
                <a:spcBef>
                  <a:spcPts val="6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Działania informujące o rezultatach</a:t>
              </a:r>
            </a:p>
            <a:p>
              <a:pPr marL="228600" lvl="1" indent="-228600" algn="l" defTabSz="889000">
                <a:lnSpc>
                  <a:spcPct val="100000"/>
                </a:lnSpc>
                <a:spcBef>
                  <a:spcPts val="6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Adresowana do szerszej grupy odbiorców</a:t>
              </a:r>
            </a:p>
            <a:p>
              <a:pPr marL="228600" lvl="1" indent="-228600" algn="l" defTabSz="889000">
                <a:lnSpc>
                  <a:spcPct val="100000"/>
                </a:lnSpc>
                <a:spcBef>
                  <a:spcPts val="6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Jej zadaniem jest dotarcie </a:t>
              </a:r>
              <a:b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do największej liczby osób przez informację</a:t>
              </a:r>
            </a:p>
            <a:p>
              <a:pPr marL="228600" lvl="1" indent="-228600" algn="l" defTabSz="889000">
                <a:lnSpc>
                  <a:spcPct val="100000"/>
                </a:lnSpc>
                <a:spcBef>
                  <a:spcPts val="6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Pokazuje korzyści projektu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695834BF-DA78-97B9-8EA4-C49BECAF8C3D}"/>
              </a:ext>
            </a:extLst>
          </p:cNvPr>
          <p:cNvGrpSpPr/>
          <p:nvPr/>
        </p:nvGrpSpPr>
        <p:grpSpPr>
          <a:xfrm>
            <a:off x="4716016" y="1271959"/>
            <a:ext cx="4114571" cy="573223"/>
            <a:chOff x="5178516" y="5686"/>
            <a:chExt cx="4542516" cy="806400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2C78E601-7ADD-96FD-4871-EAAD1D5E9517}"/>
                </a:ext>
              </a:extLst>
            </p:cNvPr>
            <p:cNvSpPr/>
            <p:nvPr/>
          </p:nvSpPr>
          <p:spPr>
            <a:xfrm>
              <a:off x="5178516" y="5686"/>
              <a:ext cx="4542516" cy="806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400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C36D8013-E314-BAC4-BE9F-460024A76481}"/>
                </a:ext>
              </a:extLst>
            </p:cNvPr>
            <p:cNvSpPr txBox="1"/>
            <p:nvPr/>
          </p:nvSpPr>
          <p:spPr>
            <a:xfrm>
              <a:off x="5178516" y="5686"/>
              <a:ext cx="4542516" cy="806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Upowszechnianie 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1E937571-E2FE-D308-24D0-87D8A864AA93}"/>
              </a:ext>
            </a:extLst>
          </p:cNvPr>
          <p:cNvGrpSpPr/>
          <p:nvPr/>
        </p:nvGrpSpPr>
        <p:grpSpPr>
          <a:xfrm>
            <a:off x="4716016" y="1913543"/>
            <a:ext cx="4114571" cy="2472719"/>
            <a:chOff x="4608559" y="633940"/>
            <a:chExt cx="3898547" cy="4566989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36DFB211-3F1E-8297-F89D-3351B01736A2}"/>
                </a:ext>
              </a:extLst>
            </p:cNvPr>
            <p:cNvSpPr/>
            <p:nvPr/>
          </p:nvSpPr>
          <p:spPr>
            <a:xfrm>
              <a:off x="4608559" y="754742"/>
              <a:ext cx="3898547" cy="444618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1400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282B1771-5A5B-5B71-5367-BA3C296E6C7D}"/>
                </a:ext>
              </a:extLst>
            </p:cNvPr>
            <p:cNvSpPr txBox="1"/>
            <p:nvPr/>
          </p:nvSpPr>
          <p:spPr>
            <a:xfrm>
              <a:off x="4680568" y="633940"/>
              <a:ext cx="3826537" cy="3203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100000"/>
                </a:lnSpc>
                <a:spcBef>
                  <a:spcPts val="3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Rozprzestrzenianie na szeroką skalę</a:t>
              </a:r>
            </a:p>
            <a:p>
              <a:pPr marL="171450" lvl="1" indent="-171450" algn="l" defTabSz="800100">
                <a:lnSpc>
                  <a:spcPct val="100000"/>
                </a:lnSpc>
                <a:spcBef>
                  <a:spcPts val="3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Eksponowanie wyników: produktów, dobrych praktyk, rezultatów i wniosków</a:t>
              </a:r>
            </a:p>
            <a:p>
              <a:pPr marL="171450" lvl="1" indent="-171450" algn="l" defTabSz="800100">
                <a:lnSpc>
                  <a:spcPct val="100000"/>
                </a:lnSpc>
                <a:spcBef>
                  <a:spcPts val="3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Dzielenie się sukcesem projektu</a:t>
              </a:r>
            </a:p>
            <a:p>
              <a:pPr marL="171450" lvl="1" indent="-171450" algn="l" defTabSz="800100">
                <a:lnSpc>
                  <a:spcPct val="100000"/>
                </a:lnSpc>
                <a:spcBef>
                  <a:spcPts val="300"/>
                </a:spcBef>
                <a:spcAft>
                  <a:spcPct val="15000"/>
                </a:spcAft>
                <a:buChar char="•"/>
              </a:pPr>
              <a:r>
                <a:rPr lang="pl-PL" sz="13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ziałania informujące o rezultatach</a:t>
              </a:r>
            </a:p>
            <a:p>
              <a:pPr marL="171450" lvl="1" indent="-171450" algn="l" defTabSz="800100">
                <a:lnSpc>
                  <a:spcPct val="100000"/>
                </a:lnSpc>
                <a:spcBef>
                  <a:spcPts val="3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Dedykowane węższej grupie odbiorców - osobom, które będą mogły wykorzystać rezultaty</a:t>
              </a:r>
            </a:p>
            <a:p>
              <a:pPr marL="171450" lvl="1" indent="-171450" algn="l" defTabSz="800100">
                <a:lnSpc>
                  <a:spcPct val="100000"/>
                </a:lnSpc>
                <a:spcBef>
                  <a:spcPts val="3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Umożliwia wykorzystanie i zastosowanie rezultatów</a:t>
              </a:r>
            </a:p>
            <a:p>
              <a:pPr marL="171450" lvl="1" indent="-171450" algn="l" defTabSz="800100">
                <a:lnSpc>
                  <a:spcPct val="100000"/>
                </a:lnSpc>
                <a:spcBef>
                  <a:spcPts val="300"/>
                </a:spcBef>
                <a:spcAft>
                  <a:spcPct val="15000"/>
                </a:spcAft>
                <a:buChar char="•"/>
              </a:pPr>
              <a:r>
                <a:rPr lang="pl-PL" sz="1300" kern="1200" dirty="0">
                  <a:solidFill>
                    <a:srgbClr val="00207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Wykorzystuje różnorodne sposoby komunikacji</a:t>
              </a:r>
            </a:p>
          </p:txBody>
        </p:sp>
      </p:grpSp>
      <p:sp>
        <p:nvSpPr>
          <p:cNvPr id="17" name="Nie równa się 16">
            <a:extLst>
              <a:ext uri="{FF2B5EF4-FFF2-40B4-BE49-F238E27FC236}">
                <a16:creationId xmlns:a16="http://schemas.microsoft.com/office/drawing/2014/main" id="{78104885-E459-9DD0-9348-FA97EBC22D68}"/>
              </a:ext>
            </a:extLst>
          </p:cNvPr>
          <p:cNvSpPr/>
          <p:nvPr/>
        </p:nvSpPr>
        <p:spPr>
          <a:xfrm>
            <a:off x="3915666" y="1237590"/>
            <a:ext cx="1456685" cy="641960"/>
          </a:xfrm>
          <a:prstGeom prst="mathNot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5715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82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Upowszechnianie rezultatów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8198797" cy="316835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F3963E"/>
                </a:solidFill>
              </a:rPr>
              <a:t>Upowszechnienie to zaplanowany proces mający na celu przekonanie indywidualnych użytkowników do przyjęcia i korzystania z rezultatów projektu.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b="1" dirty="0"/>
              <a:t>Rezultat </a:t>
            </a:r>
            <a:r>
              <a:rPr lang="pl-PL" sz="1700" dirty="0"/>
              <a:t>- to, co osiągnęliśmy na skutek podjętych działań, wynik, efekt…</a:t>
            </a:r>
          </a:p>
          <a:p>
            <a:endParaRPr lang="pl-PL" sz="1400" dirty="0"/>
          </a:p>
          <a:p>
            <a:r>
              <a:rPr lang="pl-PL" sz="1700" b="1" dirty="0">
                <a:solidFill>
                  <a:srgbClr val="F3963E"/>
                </a:solidFill>
              </a:rPr>
              <a:t>REZULTATY (WYNIKI) </a:t>
            </a:r>
          </a:p>
          <a:p>
            <a:r>
              <a:rPr lang="pl-PL" sz="1400" b="1" dirty="0"/>
              <a:t>Materialne</a:t>
            </a:r>
            <a:r>
              <a:rPr lang="pl-PL" sz="1400" dirty="0"/>
              <a:t>: podręczniki, programy nauczania, cyfrowe narzędzia edukacyjne, biuletyny, broszury; sprawozdania z badań lub studia badawcze; przewodniki na temat dobrych praktyk lub studia przypadku.</a:t>
            </a:r>
          </a:p>
          <a:p>
            <a:r>
              <a:rPr lang="pl-PL" sz="1400" b="1" dirty="0"/>
              <a:t>Niematerialne</a:t>
            </a:r>
            <a:r>
              <a:rPr lang="pl-PL" sz="1400" dirty="0"/>
              <a:t>: wiedza i doświadczenie zdobyte przez uczestników, osoby uczące się lub kadrę;  większe umiejętności lub osiągnięcia;  większa świadomość kulturowa, lepsza znajomość języków obcych. </a:t>
            </a:r>
          </a:p>
          <a:p>
            <a:endParaRPr lang="pl-PL" sz="1400" dirty="0"/>
          </a:p>
          <a:p>
            <a:r>
              <a:rPr lang="pl-PL" sz="1400" b="1" dirty="0"/>
              <a:t>Indywidualne</a:t>
            </a:r>
            <a:r>
              <a:rPr lang="pl-PL" sz="1400" dirty="0"/>
              <a:t>: • rozwinięte kompetencje • </a:t>
            </a:r>
            <a:r>
              <a:rPr lang="pl-PL" sz="1400" dirty="0" err="1"/>
              <a:t>networking</a:t>
            </a:r>
            <a:r>
              <a:rPr lang="pl-PL" sz="1400" dirty="0"/>
              <a:t> • zwiększona świadomość kulturowa</a:t>
            </a:r>
          </a:p>
          <a:p>
            <a:r>
              <a:rPr lang="pl-PL" sz="1400" b="1" dirty="0"/>
              <a:t>Instytucjonalne</a:t>
            </a:r>
            <a:r>
              <a:rPr lang="pl-PL" sz="1400" dirty="0"/>
              <a:t>: • rozwinięte kompetencje kadry • nawiązanie partnerstwa z inną instytucją/organizacją • doświadczenie w realizacji projektów.</a:t>
            </a:r>
          </a:p>
        </p:txBody>
      </p:sp>
    </p:spTree>
    <p:extLst>
      <p:ext uri="{BB962C8B-B14F-4D97-AF65-F5344CB8AC3E}">
        <p14:creationId xmlns:p14="http://schemas.microsoft.com/office/powerpoint/2010/main" val="2728026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Upowszechnianie rezultatów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5750525" cy="302433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</a:rPr>
              <a:t>Upowszechnianie: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Umożliwia prezentację rezultatów projektu,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Skierowane do grupy odbiorców, którzy mogą wykorzystać rezultaty,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Rezultaty nie są ograniczone własnością praw intelektualnych.</a:t>
            </a:r>
          </a:p>
          <a:p>
            <a:endParaRPr lang="pl-PL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</a:rPr>
              <a:t>Działania upowszechniające są ważne ponieważ: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/>
              <a:t>Są narzędziami transferu wiedzy i rezultatów.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/>
              <a:t>Maksymalizują wpływ i oddziaływanie na zaangażowane społeczności.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/>
              <a:t>Stanowią finalny element realizacji projektu.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/>
              <a:t>Przeciwdziałają zanikaniu rezultatów projektu.</a:t>
            </a:r>
          </a:p>
        </p:txBody>
      </p:sp>
      <p:pic>
        <p:nvPicPr>
          <p:cNvPr id="4" name="Obraz 3" descr="Sterta kolorowej przędzy przekształcona w żółtą żarówkę z przędzy">
            <a:extLst>
              <a:ext uri="{FF2B5EF4-FFF2-40B4-BE49-F238E27FC236}">
                <a16:creationId xmlns:a16="http://schemas.microsoft.com/office/drawing/2014/main" id="{706F00AF-61CA-3F0A-7FE8-2BB6B7A90F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9"/>
          <a:stretch/>
        </p:blipFill>
        <p:spPr>
          <a:xfrm>
            <a:off x="6156176" y="1434166"/>
            <a:ext cx="2856019" cy="2275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366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Upowszechnianie rezultatów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9582"/>
            <a:ext cx="8856983" cy="288032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</a:rPr>
              <a:t>Promocja i upowszechnianie to dwa różne pojęcia.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/>
              <a:t>Każde upowszechnianie rezultatów to promocja, ale nie każde działania promocyjne to upowszechnianie rezultatów.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/>
              <a:t>Te same narzędzie, ale różna treść.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/>
              <a:t>To, czy dane działanie jest promocją czy upowszechnianiem determinuje treść komunikatu</a:t>
            </a:r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42CF44E8-D35B-7EA7-4B43-1C3A5DC91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84572"/>
              </p:ext>
            </p:extLst>
          </p:nvPr>
        </p:nvGraphicFramePr>
        <p:xfrm>
          <a:off x="323527" y="2427735"/>
          <a:ext cx="8640959" cy="195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95281">
                  <a:extLst>
                    <a:ext uri="{9D8B030D-6E8A-4147-A177-3AD203B41FA5}">
                      <a16:colId xmlns:a16="http://schemas.microsoft.com/office/drawing/2014/main" val="2576050760"/>
                    </a:ext>
                  </a:extLst>
                </a:gridCol>
                <a:gridCol w="5345678">
                  <a:extLst>
                    <a:ext uri="{9D8B030D-6E8A-4147-A177-3AD203B41FA5}">
                      <a16:colId xmlns:a16="http://schemas.microsoft.com/office/drawing/2014/main" val="4058571251"/>
                    </a:ext>
                  </a:extLst>
                </a:gridCol>
              </a:tblGrid>
              <a:tr h="1872207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rgbClr val="F3963E"/>
                          </a:solidFill>
                        </a:rPr>
                        <a:t>Przykładowe działania promocyjne: 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plakaty 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dystrybucja ulotek i broszur 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newslettery 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dystrybucja gadżetów 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media społecznościowe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strony internetowe, blogi 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dni otwarte 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gabloty szkolne </a:t>
                      </a:r>
                    </a:p>
                    <a:p>
                      <a:endParaRPr lang="pl-PL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400" b="1" dirty="0">
                          <a:solidFill>
                            <a:srgbClr val="F3963E"/>
                          </a:solidFill>
                        </a:rPr>
                        <a:t>Przykładowe sposoby upowszechniania: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wydarzenia, seminaria, konferencje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dyskusje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pokazy umiejętności uczestników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warsztaty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materiały pisemne: komunikaty prasowe, broszury, sprawozdania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materiały audiowizualne: wideoklipy, aplikacje, podcasty prezentacje multimedialne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media społecznościowe, strony internetowe, blogi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</a:rPr>
                        <a:t>dni otwarte, targi edukacyjne, publiczne imprezy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4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88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Upowszechnianie rezultatów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4094341" cy="26642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300" b="1" dirty="0">
                <a:solidFill>
                  <a:srgbClr val="F3963E"/>
                </a:solidFill>
              </a:rPr>
              <a:t>Upowszechniaj nieszablonowo: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Przeprowadzenie warsztatów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Prowadzenie bloga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materiały audiowizualne: wideoklipy, aplikacje, podcasty, prezentacje multimedialne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Lekcje otwarte </a:t>
            </a:r>
            <a:r>
              <a:rPr lang="pl-PL" sz="1300" dirty="0"/>
              <a:t>dla innych nauczycieli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Warsztaty</a:t>
            </a:r>
            <a:r>
              <a:rPr lang="pl-PL" sz="1300" dirty="0"/>
              <a:t> uczniowskie lub nauczycielskie w różnych szkołach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Parada</a:t>
            </a:r>
            <a:r>
              <a:rPr lang="pl-PL" sz="1300" dirty="0"/>
              <a:t> w mieście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Komiks</a:t>
            </a:r>
            <a:r>
              <a:rPr lang="pl-PL" sz="1300" dirty="0"/>
              <a:t> ukazujący czego można nauczyć się dzięki realizacji projektów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Plakat</a:t>
            </a:r>
            <a:r>
              <a:rPr lang="pl-PL" sz="1300" dirty="0"/>
              <a:t> wielkoformatowy w mieście</a:t>
            </a:r>
            <a:endParaRPr lang="pl-PL" sz="1300" b="1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059AE0A-4668-9A50-009B-8A86CDEA7B70}"/>
              </a:ext>
            </a:extLst>
          </p:cNvPr>
          <p:cNvSpPr txBox="1">
            <a:spLocks/>
          </p:cNvSpPr>
          <p:nvPr/>
        </p:nvSpPr>
        <p:spPr>
          <a:xfrm>
            <a:off x="4534422" y="1335128"/>
            <a:ext cx="4094341" cy="2664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l-PL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Gra miejska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Forum</a:t>
            </a:r>
            <a:r>
              <a:rPr lang="pl-PL" sz="1300" dirty="0"/>
              <a:t> z udziałem różnych szkół z regionu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Teledysk</a:t>
            </a:r>
            <a:r>
              <a:rPr lang="pl-PL" sz="1300" dirty="0"/>
              <a:t> o projekcie i jego rezultatach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Szkolny </a:t>
            </a:r>
            <a:r>
              <a:rPr lang="pl-PL" sz="1300" b="1" dirty="0" err="1"/>
              <a:t>flashmob</a:t>
            </a:r>
            <a:r>
              <a:rPr lang="pl-PL" sz="1300" dirty="0"/>
              <a:t>/ </a:t>
            </a:r>
            <a:r>
              <a:rPr lang="pl-PL" sz="1300" b="1" dirty="0"/>
              <a:t>tik 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Prezentacja</a:t>
            </a:r>
            <a:r>
              <a:rPr lang="pl-PL" sz="1300" dirty="0"/>
              <a:t> zebranych informacji podczas rady pedagogicznej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Wizyty w szkołach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Kurs dla Uniwersytetu III wieku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Wywiady opublikowane na 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Wystawa zdjęć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Lokalny </a:t>
            </a:r>
            <a:r>
              <a:rPr lang="pl-PL" sz="1300" b="1" dirty="0"/>
              <a:t>piknik rodzinny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/>
              <a:t>Konkursy</a:t>
            </a:r>
            <a:r>
              <a:rPr lang="pl-PL" sz="1300" dirty="0"/>
              <a:t> szkolne i międzyszkolne</a:t>
            </a:r>
          </a:p>
        </p:txBody>
      </p:sp>
    </p:spTree>
    <p:extLst>
      <p:ext uri="{BB962C8B-B14F-4D97-AF65-F5344CB8AC3E}">
        <p14:creationId xmlns:p14="http://schemas.microsoft.com/office/powerpoint/2010/main" val="655284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Ewaluacja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8198797" cy="302433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rgbClr val="F3963E"/>
                </a:solidFill>
              </a:rPr>
              <a:t>Ewaluacja</a:t>
            </a:r>
            <a:r>
              <a:rPr lang="pl-PL" sz="1400" dirty="0"/>
              <a:t> to obiektywna ocena projektu, programu lub polityki na wszystkich jego etapach, tj. planowania, realizacji i mierzenia rezultatów.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dirty="0"/>
          </a:p>
          <a:p>
            <a:pPr marL="285750" indent="-285750">
              <a:buClr>
                <a:srgbClr val="F3963E"/>
              </a:buClr>
              <a:buFont typeface="Wingdings" panose="05000000000000000000" pitchFamily="2" charset="2"/>
              <a:buChar char="§"/>
            </a:pPr>
            <a:r>
              <a:rPr lang="pl-PL" sz="1400" dirty="0"/>
              <a:t>Powinna ona dostarczyć rzetelnych i przydatnych informacji pozwalając wykorzystać zdobytą w ten sposób wiedzę w procesie decyzyjnym. Często dotyczy ona procesu określenia wartości lub ważności działania, polityki lub programu.</a:t>
            </a:r>
          </a:p>
          <a:p>
            <a:endParaRPr lang="pl-PL" sz="1400" dirty="0"/>
          </a:p>
          <a:p>
            <a:r>
              <a:rPr lang="pl-PL" sz="1400" b="1" dirty="0">
                <a:solidFill>
                  <a:srgbClr val="F3963E"/>
                </a:solidFill>
              </a:rPr>
              <a:t>Etapy realizacji badania ewaluacyjnego: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400" dirty="0"/>
              <a:t>strukturalizacja – wybór i określenie kryteriów i elementów, które mają być poddane ewaluacji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400" dirty="0"/>
              <a:t>zbieranie danych – zbieranie materiałów niezbędnych do analizy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400" dirty="0"/>
              <a:t>analiza – interpretacja zebranych danych, oszacowanie efektów projektu, zestawienie i porównanie danych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400" dirty="0"/>
              <a:t>ocena – ocena efektów projektu w odniesieniu do uprzednio sformułowanych pytań (analiza stopnia osiągnięcia zakładanych celów)</a:t>
            </a:r>
          </a:p>
        </p:txBody>
      </p:sp>
    </p:spTree>
    <p:extLst>
      <p:ext uri="{BB962C8B-B14F-4D97-AF65-F5344CB8AC3E}">
        <p14:creationId xmlns:p14="http://schemas.microsoft.com/office/powerpoint/2010/main" val="2824531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Ewaluacja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8198797" cy="302433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Podział ze względu na moment prowadzenia ewaluacji</a:t>
            </a:r>
            <a:r>
              <a:rPr lang="pl-PL" sz="1400" dirty="0"/>
              <a:t>: • ewaluacja wstępna • ewaluacja śródokresowa/średniookresowa • ewaluacja końcowa/pełna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Ewaluacji mogą podlegać następujące obszary</a:t>
            </a:r>
            <a:r>
              <a:rPr lang="pl-PL" sz="1400" dirty="0"/>
              <a:t>: rekrutacja uczestników, organizacja mobilności, zgodność przebiegu projektu z założenia: rekrutacja mi we wniosku, postępy uczestników, promocja i upowszechnianie rezultatów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Przykładowe narzędzia służące do ewaluacji</a:t>
            </a:r>
          </a:p>
          <a:p>
            <a:pPr marL="446088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ankiety</a:t>
            </a:r>
          </a:p>
          <a:p>
            <a:pPr marL="446088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testy </a:t>
            </a:r>
          </a:p>
          <a:p>
            <a:pPr marL="446088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indywidualne raporty uczestników </a:t>
            </a:r>
          </a:p>
          <a:p>
            <a:pPr marL="446088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rozmowy i wywiady </a:t>
            </a:r>
          </a:p>
          <a:p>
            <a:pPr marL="446088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formularze </a:t>
            </a:r>
          </a:p>
        </p:txBody>
      </p:sp>
    </p:spTree>
    <p:extLst>
      <p:ext uri="{BB962C8B-B14F-4D97-AF65-F5344CB8AC3E}">
        <p14:creationId xmlns:p14="http://schemas.microsoft.com/office/powerpoint/2010/main" val="1125653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Ewaluacja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3806309" cy="2664297"/>
          </a:xfrm>
        </p:spPr>
        <p:txBody>
          <a:bodyPr>
            <a:normAutofit/>
          </a:bodyPr>
          <a:lstStyle/>
          <a:p>
            <a:r>
              <a:rPr lang="pl-PL" sz="1400" dirty="0"/>
              <a:t>Otrzymane dane w wyniku ewaluacji powinny zostać poddane rzetelnej ocenie, na podstawie której opracowane będą</a:t>
            </a:r>
            <a:r>
              <a:rPr lang="pl-PL" sz="1400" b="1" dirty="0">
                <a:solidFill>
                  <a:srgbClr val="F3963E"/>
                </a:solidFill>
              </a:rPr>
              <a:t> wnioski i rekomendacje. </a:t>
            </a:r>
          </a:p>
          <a:p>
            <a:endParaRPr lang="pl-PL" sz="1400" b="1" dirty="0">
              <a:solidFill>
                <a:srgbClr val="F3963E"/>
              </a:solidFill>
            </a:endParaRPr>
          </a:p>
          <a:p>
            <a:r>
              <a:rPr lang="pl-PL" sz="1400" dirty="0"/>
              <a:t>W tym celu FRSE rekomenduje przygotowanie </a:t>
            </a:r>
            <a:r>
              <a:rPr lang="pl-PL" sz="1400" b="1" dirty="0">
                <a:solidFill>
                  <a:srgbClr val="F3963E"/>
                </a:solidFill>
              </a:rPr>
              <a:t>raportu z ewaluacji</a:t>
            </a:r>
            <a:r>
              <a:rPr lang="pl-PL" sz="1400" dirty="0"/>
              <a:t>, który będzie źródłem wiedzy dla znalezienia właściwych rozwiązań na przyszłość.</a:t>
            </a:r>
          </a:p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4" name="Obraz 3" descr="Pochylony pochylony pióro na wykresie">
            <a:extLst>
              <a:ext uri="{FF2B5EF4-FFF2-40B4-BE49-F238E27FC236}">
                <a16:creationId xmlns:a16="http://schemas.microsoft.com/office/drawing/2014/main" id="{F5C5B074-13D5-96C2-D15C-0CCED37F6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9582"/>
            <a:ext cx="3996446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13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Sprawozdawczość końcowa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131590"/>
            <a:ext cx="8486829" cy="2808313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</a:rPr>
              <a:t>Sprawozdanie końcowe i wniosek o płatność salda </a:t>
            </a:r>
          </a:p>
          <a:p>
            <a:pPr marL="6270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W ciągu </a:t>
            </a:r>
            <a:r>
              <a:rPr lang="pl-PL" sz="1400" b="1" dirty="0"/>
              <a:t>60 dni kalendarzowych </a:t>
            </a:r>
            <a:r>
              <a:rPr lang="pl-PL" sz="1400" dirty="0"/>
              <a:t>od daty zakończenia Projektu beneficjent musi przesłać </a:t>
            </a:r>
            <a:r>
              <a:rPr lang="pl-PL" sz="1400" b="1" dirty="0"/>
              <a:t>sprawozdanie końcowe </a:t>
            </a:r>
            <a:r>
              <a:rPr lang="pl-PL" sz="1400" dirty="0"/>
              <a:t>z realizacji Projektu w systemie online FRSE.</a:t>
            </a:r>
          </a:p>
          <a:p>
            <a:pPr marL="6270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Sprawozdanie to musi zawierać informacje niezbędne do uzasadnienia faktycznie poniesionych kosztów kwalifikowalnych.</a:t>
            </a:r>
          </a:p>
          <a:p>
            <a:pPr marL="6270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Sprawozdanie końcowe uznaje się za </a:t>
            </a:r>
            <a:r>
              <a:rPr lang="pl-PL" sz="1400" b="1" dirty="0"/>
              <a:t>wniosek beneficjenta o płatność salda dofinansowania</a:t>
            </a:r>
            <a:r>
              <a:rPr lang="pl-PL" sz="1400" dirty="0"/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Beneficjent zaświadczy, że informacje przedstawione w sprawozdaniu są </a:t>
            </a:r>
            <a:r>
              <a:rPr lang="pl-PL" sz="1400" b="1" dirty="0"/>
              <a:t>kompletne, wiarygodne i zgodne z prawdą</a:t>
            </a:r>
            <a:r>
              <a:rPr lang="pl-PL" sz="1400" dirty="0"/>
              <a:t>. Musi on również zaświadczyć, że poniesione koszty można uznać za kwalifikowalne zgodnie z Umową oraz że wniosek o płatność jest </a:t>
            </a:r>
            <a:r>
              <a:rPr lang="pl-PL" sz="1400" b="1" dirty="0"/>
              <a:t>poparty stosownymi dokumentami </a:t>
            </a:r>
            <a:r>
              <a:rPr lang="pl-PL" sz="1400" dirty="0"/>
              <a:t>potwierdzającymi, które można przedstawić w kontekście kontroli lub audytów.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Kwoty będą wyrażone w</a:t>
            </a:r>
            <a:r>
              <a:rPr lang="pl-PL" sz="1400" b="1" dirty="0"/>
              <a:t> EUR</a:t>
            </a:r>
            <a:r>
              <a:rPr lang="pl-PL" sz="1400" dirty="0"/>
              <a:t>, ostateczna kwota dofinansowania i płatność bilansująca zostanie przeliczona przez FRSE na </a:t>
            </a:r>
            <a:r>
              <a:rPr lang="pl-PL" sz="1400" b="1" dirty="0"/>
              <a:t>PLN</a:t>
            </a:r>
            <a:r>
              <a:rPr lang="pl-PL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31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91630"/>
            <a:ext cx="8568952" cy="306034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Działania informacyjne i promocyjne są elementem realizacji przedsięwzięć dofinasowanych z Funduszy Europejskich. </a:t>
            </a:r>
          </a:p>
          <a:p>
            <a:endParaRPr lang="pl-P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Działania te są równie istotne jak wszystkie pozostałe i podlegają kontroli. </a:t>
            </a:r>
            <a:b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Instytucja, która otrzymała dofinasowanie z Funduszy Europejskich, ma obowiązek informowania opinię publiczną, uczestników i odbiorców o uzyskaniu dofinasowania.  </a:t>
            </a:r>
            <a:b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Niewypełnienie niektórych obowiązków może skutkować pomniejszeniem dofinansowania (na co wskazują zapisy w umowie o dofinansowanie). </a:t>
            </a:r>
          </a:p>
        </p:txBody>
      </p:sp>
    </p:spTree>
    <p:extLst>
      <p:ext uri="{BB962C8B-B14F-4D97-AF65-F5344CB8AC3E}">
        <p14:creationId xmlns:p14="http://schemas.microsoft.com/office/powerpoint/2010/main" val="486732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59" y="555525"/>
            <a:ext cx="7848872" cy="648072"/>
          </a:xfrm>
        </p:spPr>
        <p:txBody>
          <a:bodyPr/>
          <a:lstStyle/>
          <a:p>
            <a:r>
              <a:rPr lang="pl-PL" dirty="0"/>
              <a:t>Sprawozdawczość końcowa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131590"/>
            <a:ext cx="8486829" cy="2808313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1400" dirty="0"/>
          </a:p>
        </p:txBody>
      </p:sp>
      <p:pic>
        <p:nvPicPr>
          <p:cNvPr id="4" name="Obraz 3" descr="Obraz zawierający zrzut ekranu, opalenizna, numer, typografia&#10;&#10;Opis wygenerowany automatycznie">
            <a:extLst>
              <a:ext uri="{FF2B5EF4-FFF2-40B4-BE49-F238E27FC236}">
                <a16:creationId xmlns:a16="http://schemas.microsoft.com/office/drawing/2014/main" id="{512D5E51-794A-1051-ABFA-421BE286D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6" b="16538"/>
          <a:stretch/>
        </p:blipFill>
        <p:spPr>
          <a:xfrm>
            <a:off x="34158" y="505866"/>
            <a:ext cx="9144000" cy="38884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479EEA3-E0BA-625A-62E5-0014580811AE}"/>
              </a:ext>
            </a:extLst>
          </p:cNvPr>
          <p:cNvSpPr txBox="1"/>
          <p:nvPr/>
        </p:nvSpPr>
        <p:spPr>
          <a:xfrm>
            <a:off x="477658" y="627534"/>
            <a:ext cx="3878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Dziękuję za uwagę.</a:t>
            </a:r>
          </a:p>
          <a:p>
            <a:r>
              <a:rPr lang="pl-PL" sz="2800" dirty="0">
                <a:solidFill>
                  <a:schemeClr val="bg1"/>
                </a:solidFill>
              </a:rPr>
              <a:t> </a:t>
            </a:r>
          </a:p>
          <a:p>
            <a:r>
              <a:rPr lang="pl-PL" sz="2800" dirty="0">
                <a:solidFill>
                  <a:schemeClr val="bg1"/>
                </a:solidFill>
              </a:rPr>
              <a:t>Zapraszam do zadawania pytań.</a:t>
            </a:r>
          </a:p>
        </p:txBody>
      </p:sp>
    </p:spTree>
    <p:extLst>
      <p:ext uri="{BB962C8B-B14F-4D97-AF65-F5344CB8AC3E}">
        <p14:creationId xmlns:p14="http://schemas.microsoft.com/office/powerpoint/2010/main" val="362696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7614"/>
            <a:ext cx="8640960" cy="320435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Warunki szczegółowe Umowy</a:t>
            </a:r>
            <a:br>
              <a:rPr lang="pl-PL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DODATKOWE POSTANOWIENIA DOTYCZĄCE WIDOCZNOŚCI FINANSOWANIA UNIJNEGO</a:t>
            </a:r>
            <a:b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(…) realizator informuje o wsparciu otrzymanym w ramach programu FERS we wszelkiej korespondencji i materiałach promocyjnych, również na stronach internetowych i w mediach społecznościowych. Wytyczne dostępne są pod adresem: https://www.frse.org.pl/fers-edukacja-szkolna-konkurs-2023.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Warunki ogólne </a:t>
            </a:r>
            <a:br>
              <a:rPr lang="pl-PL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EKSPONOWANIE INFORMACJI O FINANSOWANIU ZE ŚRODKÓW UNIJNYCH </a:t>
            </a:r>
          </a:p>
          <a:p>
            <a:pPr marL="269875">
              <a:spcAft>
                <a:spcPts val="600"/>
              </a:spcAft>
              <a:buNone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(…) wszelkie związane z działaniem komunikaty lub publikacje, wydawane przez realizatora, w tym podczas konferencji, seminariów lub we wszelkich materiałach informacyjnych lub promocyjnych (takich jak broszury, ulotki, plakaty, prezentacje itp.): </a:t>
            </a:r>
          </a:p>
          <a:p>
            <a:pPr marL="612775" indent="-342900">
              <a:spcAft>
                <a:spcPts val="600"/>
              </a:spcAft>
              <a:buFont typeface="+mj-lt"/>
              <a:buAutoNum type="alphaLcParenR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wskazują, że działanie zostało dofinansowane ze środków Unii oraz </a:t>
            </a:r>
          </a:p>
          <a:p>
            <a:pPr marL="612775" indent="-342900">
              <a:spcAft>
                <a:spcPts val="600"/>
              </a:spcAft>
              <a:buFont typeface="+mj-lt"/>
              <a:buAutoNum type="alphaLcParenR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zawierają emblemat Unii Europejskiej. W przypadku umieszczania emblematu w sąsiedztwie innego logo, emblemat Unii Europejskiej jest odpowiednio wyróżniony.(…)</a:t>
            </a:r>
          </a:p>
        </p:txBody>
      </p:sp>
    </p:spTree>
    <p:extLst>
      <p:ext uri="{BB962C8B-B14F-4D97-AF65-F5344CB8AC3E}">
        <p14:creationId xmlns:p14="http://schemas.microsoft.com/office/powerpoint/2010/main" val="217169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419622"/>
            <a:ext cx="4752528" cy="313234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rgbClr val="F3963E"/>
                </a:solidFill>
              </a:rPr>
              <a:t>Kiedy?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400" b="1" dirty="0"/>
              <a:t>Od momentu uzyskania dofinansowania </a:t>
            </a:r>
            <a:r>
              <a:rPr lang="pl-PL" sz="1400" dirty="0"/>
              <a:t>tj. od podpisania umowy do końca realizacji przedsięwzięcia lub do końca okresu trwałości. </a:t>
            </a:r>
          </a:p>
          <a:p>
            <a:pPr marL="0" indent="0">
              <a:lnSpc>
                <a:spcPct val="90000"/>
              </a:lnSpc>
              <a:buNone/>
            </a:pPr>
            <a:endParaRPr lang="pl-PL" sz="1400" b="1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rgbClr val="F3963E"/>
                </a:solidFill>
              </a:rPr>
              <a:t>Co?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400" b="1" dirty="0"/>
              <a:t>Działania informacyjne i promocyjne </a:t>
            </a:r>
            <a:r>
              <a:rPr lang="pl-PL" sz="1400" dirty="0"/>
              <a:t>oraz </a:t>
            </a:r>
            <a:r>
              <a:rPr lang="pl-PL" sz="1400" b="1" dirty="0"/>
              <a:t>dokumenty</a:t>
            </a:r>
            <a:r>
              <a:rPr lang="pl-PL" sz="1400" dirty="0"/>
              <a:t> związane z realizacją przedsięwzięcia, które trafiają do wiadomości publicznej lub są przeznaczone dla uczestników muszą być oznakowane.  </a:t>
            </a:r>
          </a:p>
          <a:p>
            <a:pPr marL="0" indent="0">
              <a:lnSpc>
                <a:spcPct val="90000"/>
              </a:lnSpc>
              <a:buNone/>
            </a:pPr>
            <a:endParaRPr lang="pl-PL" sz="1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400" b="1" dirty="0"/>
              <a:t>Wszystkie materiały promocyjne, gadżety, prezentacje, artykuły itp. </a:t>
            </a:r>
          </a:p>
          <a:p>
            <a:pPr marL="0" indent="0">
              <a:lnSpc>
                <a:spcPct val="90000"/>
              </a:lnSpc>
              <a:buNone/>
            </a:pPr>
            <a:endParaRPr lang="pl-PL" sz="1400" b="1" dirty="0"/>
          </a:p>
        </p:txBody>
      </p:sp>
      <p:pic>
        <p:nvPicPr>
          <p:cNvPr id="4" name="Grafika 3" descr="Informacje z wypełnieniem pełnym">
            <a:extLst>
              <a:ext uri="{FF2B5EF4-FFF2-40B4-BE49-F238E27FC236}">
                <a16:creationId xmlns:a16="http://schemas.microsoft.com/office/drawing/2014/main" id="{ACC8F3CA-FF45-A8D0-D847-0DE064FB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201652"/>
            <a:ext cx="914400" cy="914400"/>
          </a:xfrm>
          <a:prstGeom prst="rect">
            <a:avLst/>
          </a:prstGeom>
        </p:spPr>
      </p:pic>
      <p:pic>
        <p:nvPicPr>
          <p:cNvPr id="6" name="Symbol zastępczy obrazu 8" descr="Współpracownicy przy stole konferencyjnym">
            <a:extLst>
              <a:ext uri="{FF2B5EF4-FFF2-40B4-BE49-F238E27FC236}">
                <a16:creationId xmlns:a16="http://schemas.microsoft.com/office/drawing/2014/main" id="{FB89A8AE-B3AA-DF14-D632-C6E37DD36A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306"/>
          <a:stretch/>
        </p:blipFill>
        <p:spPr>
          <a:xfrm>
            <a:off x="1071499" y="1419622"/>
            <a:ext cx="2631976" cy="2734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54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99791" y="1419622"/>
            <a:ext cx="6192689" cy="3132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Jak tworzyć treści z informacją o wsparciu z Funduszy Europejskich? </a:t>
            </a:r>
            <a:b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materiałach i działaniach informacyjnych lub promocyjnych dotyczących przedsięwzięcia należy: </a:t>
            </a:r>
          </a:p>
          <a:p>
            <a:pPr marL="342900" indent="-342900">
              <a:lnSpc>
                <a:spcPct val="110000"/>
              </a:lnSpc>
              <a:buFont typeface="+mj-lt"/>
              <a:buAutoNum type="alphaLcParenR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wypełnić obowiązki informacyjne np. </a:t>
            </a:r>
            <a:r>
              <a:rPr lang="pl-PL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oznakować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działania obowiązkowymi zestawieniami znaków, umieszczać tablice, plakaty i naklejki, </a:t>
            </a:r>
          </a:p>
          <a:p>
            <a:pPr marL="342900" indent="-342900">
              <a:lnSpc>
                <a:spcPct val="110000"/>
              </a:lnSpc>
              <a:buFont typeface="+mj-lt"/>
              <a:buAutoNum type="alphaLcParenR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oraz w treści materiału </a:t>
            </a:r>
            <a:r>
              <a:rPr lang="pl-PL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podać rzetelną informację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 dofinansowaniu z Unii Europejskiej !</a:t>
            </a:r>
          </a:p>
        </p:txBody>
      </p:sp>
      <p:pic>
        <p:nvPicPr>
          <p:cNvPr id="4" name="Grafika 3" descr="Informacje z wypełnieniem pełnym">
            <a:extLst>
              <a:ext uri="{FF2B5EF4-FFF2-40B4-BE49-F238E27FC236}">
                <a16:creationId xmlns:a16="http://schemas.microsoft.com/office/drawing/2014/main" id="{ACC8F3CA-FF45-A8D0-D847-0DE064FB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221043"/>
            <a:ext cx="914400" cy="914400"/>
          </a:xfrm>
          <a:prstGeom prst="rect">
            <a:avLst/>
          </a:prstGeom>
        </p:spPr>
      </p:pic>
      <p:pic>
        <p:nvPicPr>
          <p:cNvPr id="5" name="Obraz 4" descr="Two people with speech bubbles">
            <a:extLst>
              <a:ext uri="{FF2B5EF4-FFF2-40B4-BE49-F238E27FC236}">
                <a16:creationId xmlns:a16="http://schemas.microsoft.com/office/drawing/2014/main" id="{3D4B3CE7-2820-7798-7B71-04DB686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3638"/>
            <a:ext cx="1734840" cy="23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419622"/>
            <a:ext cx="7848872" cy="31323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Oznaczenie musi zawierać znaki :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Znak barw Rzeczypospolitej Polskiej, Znak Unii Europejskiej, Znak Funduszy Europejskich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Liczba znaków w zestawieniu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(tzn. w jednej linii) nie może przekraczać czterech. </a:t>
            </a:r>
            <a:b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 można w zestawieniu umieszczać znaków wykonawców, którzy nie są beneficjentami. Inne znaki, jeśli są potrzebne można umieścić poza zestawieniem - linią znaków.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5CF527BF-001E-B3A2-0582-14A6C330D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8592"/>
            <a:ext cx="7488832" cy="1032792"/>
          </a:xfrm>
          <a:prstGeom prst="rect">
            <a:avLst/>
          </a:prstGeom>
          <a:effectLst>
            <a:glow rad="254000">
              <a:schemeClr val="accent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0851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419622"/>
            <a:ext cx="7848872" cy="31323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Niedopuszczalne zastosowanie znaków i animacji</a:t>
            </a: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88A423-C093-B9BA-144A-7E4A58EB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95" y="1872178"/>
            <a:ext cx="3744453" cy="258051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01E41BD-4FC2-A096-26CD-0F47324F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02" y="1966116"/>
            <a:ext cx="4003129" cy="13197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322E318-669F-F475-9AD5-4D684C2D3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095" y="3162435"/>
            <a:ext cx="3991463" cy="108195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939AE06-1E37-CC2E-B769-4B4B63D6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655" y="515029"/>
            <a:ext cx="1766403" cy="509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125AA64-2FFB-97EE-A7DA-0269777C6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435428"/>
            <a:ext cx="1526981" cy="63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E0B686D-72E1-D53E-4CD2-DF99186113E6}"/>
              </a:ext>
            </a:extLst>
          </p:cNvPr>
          <p:cNvCxnSpPr/>
          <p:nvPr/>
        </p:nvCxnSpPr>
        <p:spPr>
          <a:xfrm>
            <a:off x="5056458" y="341304"/>
            <a:ext cx="1542493" cy="88440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2A0BD594-BFC8-C799-1ABC-0AD40CD28185}"/>
              </a:ext>
            </a:extLst>
          </p:cNvPr>
          <p:cNvCxnSpPr>
            <a:cxnSpLocks/>
          </p:cNvCxnSpPr>
          <p:nvPr/>
        </p:nvCxnSpPr>
        <p:spPr>
          <a:xfrm flipH="1">
            <a:off x="4915830" y="341304"/>
            <a:ext cx="1683121" cy="872629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ABBBBE3-3027-3E62-F987-5A1903F67F47}"/>
              </a:ext>
            </a:extLst>
          </p:cNvPr>
          <p:cNvCxnSpPr/>
          <p:nvPr/>
        </p:nvCxnSpPr>
        <p:spPr>
          <a:xfrm>
            <a:off x="7280502" y="388273"/>
            <a:ext cx="1542493" cy="88440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72EF3063-38D6-9E71-C687-085B095060A3}"/>
              </a:ext>
            </a:extLst>
          </p:cNvPr>
          <p:cNvCxnSpPr>
            <a:cxnSpLocks/>
          </p:cNvCxnSpPr>
          <p:nvPr/>
        </p:nvCxnSpPr>
        <p:spPr>
          <a:xfrm flipH="1">
            <a:off x="7139874" y="388273"/>
            <a:ext cx="1683121" cy="872629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120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+">
  <a:themeElements>
    <a:clrScheme name="Niestandardowy 5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F0575C"/>
      </a:accent1>
      <a:accent2>
        <a:srgbClr val="F0575C"/>
      </a:accent2>
      <a:accent3>
        <a:srgbClr val="F0575C"/>
      </a:accent3>
      <a:accent4>
        <a:srgbClr val="F0575C"/>
      </a:accent4>
      <a:accent5>
        <a:srgbClr val="F0575C"/>
      </a:accent5>
      <a:accent6>
        <a:srgbClr val="F0575C"/>
      </a:accent6>
      <a:hlink>
        <a:srgbClr val="F0575C"/>
      </a:hlink>
      <a:folHlink>
        <a:srgbClr val="F0575C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2684</Words>
  <Application>Microsoft Office PowerPoint</Application>
  <PresentationFormat>Pokaz na ekranie (16:9)</PresentationFormat>
  <Paragraphs>306</Paragraphs>
  <Slides>40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Arial</vt:lpstr>
      <vt:lpstr>Calibri</vt:lpstr>
      <vt:lpstr>Open Sans</vt:lpstr>
      <vt:lpstr>Trebuchet MS</vt:lpstr>
      <vt:lpstr>Wingdings</vt:lpstr>
      <vt:lpstr>Erasmus+</vt:lpstr>
      <vt:lpstr>Acrobat Document</vt:lpstr>
      <vt:lpstr>Prezentacja programu PowerPoint</vt:lpstr>
      <vt:lpstr>Prezentacja programu PowerPoint</vt:lpstr>
      <vt:lpstr>Zarządzanie – kwestie jakościowe</vt:lpstr>
      <vt:lpstr>Informacja i promocja</vt:lpstr>
      <vt:lpstr>Informacja i promocja</vt:lpstr>
      <vt:lpstr>Informacja i promocja</vt:lpstr>
      <vt:lpstr>Informacja i promocja</vt:lpstr>
      <vt:lpstr>Informacja i promocja</vt:lpstr>
      <vt:lpstr>Informacja i promocja</vt:lpstr>
      <vt:lpstr>Informacja i promocja</vt:lpstr>
      <vt:lpstr>Informacja i promocja</vt:lpstr>
      <vt:lpstr>Informacja i promocja</vt:lpstr>
      <vt:lpstr>Informacja i promocja</vt:lpstr>
      <vt:lpstr>Informacja i promocja</vt:lpstr>
      <vt:lpstr>Informacja i promocja</vt:lpstr>
      <vt:lpstr>Informacja i promocja</vt:lpstr>
      <vt:lpstr>Prezentacja programu PowerPoint</vt:lpstr>
      <vt:lpstr>Zgodność PRZEDSIĘWZIĘĆ z zasadami horyzontalnymi</vt:lpstr>
      <vt:lpstr>Zgodność PRZEDSIĘWZIĘĆ z zasadami horyzontalnymi</vt:lpstr>
      <vt:lpstr>Zgodność PRZEDSIĘWZIĘĆ z zasadami horyzontalnymi</vt:lpstr>
      <vt:lpstr>Zgodność PRZEDSIĘWZIĘĆ z zasadami horyzontalnymi</vt:lpstr>
      <vt:lpstr>Zgodność PRZEDSIĘWZIĘĆ z zasadami horyzontalnymi</vt:lpstr>
      <vt:lpstr>Zgodność PRZEDSIĘWZIĘĆ z zasadami horyzontalnymi</vt:lpstr>
      <vt:lpstr>Zgodność PRZEDSIĘWZIĘĆ z zasadami horyzontalnymi</vt:lpstr>
      <vt:lpstr>Prezentacja programu PowerPoint</vt:lpstr>
      <vt:lpstr>Zarządzanie</vt:lpstr>
      <vt:lpstr>Zarządzanie</vt:lpstr>
      <vt:lpstr>Zarządzanie</vt:lpstr>
      <vt:lpstr>Zarządzanie</vt:lpstr>
      <vt:lpstr>Prezentacja programu PowerPoint</vt:lpstr>
      <vt:lpstr>Upowszechnianie rezultatów</vt:lpstr>
      <vt:lpstr>Upowszechnianie rezultatów</vt:lpstr>
      <vt:lpstr>Upowszechnianie rezultatów</vt:lpstr>
      <vt:lpstr>Upowszechnianie rezultatów</vt:lpstr>
      <vt:lpstr>Upowszechnianie rezultatów</vt:lpstr>
      <vt:lpstr>Ewaluacja</vt:lpstr>
      <vt:lpstr>Ewaluacja</vt:lpstr>
      <vt:lpstr>Ewaluacja</vt:lpstr>
      <vt:lpstr>Sprawozdawczość końcowa</vt:lpstr>
      <vt:lpstr>Sprawozdawczość końcowa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Justyna Głusiec</cp:lastModifiedBy>
  <cp:revision>275</cp:revision>
  <dcterms:created xsi:type="dcterms:W3CDTF">2015-12-08T12:55:20Z</dcterms:created>
  <dcterms:modified xsi:type="dcterms:W3CDTF">2023-12-01T12:01:19Z</dcterms:modified>
</cp:coreProperties>
</file>