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326" r:id="rId2"/>
    <p:sldId id="360" r:id="rId3"/>
    <p:sldId id="344" r:id="rId4"/>
    <p:sldId id="369" r:id="rId5"/>
    <p:sldId id="338" r:id="rId6"/>
    <p:sldId id="337" r:id="rId7"/>
    <p:sldId id="370" r:id="rId8"/>
    <p:sldId id="372" r:id="rId9"/>
    <p:sldId id="336" r:id="rId10"/>
    <p:sldId id="361" r:id="rId11"/>
    <p:sldId id="362" r:id="rId12"/>
    <p:sldId id="363" r:id="rId13"/>
    <p:sldId id="364" r:id="rId14"/>
    <p:sldId id="365" r:id="rId15"/>
    <p:sldId id="367" r:id="rId16"/>
    <p:sldId id="366" r:id="rId17"/>
    <p:sldId id="368" r:id="rId18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322B38C-13BF-444B-AD03-A02D4611A81F}">
          <p14:sldIdLst>
            <p14:sldId id="326"/>
            <p14:sldId id="360"/>
            <p14:sldId id="344"/>
            <p14:sldId id="369"/>
            <p14:sldId id="338"/>
            <p14:sldId id="337"/>
            <p14:sldId id="370"/>
            <p14:sldId id="372"/>
            <p14:sldId id="336"/>
          </p14:sldIdLst>
        </p14:section>
        <p14:section name="Sekcja bez tytułu" id="{CC2CAF99-D2FD-4437-A3A9-59DF0AAC0BC9}">
          <p14:sldIdLst>
            <p14:sldId id="361"/>
            <p14:sldId id="362"/>
            <p14:sldId id="363"/>
            <p14:sldId id="364"/>
            <p14:sldId id="365"/>
            <p14:sldId id="367"/>
            <p14:sldId id="366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99"/>
    <a:srgbClr val="EC6608"/>
    <a:srgbClr val="6BB1E2"/>
    <a:srgbClr val="A6D4FF"/>
    <a:srgbClr val="A6D4E1"/>
    <a:srgbClr val="C5521C"/>
    <a:srgbClr val="F3963E"/>
    <a:srgbClr val="D21317"/>
    <a:srgbClr val="A97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1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3292-5B4C-4875-B59C-ED02AD85DB0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8C01-E65C-43D2-9828-A73C5D22E5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3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9141289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F0B127C0-92E0-AA48-585D-31248073F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6B88BCA9-830E-E664-5063-8507E1154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F178FFD-7886-F0D3-1EF5-F5296018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6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E6493BE5-2BCF-9657-6DB7-C795602AC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86D4432A-A35F-4D55-A736-0AB20AD11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A03047AA-9780-7B45-C363-84EFAC86E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0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3554D7D6-61EB-6526-3864-DB9F5507A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9" r:id="rId3"/>
    <p:sldLayoutId id="2147483670" r:id="rId4"/>
    <p:sldLayoutId id="2147483668" r:id="rId5"/>
    <p:sldLayoutId id="2147483667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se.org.pl/fers-edukacja-szkolna-konkurs-202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frse.org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7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614256"/>
            <a:ext cx="7848872" cy="648072"/>
          </a:xfrm>
        </p:spPr>
        <p:txBody>
          <a:bodyPr/>
          <a:lstStyle/>
          <a:p>
            <a:r>
              <a:rPr lang="pl-PL" dirty="0"/>
              <a:t>Zasady uzupełnienia formularza CST: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671" y="1262328"/>
            <a:ext cx="7848872" cy="2646294"/>
          </a:xfrm>
        </p:spPr>
        <p:txBody>
          <a:bodyPr/>
          <a:lstStyle/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Formularz CST wypełniany dwukrotnie: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ciągu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 dni od podpisania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umowy z uczestnikiem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terminie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30 dni kalendarzowych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od dnia zakończenia mobilności uczestnika (sprawozdanie dot. nabytych kompetencji potwierdzone raportem indywidualnym -&gt; punkt </a:t>
            </a:r>
            <a:r>
              <a:rPr lang="pl-PL" sz="14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„Status uczestnika po zakończeniu mobilności”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63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3800" y="600531"/>
            <a:ext cx="7848872" cy="648072"/>
          </a:xfrm>
        </p:spPr>
        <p:txBody>
          <a:bodyPr/>
          <a:lstStyle/>
          <a:p>
            <a:r>
              <a:rPr lang="pl-PL" dirty="0"/>
              <a:t>Formularz CST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2377" y="1248603"/>
            <a:ext cx="3024336" cy="264629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pl-PL" sz="1600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Tx/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Pole formularza CST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wypełniane dwukrotnie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Status uczestnika po zakończeniu mobilności:</a:t>
            </a:r>
          </a:p>
          <a:p>
            <a:pPr marL="0" indent="0">
              <a:buFontTx/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„w trakcie monitorowania”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„nabył/nie nabył kompetencji"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pic>
        <p:nvPicPr>
          <p:cNvPr id="4" name="Symbol zastępczy zawartości 6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39B6AF1E-5B2D-7A7A-A91D-83F2E14B8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r="4633"/>
          <a:stretch/>
        </p:blipFill>
        <p:spPr>
          <a:xfrm>
            <a:off x="3957582" y="411510"/>
            <a:ext cx="4320481" cy="4032448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73FE06EB-4D7E-663C-A5D1-57A36CA7D361}"/>
              </a:ext>
            </a:extLst>
          </p:cNvPr>
          <p:cNvSpPr/>
          <p:nvPr/>
        </p:nvSpPr>
        <p:spPr>
          <a:xfrm>
            <a:off x="4067944" y="1491630"/>
            <a:ext cx="1351257" cy="526233"/>
          </a:xfrm>
          <a:prstGeom prst="ellipse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011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614256"/>
            <a:ext cx="7848872" cy="648072"/>
          </a:xfrm>
        </p:spPr>
        <p:txBody>
          <a:bodyPr/>
          <a:lstStyle/>
          <a:p>
            <a:r>
              <a:rPr lang="pl-PL" dirty="0"/>
              <a:t>Raport indywidualny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671" y="1262328"/>
            <a:ext cx="8258818" cy="30376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4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Dotyczy </a:t>
            </a:r>
            <a:r>
              <a:rPr lang="pl-PL" sz="1400" spc="3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każdego uczestnika projektu: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b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ucznia / uczennicy </a:t>
            </a:r>
            <a:r>
              <a:rPr lang="pl-PL" sz="14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(w przypadku realizacji mobilności grupowej);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b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kadry </a:t>
            </a:r>
            <a:r>
              <a:rPr lang="pl-PL" sz="14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(w przypadku realizacji mobilności kadry tj. obserwacja pracy </a:t>
            </a:r>
            <a:r>
              <a:rPr lang="pl-PL" sz="1400" spc="3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sz="14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szkolenia i kursy /  prowadzenie zajęć w zagranicznej placówce)</a:t>
            </a:r>
          </a:p>
          <a:p>
            <a:pPr marL="0" indent="0">
              <a:buNone/>
            </a:pPr>
            <a:endParaRPr lang="pl-PL" sz="1400" spc="30" dirty="0"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b="1" spc="30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Wzór r</a:t>
            </a:r>
            <a:r>
              <a:rPr lang="pl-PL" b="1" spc="30" dirty="0">
                <a:solidFill>
                  <a:srgbClr val="EC6608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aportu indywidualnego stanowić będzie załącznik do umowy finansowej </a:t>
            </a:r>
          </a:p>
          <a:p>
            <a:pPr marL="0" indent="0">
              <a:buNone/>
            </a:pPr>
            <a:endParaRPr lang="pl-PL" b="1" spc="30" dirty="0">
              <a:solidFill>
                <a:srgbClr val="EC6608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Zamieszczony na stronie </a:t>
            </a:r>
            <a:r>
              <a:rPr lang="pl-PL" b="1" spc="30" dirty="0">
                <a:solidFill>
                  <a:srgbClr val="EC6608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www.frse.org.pl/fers-edukacja-szkolna-konkurs-2023</a:t>
            </a:r>
            <a:r>
              <a:rPr lang="pl-PL" b="1" spc="30" dirty="0">
                <a:solidFill>
                  <a:srgbClr val="EC6608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i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i="1" dirty="0">
                <a:effectLst/>
                <a:latin typeface="+mj-lt"/>
              </a:rPr>
              <a:t>Załączniki do umowy finansowej)</a:t>
            </a:r>
          </a:p>
          <a:p>
            <a:pPr marL="0" indent="0">
              <a:buNone/>
            </a:pPr>
            <a:endParaRPr lang="pl-PL" sz="1400" b="1" spc="30" dirty="0">
              <a:solidFill>
                <a:srgbClr val="EC6608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dirty="0">
                <a:latin typeface="+mj-lt"/>
              </a:rPr>
              <a:t>Raport należy wypełnić w ciągu </a:t>
            </a:r>
            <a:r>
              <a:rPr lang="pl-PL" sz="1400" b="1" dirty="0">
                <a:latin typeface="+mj-lt"/>
              </a:rPr>
              <a:t>14 dni </a:t>
            </a:r>
            <a:r>
              <a:rPr lang="pl-PL" sz="1400" dirty="0">
                <a:latin typeface="+mj-lt"/>
              </a:rPr>
              <a:t>od zakończenia mobilności przez uczestnika</a:t>
            </a:r>
          </a:p>
          <a:p>
            <a:pPr marL="0" indent="0">
              <a:buNone/>
            </a:pPr>
            <a:endParaRPr lang="pl-PL" sz="1400" dirty="0">
              <a:latin typeface="+mj-lt"/>
            </a:endParaRPr>
          </a:p>
          <a:p>
            <a:r>
              <a:rPr lang="pl-PL" sz="1400" b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Wypełniany po zrealizowaniu mobilności przez uczestnika, wynik zamieszczany </a:t>
            </a:r>
            <a:br>
              <a:rPr lang="pl-PL" sz="1400" b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formularzu CST</a:t>
            </a:r>
          </a:p>
          <a:p>
            <a:pPr marL="0" indent="0">
              <a:buNone/>
            </a:pPr>
            <a:endParaRPr lang="pl-P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818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614256"/>
            <a:ext cx="7848872" cy="648072"/>
          </a:xfrm>
        </p:spPr>
        <p:txBody>
          <a:bodyPr/>
          <a:lstStyle/>
          <a:p>
            <a:r>
              <a:rPr lang="pl-PL" dirty="0"/>
              <a:t>Raport indywidualny ucznia/uczennicy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671" y="1262328"/>
            <a:ext cx="7848872" cy="3325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500" b="1" dirty="0">
                <a:solidFill>
                  <a:srgbClr val="EC6608"/>
                </a:solidFill>
                <a:latin typeface="+mj-lt"/>
              </a:rPr>
              <a:t>Składa się z 5 pytań, weryfikujących nabycie / rozwój kompetencji w wyniku udziału w przedsięwzięciu: </a:t>
            </a:r>
          </a:p>
          <a:p>
            <a:pPr marL="0" indent="0">
              <a:buNone/>
            </a:pPr>
            <a:endParaRPr lang="pl-PL" sz="1500" b="1" dirty="0">
              <a:solidFill>
                <a:srgbClr val="EC6608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+mj-lt"/>
              </a:rPr>
              <a:t> Czy dzięki udziałowi w projekcie poprawiłeś/-</a:t>
            </a:r>
            <a:r>
              <a:rPr lang="pl-PL" sz="1500" dirty="0" err="1">
                <a:latin typeface="+mj-lt"/>
              </a:rPr>
              <a:t>aś</a:t>
            </a:r>
            <a:r>
              <a:rPr lang="pl-PL" sz="1500" dirty="0">
                <a:latin typeface="+mj-lt"/>
              </a:rPr>
              <a:t> swoje umiejętności posługiwania się językiem obcym?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+mj-lt"/>
              </a:rPr>
              <a:t>Czy udział w projekcie wpłynął na Twoje zainteresowanie lub podniesienie wiedzy w zakresie wykorzystania nowych technologii cyfrowych (np. korzystanie z komputera, Internetu, aplikacji, innych urządzeń ICT) w procesie uczenia się?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+mj-lt"/>
              </a:rPr>
              <a:t>Czy dzięki udziałowi w projekcie zwiększyłeś/ -</a:t>
            </a:r>
            <a:r>
              <a:rPr lang="pl-PL" sz="1500" dirty="0" err="1">
                <a:latin typeface="+mj-lt"/>
              </a:rPr>
              <a:t>aś</a:t>
            </a:r>
            <a:r>
              <a:rPr lang="pl-PL" sz="1500" dirty="0">
                <a:latin typeface="+mj-lt"/>
              </a:rPr>
              <a:t> swoją wiedzę na temat historii, kultury, tradycji i obyczajów kraju w którym odbyłeś/-</a:t>
            </a:r>
            <a:r>
              <a:rPr lang="pl-PL" sz="1500" dirty="0" err="1">
                <a:latin typeface="+mj-lt"/>
              </a:rPr>
              <a:t>aś</a:t>
            </a:r>
            <a:r>
              <a:rPr lang="pl-PL" sz="1500" dirty="0">
                <a:latin typeface="+mj-lt"/>
              </a:rPr>
              <a:t> wyjazd zagraniczny?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+mj-lt"/>
              </a:rPr>
              <a:t>Czy udział w projekcie wpłynął na zdobycie lub rozwój kompetencji społecznych i obywatelskich np. lepsze rozumienie zagadnień dotyczących demokracji, równości, sprawiedliwości, praw obywatelskich?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+mj-lt"/>
              </a:rPr>
              <a:t>Czy udział w projekcie wpłynął na zdobycie umiejętności współpracy w środowisku międzynarodowym?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401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614256"/>
            <a:ext cx="7848872" cy="648072"/>
          </a:xfrm>
        </p:spPr>
        <p:txBody>
          <a:bodyPr/>
          <a:lstStyle/>
          <a:p>
            <a:r>
              <a:rPr lang="pl-PL" dirty="0"/>
              <a:t>Raport indywidualny uczestnika z kadry pedagogicznej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671" y="1262328"/>
            <a:ext cx="7848872" cy="3266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500" b="1" dirty="0">
                <a:solidFill>
                  <a:srgbClr val="EC6608"/>
                </a:solidFill>
                <a:latin typeface="+mj-lt"/>
              </a:rPr>
              <a:t>Składa się z 5 pytań, weryfikujących nabycie / rozwój kompetencji w wyniku udziału w przedsięwzięciu: </a:t>
            </a:r>
          </a:p>
          <a:p>
            <a:pPr marL="0" indent="0">
              <a:buNone/>
            </a:pPr>
            <a:endParaRPr lang="pl-PL" sz="1500" b="1" dirty="0">
              <a:solidFill>
                <a:srgbClr val="EC6608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 Czy dzięki udziałowi w projekcie nauczyłeś/</a:t>
            </a:r>
            <a:r>
              <a:rPr lang="pl-PL" sz="1500" spc="30" dirty="0" err="1">
                <a:effectLst/>
                <a:latin typeface="+mj-lt"/>
                <a:ea typeface="Open Sans" pitchFamily="2" charset="0"/>
                <a:cs typeface="Open Sans" pitchFamily="2" charset="0"/>
              </a:rPr>
              <a:t>aś</a:t>
            </a: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 się nowych metod, podejść lub technik nauczania, które mogą być wykorzystywane przy pracy z uczniem np. w zakresie technologii cyfrowych?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Czy dzięki udziałowi w projekcie poprawiłeś/</a:t>
            </a:r>
            <a:r>
              <a:rPr lang="pl-PL" sz="1500" spc="30" dirty="0" err="1">
                <a:effectLst/>
                <a:latin typeface="+mj-lt"/>
                <a:ea typeface="Open Sans" pitchFamily="2" charset="0"/>
                <a:cs typeface="Open Sans" pitchFamily="2" charset="0"/>
              </a:rPr>
              <a:t>aś</a:t>
            </a: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 swoje umiejętności posługiwania się językiem obcym?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Czy dzięki udziałowi w projekcie poprawiłeś/</a:t>
            </a:r>
            <a:r>
              <a:rPr lang="pl-PL" sz="1500" spc="30" dirty="0" err="1">
                <a:effectLst/>
                <a:latin typeface="+mj-lt"/>
                <a:ea typeface="Open Sans" pitchFamily="2" charset="0"/>
                <a:cs typeface="Open Sans" pitchFamily="2" charset="0"/>
              </a:rPr>
              <a:t>aś</a:t>
            </a: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 swoją wiedzę na temat przedmiotu, którego nauczasz lub obszaru zawodowego w którym pracujesz?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Czy udział w projekcie wpłynął na zdobycie lub rozwój kompetencji społecznych i obywatelskich np. lepsze rozumienie zagadnień dotyczących demokracji, równości, sprawiedliwości, praw obywatelskich?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spc="30" dirty="0">
                <a:effectLst/>
                <a:latin typeface="+mj-lt"/>
                <a:ea typeface="Open Sans" pitchFamily="2" charset="0"/>
                <a:cs typeface="Open Sans" pitchFamily="2" charset="0"/>
              </a:rPr>
              <a:t>Czy udział w projekcie wpłynął na zdobycie umiejętności współpracy w środowisku międzynarodowym?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09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614256"/>
            <a:ext cx="7848872" cy="648072"/>
          </a:xfrm>
        </p:spPr>
        <p:txBody>
          <a:bodyPr/>
          <a:lstStyle/>
          <a:p>
            <a:r>
              <a:rPr lang="pl-PL" dirty="0"/>
              <a:t>Raport indywidualny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671" y="1262328"/>
            <a:ext cx="7848872" cy="289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Odpowiedzi na powyższe pytania zgodnie z wzorem raportu, będącym załącznikiem do umowy finansowej należy udzielić w ramach poniższej kafeterii:</a:t>
            </a:r>
          </a:p>
          <a:p>
            <a:pPr marL="0" indent="0">
              <a:buNone/>
            </a:pPr>
            <a:endParaRPr lang="pl-PL" sz="1400" spc="30" dirty="0"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spc="3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spc="3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spc="3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spc="3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Osoba odpowiedzialna za opracowanie wyników raportów indywidualnych (koordynator projektu) podsumowuje raport stosując poniższą zasadę:</a:t>
            </a:r>
          </a:p>
          <a:p>
            <a:pPr marL="0" indent="0" algn="ctr">
              <a:buNone/>
            </a:pPr>
            <a:endParaRPr lang="pl-PL" sz="1400" spc="3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pl-PL" sz="1400" b="1" spc="3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jeżeli udzielona odpowiedź to "raczej tak" lub "tak" przy min. 3 pytaniach z 5 oznacza, że </a:t>
            </a:r>
            <a:r>
              <a:rPr lang="pl-PL" sz="1400" b="1" u="sng" spc="3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uczestnik nabył kompetencje</a:t>
            </a:r>
            <a:endParaRPr lang="pl-PL" sz="1400" b="1" spc="3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E5F56B-A55A-E49E-EEA6-CC2CBA92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75" y="1995686"/>
            <a:ext cx="7632271" cy="8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0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98B7551-BE3D-E0F3-D0CB-8AFC6E8E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9702"/>
            <a:ext cx="849694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spc="30" dirty="0">
              <a:solidFill>
                <a:srgbClr val="00207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pl-PL" sz="15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Wynik raportu powinien zostać przekazany do FRSE wyłącznie </a:t>
            </a:r>
            <a:r>
              <a:rPr lang="pl-PL" sz="1500" b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formie elektronicznej poprzez uzupełnienie formularza CST 2021</a:t>
            </a:r>
            <a:r>
              <a:rPr lang="pl-PL" sz="15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znajdującego się w systemie </a:t>
            </a:r>
            <a:r>
              <a:rPr lang="pl-PL" sz="1500" spc="30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OnLine.frse</a:t>
            </a:r>
            <a:r>
              <a:rPr lang="pl-PL" sz="15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15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500" b="1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terminie 30 dni kalendarzowych od dnia zakończenia mobilności uczestnika</a:t>
            </a:r>
          </a:p>
          <a:p>
            <a:pPr marL="0" indent="0">
              <a:buNone/>
            </a:pPr>
            <a:endParaRPr lang="pl-PL" b="1" spc="30" dirty="0"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500" spc="3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Raportów indywidualnych poszczególnych uczestników nie przesyłają Państwo do FRSE</a:t>
            </a:r>
          </a:p>
          <a:p>
            <a:pPr marL="0" indent="0">
              <a:buNone/>
            </a:pPr>
            <a:endParaRPr lang="pl-PL" sz="1800" spc="30" dirty="0">
              <a:solidFill>
                <a:srgbClr val="676767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4931CF-C739-B3F0-43D9-3B295417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97" y="1275606"/>
            <a:ext cx="7163421" cy="119492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5A3D5A87-B8A3-8DC7-036F-F99E54F2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3" y="519522"/>
            <a:ext cx="7848872" cy="648072"/>
          </a:xfrm>
        </p:spPr>
        <p:txBody>
          <a:bodyPr/>
          <a:lstStyle/>
          <a:p>
            <a:r>
              <a:rPr lang="pl-PL" dirty="0"/>
              <a:t>Wynik raportu indywidualnego</a:t>
            </a:r>
          </a:p>
        </p:txBody>
      </p:sp>
    </p:spTree>
    <p:extLst>
      <p:ext uri="{BB962C8B-B14F-4D97-AF65-F5344CB8AC3E}">
        <p14:creationId xmlns:p14="http://schemas.microsoft.com/office/powerpoint/2010/main" val="201806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98B7551-BE3D-E0F3-D0CB-8AFC6E8E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3132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spc="30" dirty="0">
              <a:solidFill>
                <a:srgbClr val="00207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A3D5A87-B8A3-8DC7-036F-F99E54F2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3" y="519522"/>
            <a:ext cx="7848872" cy="648072"/>
          </a:xfrm>
        </p:spPr>
        <p:txBody>
          <a:bodyPr/>
          <a:lstStyle/>
          <a:p>
            <a:r>
              <a:rPr lang="pl-PL" dirty="0"/>
              <a:t>Formularz CST - podsumowanie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B10F84-563A-C74B-5EC9-365273FD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16" y="1058701"/>
            <a:ext cx="5326764" cy="27437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AAE3CD1-B27F-D1DC-2CC1-18BD22FFE1C0}"/>
              </a:ext>
            </a:extLst>
          </p:cNvPr>
          <p:cNvSpPr txBox="1"/>
          <p:nvPr/>
        </p:nvSpPr>
        <p:spPr>
          <a:xfrm>
            <a:off x="3146458" y="2179770"/>
            <a:ext cx="285108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0020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TERMIN: W ciągu 3 dni od podpisania umowy </a:t>
            </a:r>
            <a:br>
              <a:rPr lang="pl-PL" sz="800" dirty="0">
                <a:solidFill>
                  <a:srgbClr val="0020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800" dirty="0">
                <a:solidFill>
                  <a:srgbClr val="0020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 uczestnikiem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B502EA1-31F1-208C-B106-1F309868AE38}"/>
              </a:ext>
            </a:extLst>
          </p:cNvPr>
          <p:cNvSpPr txBox="1"/>
          <p:nvPr/>
        </p:nvSpPr>
        <p:spPr>
          <a:xfrm>
            <a:off x="1962594" y="3683159"/>
            <a:ext cx="236772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0020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TERMIN: W ciągu 14 dni od zakończenia mobilności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24939D1-1AE7-F3E7-D3ED-7C0661646CF1}"/>
              </a:ext>
            </a:extLst>
          </p:cNvPr>
          <p:cNvSpPr txBox="1"/>
          <p:nvPr/>
        </p:nvSpPr>
        <p:spPr>
          <a:xfrm>
            <a:off x="4139952" y="3683159"/>
            <a:ext cx="236772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0020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TERMIN: W ciągu 30 dni kalendarzowych od zakończenia mobilności</a:t>
            </a:r>
          </a:p>
        </p:txBody>
      </p:sp>
    </p:spTree>
    <p:extLst>
      <p:ext uri="{BB962C8B-B14F-4D97-AF65-F5344CB8AC3E}">
        <p14:creationId xmlns:p14="http://schemas.microsoft.com/office/powerpoint/2010/main" val="249901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54C4B-7A16-13CE-8716-D00C310D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75606"/>
            <a:ext cx="7848600" cy="2232248"/>
          </a:xfr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sz="2000" b="1" cap="none" dirty="0">
                <a:solidFill>
                  <a:schemeClr val="bg2"/>
                </a:solidFill>
              </a:rPr>
              <a:t>SPRAWOZDAWCZOŚĆ BIEŻĄCA</a:t>
            </a:r>
          </a:p>
          <a:p>
            <a:pPr algn="ctr"/>
            <a:br>
              <a:rPr lang="pl-PL" b="1" cap="none" dirty="0">
                <a:solidFill>
                  <a:schemeClr val="bg2"/>
                </a:solidFill>
              </a:rPr>
            </a:br>
            <a:br>
              <a:rPr lang="pl-PL" b="1" cap="none" dirty="0">
                <a:solidFill>
                  <a:schemeClr val="bg2"/>
                </a:solidFill>
              </a:rPr>
            </a:br>
            <a:r>
              <a:rPr lang="pl-PL" cap="none" dirty="0">
                <a:solidFill>
                  <a:schemeClr val="bg2"/>
                </a:solidFill>
              </a:rPr>
              <a:t>Zakres danych nt. uczestników projektu oraz podmiotów objętych wsparciem koniecznych do przekazania do FRSE</a:t>
            </a:r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5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Formularz CST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419622"/>
            <a:ext cx="7848872" cy="3132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Realizatorzy są zobowiązani do podpisania z każdym uczestnikiem umowy pomiędzy uczestnikiem mobilności a organizacją wysyłającą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ciągu </a:t>
            </a:r>
            <a:r>
              <a:rPr lang="pl-PL" sz="14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 dni od podpisania umowy z uczestnikiem</a:t>
            </a:r>
            <a:r>
              <a:rPr lang="pl-PL" sz="1400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Beneficjent jest zobowiązany do przekazania poprzez system informatyczny danych uczestników projektu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tym celu został przygotowany dla Państwa formularz CST 2021 dostępny w systemie online FRSE 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https://online.frse.org.pl/</a:t>
            </a: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lvl="0" indent="-514350">
              <a:lnSpc>
                <a:spcPct val="170000"/>
              </a:lnSpc>
              <a:buAutoNum type="romanUcPeriod" startAt="5"/>
            </a:pPr>
            <a:endParaRPr lang="pl-PL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93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988EC-BB6D-584A-211A-68ECEBC9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72" y="627534"/>
            <a:ext cx="7848872" cy="648072"/>
          </a:xfrm>
        </p:spPr>
        <p:txBody>
          <a:bodyPr/>
          <a:lstStyle/>
          <a:p>
            <a:r>
              <a:rPr lang="pl-PL" dirty="0"/>
              <a:t>Formularz CST - ŚCIEŻKA DOSTĘPU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03248-2FA2-4AD6-B7B4-4CF620E7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47614"/>
            <a:ext cx="3322712" cy="264629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sz="1600" dirty="0">
                <a:solidFill>
                  <a:srgbClr val="002060"/>
                </a:solidFill>
              </a:rPr>
              <a:t> </a:t>
            </a: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Projekty\</a:t>
            </a:r>
          </a:p>
          <a:p>
            <a:pPr algn="l"/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- Elektroniczna teczka projektu\</a:t>
            </a:r>
          </a:p>
          <a:p>
            <a:pPr algn="l"/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- Formularz CST – Nowy dokument</a:t>
            </a:r>
          </a:p>
          <a:p>
            <a:pPr algn="l"/>
            <a:endParaRPr lang="pl-PL" sz="18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Zawsze wybieramy „Nowy dokument”.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Formularz wypełnia się </a:t>
            </a:r>
            <a:r>
              <a:rPr lang="pl-PL" sz="1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wyłącznie</a:t>
            </a: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wersji elektronicznej.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Formularz należy </a:t>
            </a:r>
            <a:r>
              <a:rPr lang="pl-PL" sz="1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wypełnić 2 razy </a:t>
            </a: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– przed wyjazdem i po powrocie </a:t>
            </a:r>
            <a:b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 mobilności</a:t>
            </a:r>
          </a:p>
          <a:p>
            <a:pPr algn="l"/>
            <a:endParaRPr lang="pl-PL" dirty="0"/>
          </a:p>
        </p:txBody>
      </p:sp>
      <p:pic>
        <p:nvPicPr>
          <p:cNvPr id="5" name="Obraz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4DC8A5A-060B-ED79-4CE8-37B013820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89699"/>
            <a:ext cx="3322712" cy="33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0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627534"/>
            <a:ext cx="7848872" cy="648072"/>
          </a:xfrm>
        </p:spPr>
        <p:txBody>
          <a:bodyPr/>
          <a:lstStyle/>
          <a:p>
            <a:r>
              <a:rPr lang="pl-PL" dirty="0"/>
              <a:t>Zasady uzupełnienia formularza CST: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347614"/>
            <a:ext cx="7848872" cy="264629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należy wpisać dane wszystkich uczestników mobilności (kadry, uczniów) finansowanych z projektu, którzy przystępują do przedsięwzięcia (dane osobowe, adresowe, daty planowanych mobilności)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 należy podawać danych opiekunów i osób towarzyszących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(np. dodatkowy opiekun osoby niepełnosprawnej) oraz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uczestników wizyty przygotowawczej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CST dotyczy tylko uczestników projektu tj. osób korzystających ze wsparcia w jego ramach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 należy tworzyć oddzielnych dokumentów dla każdego uczestnika mobilności – dane wszystkich uczestników powinny znaleźć się w jednym formularzu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 należy drukować i przesyłać do FRSE Formularza CST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przypadku podania błędnych/nieprawidłowych danych lub konieczności uzupełnienia złożonego formularza CST należy skontaktować się z opiekunem przedsięwzięcia z ramienia FRSE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54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6740F3A-9696-50C1-AEA6-6E2EA5AE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99281"/>
            <a:ext cx="7848600" cy="649287"/>
          </a:xfrm>
        </p:spPr>
        <p:txBody>
          <a:bodyPr/>
          <a:lstStyle/>
          <a:p>
            <a:r>
              <a:rPr lang="pl-PL" dirty="0"/>
              <a:t>Formularz CST</a:t>
            </a:r>
            <a:endParaRPr lang="pl-PL" cap="none" dirty="0"/>
          </a:p>
        </p:txBody>
      </p:sp>
      <p:pic>
        <p:nvPicPr>
          <p:cNvPr id="5" name="Symbol zastępczy zawartości 5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93796D3-8A53-C069-3E5F-BACDE59DE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131590"/>
            <a:ext cx="4248472" cy="2999818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7679F21-46DB-F710-8E16-8794A9F0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45" y="505906"/>
            <a:ext cx="2394446" cy="74266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id="{C33A363D-E1AD-8930-7C93-DBAA208F49B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23773" y="1783362"/>
            <a:ext cx="1216735" cy="360040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8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6740F3A-9696-50C1-AEA6-6E2EA5AE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21084"/>
            <a:ext cx="7848600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/>
              <a:t>Formularz CST – </a:t>
            </a:r>
            <a:br>
              <a:rPr lang="pl-PL" sz="2000" dirty="0"/>
            </a:br>
            <a:r>
              <a:rPr lang="pl-PL" sz="2000" dirty="0"/>
              <a:t>Kadra – szczegóły wsparcia</a:t>
            </a:r>
            <a:endParaRPr lang="pl-PL" cap="none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633AA12-62F4-8BFC-73D3-0D7D5C087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383" y="1347614"/>
            <a:ext cx="4500271" cy="295232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14000"/>
              </a:prst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40D6795-F4B4-CE9A-E70C-DAEC5761B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"/>
          <a:stretch/>
        </p:blipFill>
        <p:spPr>
          <a:xfrm>
            <a:off x="539551" y="1951097"/>
            <a:ext cx="1850935" cy="576064"/>
          </a:xfrm>
          <a:prstGeom prst="rect">
            <a:avLst/>
          </a:prstGeom>
          <a:effectLst>
            <a:outerShdw blurRad="50800" dist="38100" dir="7920000" sx="108000" sy="108000" algn="tl" rotWithShape="0">
              <a:prstClr val="black">
                <a:alpha val="22000"/>
              </a:prstClr>
            </a:outerShdw>
          </a:effectLst>
        </p:spPr>
      </p:pic>
      <p:cxnSp>
        <p:nvCxnSpPr>
          <p:cNvPr id="10" name="Łącznik: zakrzywiony 9">
            <a:extLst>
              <a:ext uri="{FF2B5EF4-FFF2-40B4-BE49-F238E27FC236}">
                <a16:creationId xmlns:a16="http://schemas.microsoft.com/office/drawing/2014/main" id="{E81D4440-4444-22AF-DA20-B6A0ABAC6664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390486" y="2239129"/>
            <a:ext cx="552620" cy="674272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DD8F6B27-BB10-C613-715F-91C3ABC72045}"/>
              </a:ext>
            </a:extLst>
          </p:cNvPr>
          <p:cNvSpPr/>
          <p:nvPr/>
        </p:nvSpPr>
        <p:spPr>
          <a:xfrm>
            <a:off x="2917500" y="3423189"/>
            <a:ext cx="2207944" cy="275993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29D41909-7261-FBF1-00CE-6A8635F37FB5}"/>
              </a:ext>
            </a:extLst>
          </p:cNvPr>
          <p:cNvSpPr/>
          <p:nvPr/>
        </p:nvSpPr>
        <p:spPr>
          <a:xfrm>
            <a:off x="5553235" y="1590238"/>
            <a:ext cx="1787757" cy="366438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DEF21518-A5A6-CAD8-6F7F-CC28F078E047}"/>
              </a:ext>
            </a:extLst>
          </p:cNvPr>
          <p:cNvSpPr/>
          <p:nvPr/>
        </p:nvSpPr>
        <p:spPr>
          <a:xfrm>
            <a:off x="5546475" y="2416169"/>
            <a:ext cx="1452090" cy="311162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69DB8B5-268A-E5AC-9A08-A9EA376E7B08}"/>
              </a:ext>
            </a:extLst>
          </p:cNvPr>
          <p:cNvSpPr/>
          <p:nvPr/>
        </p:nvSpPr>
        <p:spPr>
          <a:xfrm>
            <a:off x="2943106" y="2728377"/>
            <a:ext cx="1268853" cy="370047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2610D5D-A38D-9E9A-5937-2A6948CD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7" y="3229690"/>
            <a:ext cx="2232248" cy="669674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26000"/>
              </a:prstClr>
            </a:outerShdw>
          </a:effectLst>
        </p:spPr>
      </p:pic>
      <p:cxnSp>
        <p:nvCxnSpPr>
          <p:cNvPr id="17" name="Łącznik: zakrzywiony 16">
            <a:extLst>
              <a:ext uri="{FF2B5EF4-FFF2-40B4-BE49-F238E27FC236}">
                <a16:creationId xmlns:a16="http://schemas.microsoft.com/office/drawing/2014/main" id="{7C0DC58C-AE15-F053-7BE2-4FC9A7681DA6}"/>
              </a:ext>
            </a:extLst>
          </p:cNvPr>
          <p:cNvCxnSpPr>
            <a:cxnSpLocks/>
          </p:cNvCxnSpPr>
          <p:nvPr/>
        </p:nvCxnSpPr>
        <p:spPr>
          <a:xfrm flipV="1">
            <a:off x="2411356" y="3526864"/>
            <a:ext cx="504056" cy="7200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6D82239E-76E6-C1E5-91C0-390F33A20F61}"/>
              </a:ext>
            </a:extLst>
          </p:cNvPr>
          <p:cNvSpPr/>
          <p:nvPr/>
        </p:nvSpPr>
        <p:spPr>
          <a:xfrm>
            <a:off x="2931023" y="2386062"/>
            <a:ext cx="2462195" cy="307774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33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23C372-D9E6-B490-6E20-912ADCE2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411510"/>
            <a:ext cx="78488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/>
              <a:t>Formularz CST – </a:t>
            </a:r>
            <a:br>
              <a:rPr lang="pl-PL" sz="2000" dirty="0"/>
            </a:br>
            <a:r>
              <a:rPr lang="pl-PL" sz="2000" dirty="0"/>
              <a:t>UCZEŃ – szczegóły wsparcia</a:t>
            </a:r>
            <a:endParaRPr lang="pl-PL" dirty="0"/>
          </a:p>
        </p:txBody>
      </p:sp>
      <p:pic>
        <p:nvPicPr>
          <p:cNvPr id="4" name="Symbol zastępczy zawartości 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D8F2EF65-33E1-2862-C12C-0FDE48D3A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6"/>
          <a:stretch/>
        </p:blipFill>
        <p:spPr>
          <a:xfrm>
            <a:off x="2350765" y="1257604"/>
            <a:ext cx="5020683" cy="2672093"/>
          </a:xfrm>
          <a:prstGeom prst="rect">
            <a:avLst/>
          </a:prstGeom>
          <a:effectLst>
            <a:outerShdw blurRad="50800" dist="63500" dir="5460000" sx="103000" sy="103000" algn="tl" rotWithShape="0">
              <a:prstClr val="black">
                <a:alpha val="17000"/>
              </a:prst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15111D-C09C-6436-8697-D2E06BD7D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27"/>
          <a:stretch/>
        </p:blipFill>
        <p:spPr>
          <a:xfrm>
            <a:off x="6804248" y="663538"/>
            <a:ext cx="2262202" cy="612068"/>
          </a:xfrm>
          <a:prstGeom prst="rect">
            <a:avLst/>
          </a:prstGeom>
          <a:effectLst>
            <a:outerShdw blurRad="50800" dist="76200" dir="5340000" sx="112000" sy="112000" algn="tl" rotWithShape="0">
              <a:prstClr val="black">
                <a:alpha val="27000"/>
              </a:prstClr>
            </a:outerShdw>
          </a:effectLst>
        </p:spPr>
      </p:pic>
      <p:cxnSp>
        <p:nvCxnSpPr>
          <p:cNvPr id="6" name="Łącznik: zakrzywiony 5">
            <a:extLst>
              <a:ext uri="{FF2B5EF4-FFF2-40B4-BE49-F238E27FC236}">
                <a16:creationId xmlns:a16="http://schemas.microsoft.com/office/drawing/2014/main" id="{4AAE4C24-8835-B2A5-6FD7-BC2CA25066A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09910" y="1147887"/>
            <a:ext cx="428637" cy="36004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6897D658-20D5-3910-986A-A6DE45710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210" r="13210"/>
          <a:stretch/>
        </p:blipFill>
        <p:spPr>
          <a:xfrm>
            <a:off x="-36512" y="1257604"/>
            <a:ext cx="1948856" cy="503490"/>
          </a:xfrm>
          <a:prstGeom prst="rect">
            <a:avLst/>
          </a:prstGeom>
          <a:effectLst>
            <a:outerShdw blurRad="50800" dist="127000" dir="8160000" sx="108000" sy="108000" algn="tl" rotWithShape="0">
              <a:prstClr val="black">
                <a:alpha val="26000"/>
              </a:prstClr>
            </a:outerShdw>
          </a:effectLst>
        </p:spPr>
      </p:pic>
      <p:cxnSp>
        <p:nvCxnSpPr>
          <p:cNvPr id="8" name="Łącznik: zakrzywiony 7">
            <a:extLst>
              <a:ext uri="{FF2B5EF4-FFF2-40B4-BE49-F238E27FC236}">
                <a16:creationId xmlns:a16="http://schemas.microsoft.com/office/drawing/2014/main" id="{FF27D2D7-FF36-890F-E8D1-8690D655F533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1879410" y="1542283"/>
            <a:ext cx="741692" cy="675824"/>
          </a:xfrm>
          <a:prstGeom prst="curvedConnector2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120786EC-BACD-961D-394D-8437272EB5CE}"/>
              </a:ext>
            </a:extLst>
          </p:cNvPr>
          <p:cNvSpPr/>
          <p:nvPr/>
        </p:nvSpPr>
        <p:spPr>
          <a:xfrm>
            <a:off x="2701377" y="2146402"/>
            <a:ext cx="2458237" cy="282166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3F3BA5C4-CDEF-23E7-8AE4-22094E519117}"/>
              </a:ext>
            </a:extLst>
          </p:cNvPr>
          <p:cNvSpPr/>
          <p:nvPr/>
        </p:nvSpPr>
        <p:spPr>
          <a:xfrm>
            <a:off x="5314644" y="2114877"/>
            <a:ext cx="1442974" cy="313690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2F0F592-C27D-80F3-0F0B-F839D9B19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646" y="2251041"/>
            <a:ext cx="2056804" cy="1235440"/>
          </a:xfrm>
          <a:prstGeom prst="rect">
            <a:avLst/>
          </a:prstGeom>
          <a:effectLst>
            <a:outerShdw blurRad="50800" dist="38100" dir="2700000" sx="109000" sy="109000" algn="tl" rotWithShape="0">
              <a:prstClr val="black">
                <a:alpha val="24000"/>
              </a:prstClr>
            </a:outerShdw>
          </a:effectLst>
        </p:spPr>
      </p:pic>
      <p:cxnSp>
        <p:nvCxnSpPr>
          <p:cNvPr id="16" name="Łącznik: zakrzywiony 15">
            <a:extLst>
              <a:ext uri="{FF2B5EF4-FFF2-40B4-BE49-F238E27FC236}">
                <a16:creationId xmlns:a16="http://schemas.microsoft.com/office/drawing/2014/main" id="{13D18D32-7DAE-36DD-92B4-12D06686D6B7}"/>
              </a:ext>
            </a:extLst>
          </p:cNvPr>
          <p:cNvCxnSpPr>
            <a:cxnSpLocks/>
          </p:cNvCxnSpPr>
          <p:nvPr/>
        </p:nvCxnSpPr>
        <p:spPr>
          <a:xfrm>
            <a:off x="6757618" y="2305679"/>
            <a:ext cx="262654" cy="89666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5E5F572C-D339-7E18-DCAB-0C7C2F03C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" y="2271722"/>
            <a:ext cx="1948856" cy="597039"/>
          </a:xfrm>
          <a:prstGeom prst="rect">
            <a:avLst/>
          </a:prstGeom>
          <a:effectLst>
            <a:outerShdw blurRad="50800" dist="38100" dir="7920000" sx="108000" sy="108000" algn="tl" rotWithShape="0">
              <a:prstClr val="black">
                <a:alpha val="22000"/>
              </a:prstClr>
            </a:outerShdw>
          </a:effectLst>
        </p:spPr>
      </p:pic>
      <p:cxnSp>
        <p:nvCxnSpPr>
          <p:cNvPr id="20" name="Łącznik: zakrzywiony 19">
            <a:extLst>
              <a:ext uri="{FF2B5EF4-FFF2-40B4-BE49-F238E27FC236}">
                <a16:creationId xmlns:a16="http://schemas.microsoft.com/office/drawing/2014/main" id="{BB1109CA-1758-5283-6DE4-AA64818E2912}"/>
              </a:ext>
            </a:extLst>
          </p:cNvPr>
          <p:cNvCxnSpPr>
            <a:cxnSpLocks/>
          </p:cNvCxnSpPr>
          <p:nvPr/>
        </p:nvCxnSpPr>
        <p:spPr>
          <a:xfrm>
            <a:off x="1949524" y="2556768"/>
            <a:ext cx="736344" cy="158165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FBF8A320-AEDD-F74E-768F-93E5AFC5A3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250" r="2941" b="23416"/>
          <a:stretch/>
        </p:blipFill>
        <p:spPr>
          <a:xfrm>
            <a:off x="102928" y="3493779"/>
            <a:ext cx="2448272" cy="663949"/>
          </a:xfrm>
          <a:prstGeom prst="rect">
            <a:avLst/>
          </a:prstGeom>
        </p:spPr>
      </p:pic>
      <p:cxnSp>
        <p:nvCxnSpPr>
          <p:cNvPr id="24" name="Łącznik: zakrzywiony 23">
            <a:extLst>
              <a:ext uri="{FF2B5EF4-FFF2-40B4-BE49-F238E27FC236}">
                <a16:creationId xmlns:a16="http://schemas.microsoft.com/office/drawing/2014/main" id="{D62EC600-85EC-92E6-83DD-6823A5FAC1C8}"/>
              </a:ext>
            </a:extLst>
          </p:cNvPr>
          <p:cNvCxnSpPr>
            <a:cxnSpLocks/>
          </p:cNvCxnSpPr>
          <p:nvPr/>
        </p:nvCxnSpPr>
        <p:spPr>
          <a:xfrm flipV="1">
            <a:off x="1475656" y="3219566"/>
            <a:ext cx="1210212" cy="373694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5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4" y="592464"/>
            <a:ext cx="7848872" cy="648072"/>
          </a:xfrm>
        </p:spPr>
        <p:txBody>
          <a:bodyPr/>
          <a:lstStyle/>
          <a:p>
            <a:r>
              <a:rPr lang="pl-PL" dirty="0"/>
              <a:t>Dane zawarte w formularzu CST - DATY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870" y="1240536"/>
            <a:ext cx="7848872" cy="2646294"/>
          </a:xfrm>
        </p:spPr>
        <p:txBody>
          <a:bodyPr/>
          <a:lstStyle/>
          <a:p>
            <a:r>
              <a:rPr lang="pl-P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Dane uczestników oraz daty mobilności są na bieżąco przekazywane (zgodnie z klauzulami) do Ministerstwa Funduszy i Polityki Regionalnej oraz Instytucji Pośredniczącej (CPE) i podlegają kontroli powyższych podmiotów.</a:t>
            </a:r>
          </a:p>
          <a:p>
            <a:endParaRPr lang="pl-PL" dirty="0"/>
          </a:p>
        </p:txBody>
      </p:sp>
      <p:pic>
        <p:nvPicPr>
          <p:cNvPr id="4" name="Obraz 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FA872F31-15FF-F700-0F58-2F13F2443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/>
          <a:stretch/>
        </p:blipFill>
        <p:spPr>
          <a:xfrm>
            <a:off x="3491880" y="1779662"/>
            <a:ext cx="4248472" cy="2565451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8CA1AE1-7364-DB53-72A1-A941EC78DA35}"/>
              </a:ext>
            </a:extLst>
          </p:cNvPr>
          <p:cNvSpPr txBox="1">
            <a:spLocks/>
          </p:cNvSpPr>
          <p:nvPr/>
        </p:nvSpPr>
        <p:spPr>
          <a:xfrm>
            <a:off x="323528" y="1995685"/>
            <a:ext cx="3024336" cy="264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pl-PL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FontTx/>
              <a:buNone/>
            </a:pPr>
            <a:endParaRPr lang="pl-PL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FontTx/>
              <a:buNone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Prawidłowe DATY mobilności są niezwykle istotne </a:t>
            </a:r>
            <a:b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 uwagi na ewentualne kontrole, </a:t>
            </a:r>
            <a:b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tym kontrole </a:t>
            </a:r>
            <a:b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miejscu odbywania mobilności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24DF6F7C-4A45-F989-5179-4CE58B418EA4}"/>
              </a:ext>
            </a:extLst>
          </p:cNvPr>
          <p:cNvSpPr/>
          <p:nvPr/>
        </p:nvSpPr>
        <p:spPr>
          <a:xfrm>
            <a:off x="3491880" y="1995686"/>
            <a:ext cx="1168887" cy="719315"/>
          </a:xfrm>
          <a:prstGeom prst="ellipse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7F8203C0-50C2-0724-E5FF-DC9F69939224}"/>
              </a:ext>
            </a:extLst>
          </p:cNvPr>
          <p:cNvSpPr/>
          <p:nvPr/>
        </p:nvSpPr>
        <p:spPr>
          <a:xfrm>
            <a:off x="4622477" y="1995685"/>
            <a:ext cx="1168887" cy="719315"/>
          </a:xfrm>
          <a:prstGeom prst="ellipse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01E08765-8CE3-6DE6-D117-E5A33B48EA52}"/>
              </a:ext>
            </a:extLst>
          </p:cNvPr>
          <p:cNvSpPr/>
          <p:nvPr/>
        </p:nvSpPr>
        <p:spPr>
          <a:xfrm>
            <a:off x="5760813" y="3435846"/>
            <a:ext cx="1296144" cy="794653"/>
          </a:xfrm>
          <a:prstGeom prst="ellipse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190435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Niestandardowy 5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0575C"/>
      </a:accent1>
      <a:accent2>
        <a:srgbClr val="F0575C"/>
      </a:accent2>
      <a:accent3>
        <a:srgbClr val="F0575C"/>
      </a:accent3>
      <a:accent4>
        <a:srgbClr val="F0575C"/>
      </a:accent4>
      <a:accent5>
        <a:srgbClr val="F0575C"/>
      </a:accent5>
      <a:accent6>
        <a:srgbClr val="F0575C"/>
      </a:accent6>
      <a:hlink>
        <a:srgbClr val="F0575C"/>
      </a:hlink>
      <a:folHlink>
        <a:srgbClr val="F0575C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922</Words>
  <Application>Microsoft Office PowerPoint</Application>
  <PresentationFormat>Pokaz na ekranie (16:9)</PresentationFormat>
  <Paragraphs>96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Open Sans</vt:lpstr>
      <vt:lpstr>Trebuchet MS</vt:lpstr>
      <vt:lpstr>Wingdings</vt:lpstr>
      <vt:lpstr>Erasmus+</vt:lpstr>
      <vt:lpstr>Prezentacja programu PowerPoint</vt:lpstr>
      <vt:lpstr>Prezentacja programu PowerPoint</vt:lpstr>
      <vt:lpstr>Formularz CST</vt:lpstr>
      <vt:lpstr>Formularz CST - ŚCIEŻKA DOSTĘPU</vt:lpstr>
      <vt:lpstr>Zasady uzupełnienia formularza CST:</vt:lpstr>
      <vt:lpstr>Formularz CST</vt:lpstr>
      <vt:lpstr>Formularz CST –  Kadra – szczegóły wsparcia</vt:lpstr>
      <vt:lpstr>Formularz CST –  UCZEŃ – szczegóły wsparcia</vt:lpstr>
      <vt:lpstr>Dane zawarte w formularzu CST - DATY</vt:lpstr>
      <vt:lpstr>Zasady uzupełnienia formularza CST:</vt:lpstr>
      <vt:lpstr>Formularz CST</vt:lpstr>
      <vt:lpstr>Raport indywidualny</vt:lpstr>
      <vt:lpstr>Raport indywidualny ucznia/uczennicy</vt:lpstr>
      <vt:lpstr>Raport indywidualny uczestnika z kadry pedagogicznej</vt:lpstr>
      <vt:lpstr>Raport indywidualny</vt:lpstr>
      <vt:lpstr>Wynik raportu indywidualnego</vt:lpstr>
      <vt:lpstr>Formularz CST - podsumowanie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Katarzyna Szewczyk-Rodzik</cp:lastModifiedBy>
  <cp:revision>278</cp:revision>
  <cp:lastPrinted>2023-11-28T09:18:29Z</cp:lastPrinted>
  <dcterms:created xsi:type="dcterms:W3CDTF">2015-12-08T12:55:20Z</dcterms:created>
  <dcterms:modified xsi:type="dcterms:W3CDTF">2023-11-30T08:06:53Z</dcterms:modified>
</cp:coreProperties>
</file>