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9"/>
  </p:notesMasterIdLst>
  <p:handoutMasterIdLst>
    <p:handoutMasterId r:id="rId30"/>
  </p:handoutMasterIdLst>
  <p:sldIdLst>
    <p:sldId id="326" r:id="rId2"/>
    <p:sldId id="328" r:id="rId3"/>
    <p:sldId id="335" r:id="rId4"/>
    <p:sldId id="337" r:id="rId5"/>
    <p:sldId id="336" r:id="rId6"/>
    <p:sldId id="338" r:id="rId7"/>
    <p:sldId id="329" r:id="rId8"/>
    <p:sldId id="330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9" r:id="rId19"/>
    <p:sldId id="350" r:id="rId20"/>
    <p:sldId id="351" r:id="rId21"/>
    <p:sldId id="353" r:id="rId22"/>
    <p:sldId id="354" r:id="rId23"/>
    <p:sldId id="355" r:id="rId24"/>
    <p:sldId id="356" r:id="rId25"/>
    <p:sldId id="357" r:id="rId26"/>
    <p:sldId id="358" r:id="rId27"/>
    <p:sldId id="331" r:id="rId28"/>
  </p:sldIdLst>
  <p:sldSz cx="9144000" cy="5143500" type="screen16x9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452"/>
    <a:srgbClr val="EC6608"/>
    <a:srgbClr val="000000"/>
    <a:srgbClr val="F39616"/>
    <a:srgbClr val="F3963E"/>
    <a:srgbClr val="A975B2"/>
    <a:srgbClr val="8AC19D"/>
    <a:srgbClr val="EF5E5B"/>
    <a:srgbClr val="24C4F0"/>
    <a:srgbClr val="00A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40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75A5E-7315-4966-897E-2161F0BF4DEC}" type="datetimeFigureOut">
              <a:rPr lang="pl-PL" smtClean="0"/>
              <a:t>18-12-2023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E19FE-243D-440D-A32F-A126DA055E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9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63292-5B4C-4875-B59C-ED02AD85DB0C}" type="datetimeFigureOut">
              <a:rPr lang="pl-PL" smtClean="0"/>
              <a:t>18-12-2023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A8C01-E65C-43D2-9828-A73C5D22E5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30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762"/>
            <a:ext cx="9141289" cy="514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2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F0B127C0-92E0-AA48-585D-31248073FC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897564"/>
            <a:ext cx="7848872" cy="648072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761661"/>
            <a:ext cx="7848872" cy="2646294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djęcie i zawartość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6B88BCA9-830E-E664-5063-8507E1154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2" name="Symbol zastępczy obrazu 11"/>
          <p:cNvSpPr>
            <a:spLocks noGrp="1"/>
          </p:cNvSpPr>
          <p:nvPr>
            <p:ph type="pic" sz="quarter" idx="13"/>
          </p:nvPr>
        </p:nvSpPr>
        <p:spPr>
          <a:xfrm>
            <a:off x="-32292" y="897565"/>
            <a:ext cx="3274322" cy="340237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45960" y="897564"/>
            <a:ext cx="5030497" cy="685524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643838" y="1653649"/>
            <a:ext cx="5032618" cy="2646293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35763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djęcie i zawartość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BF178FFD-7886-F0D3-1EF5-F529601842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7" name="Symbol zastępczy obrazu 16"/>
          <p:cNvSpPr>
            <a:spLocks noGrp="1"/>
          </p:cNvSpPr>
          <p:nvPr>
            <p:ph type="pic" sz="quarter" idx="13" hasCustomPrompt="1"/>
          </p:nvPr>
        </p:nvSpPr>
        <p:spPr>
          <a:xfrm>
            <a:off x="-36512" y="897564"/>
            <a:ext cx="4271008" cy="340237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789552"/>
            <a:ext cx="4042792" cy="624049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557326"/>
            <a:ext cx="4041775" cy="2796622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237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E6493BE5-2BCF-9657-6DB7-C795602AC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897564"/>
            <a:ext cx="4042792" cy="589867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77679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Symbol zastępczy zawartości 5"/>
          <p:cNvSpPr>
            <a:spLocks noGrp="1"/>
          </p:cNvSpPr>
          <p:nvPr>
            <p:ph sz="quarter" idx="10"/>
          </p:nvPr>
        </p:nvSpPr>
        <p:spPr>
          <a:xfrm>
            <a:off x="396554" y="1638345"/>
            <a:ext cx="4041775" cy="277679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395537" y="897732"/>
            <a:ext cx="4032002" cy="594122"/>
          </a:xfrm>
        </p:spPr>
        <p:txBody>
          <a:bodyPr anchor="ctr">
            <a:noAutofit/>
          </a:bodyPr>
          <a:lstStyle>
            <a:lvl1pPr marL="0" indent="0">
              <a:buNone/>
              <a:defRPr lang="pl-PL" sz="2000" b="1" kern="1200" cap="all" baseline="0" dirty="0" smtClean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2000" b="1" kern="1200" cap="all" dirty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56019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86D4432A-A35F-4D55-A736-0AB20AD115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e i zawartość 1/3 (nie używa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A03047AA-9780-7B45-C363-84EFAC86E5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2" name="Symbol zastępczy obrazu 11"/>
          <p:cNvSpPr>
            <a:spLocks noGrp="1"/>
          </p:cNvSpPr>
          <p:nvPr>
            <p:ph type="pic" sz="quarter" idx="13"/>
          </p:nvPr>
        </p:nvSpPr>
        <p:spPr>
          <a:xfrm>
            <a:off x="-32292" y="516450"/>
            <a:ext cx="3274322" cy="405352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45960" y="897564"/>
            <a:ext cx="5030497" cy="685524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643838" y="1653649"/>
            <a:ext cx="5032618" cy="2828135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ęcie i zawartość 1/2 (nie używa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3554D7D6-61EB-6526-3864-DB9F5507A0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7" name="Symbol zastępczy obrazu 16"/>
          <p:cNvSpPr>
            <a:spLocks noGrp="1"/>
          </p:cNvSpPr>
          <p:nvPr>
            <p:ph type="pic" sz="quarter" idx="13" hasCustomPrompt="1"/>
          </p:nvPr>
        </p:nvSpPr>
        <p:spPr>
          <a:xfrm>
            <a:off x="-36512" y="555128"/>
            <a:ext cx="4271008" cy="410445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897564"/>
            <a:ext cx="4042792" cy="589867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F3963E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85062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5CC2-E3E7-413F-B0B6-13B9E6D1DB68}" type="datetimeFigureOut">
              <a:rPr lang="pl-PL" smtClean="0"/>
              <a:pPr/>
              <a:t>18-12-2023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2A60-5688-4C03-9C6D-4B63185E7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69" r:id="rId3"/>
    <p:sldLayoutId id="2147483670" r:id="rId4"/>
    <p:sldLayoutId id="2147483668" r:id="rId5"/>
    <p:sldLayoutId id="2147483667" r:id="rId6"/>
    <p:sldLayoutId id="2147483664" r:id="rId7"/>
    <p:sldLayoutId id="2147483665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2021-2027/prawo-i-dokumenty/zasady-komunikacji-fe/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se.org.pl/fers-edukacja-szkolna-konkurs-2023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bing.com/ck/a?!&amp;&amp;p=f9aafd2d2e90794eJmltdHM9MTY5MzM1MzYwMCZpZ3VpZD0yNTYxZTU4MC02ZWMxLTZlYjAtMWYyZS1mNzY5NmZiNjZmODUmaW5zaWQ9NTI4Ng&amp;ptn=3&amp;hsh=3&amp;fclid=2561e580-6ec1-6eb0-1f2e-f7696fb66f85&amp;psq=sesja+q%26a&amp;u=a1aHR0cHM6Ly93d3cuZ292LnBsL3dlYi9rZ3BzcC9zZXNqYS1xYS1weXRhbmlhLWktb2Rwb3dpZWR6aS16LWtvbWVuZGFudGVtLWdsb3dueW0tcGFuc3R3b3dlai1zdHJhenktcG96YXJuZWo&amp;ntb=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17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  -  </a:t>
            </a:r>
            <a:r>
              <a:rPr lang="pl-PL" b="1" dirty="0"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Warunki OGÓLNE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539552" y="1101496"/>
            <a:ext cx="7920880" cy="3408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Opis grupy docelowej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Koniczność podpisania </a:t>
            </a:r>
            <a:r>
              <a:rPr lang="pl-PL" sz="1600" dirty="0">
                <a:solidFill>
                  <a:srgbClr val="EC6608"/>
                </a:solidFill>
              </a:rPr>
              <a:t>Umowy z uczestnikiem</a:t>
            </a:r>
            <a:r>
              <a:rPr lang="pl-PL" sz="1600" dirty="0"/>
              <a:t> </a:t>
            </a:r>
            <a:r>
              <a:rPr lang="pl-PL" sz="1600" dirty="0">
                <a:solidFill>
                  <a:srgbClr val="000B22"/>
                </a:solidFill>
              </a:rPr>
              <a:t>wraz z właściwymi załącznikami</a:t>
            </a:r>
            <a:endParaRPr lang="pl-PL" sz="1600" dirty="0">
              <a:solidFill>
                <a:schemeClr val="tx2"/>
              </a:solidFill>
            </a:endParaRP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Konieczność przekazania danych uczestników przez </a:t>
            </a:r>
            <a:r>
              <a:rPr lang="pl-PL" sz="1600" dirty="0">
                <a:solidFill>
                  <a:srgbClr val="EC6608"/>
                </a:solidFill>
              </a:rPr>
              <a:t>Formularz CST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Konieczność uzyskania </a:t>
            </a:r>
            <a:r>
              <a:rPr lang="pl-PL" sz="1600" dirty="0">
                <a:solidFill>
                  <a:srgbClr val="EC6608"/>
                </a:solidFill>
              </a:rPr>
              <a:t>Certyfikatów</a:t>
            </a:r>
            <a:r>
              <a:rPr lang="pl-PL" sz="1600" dirty="0">
                <a:solidFill>
                  <a:srgbClr val="C5521C"/>
                </a:solidFill>
              </a:rPr>
              <a:t> </a:t>
            </a:r>
            <a:r>
              <a:rPr lang="pl-PL" sz="1600" dirty="0">
                <a:solidFill>
                  <a:srgbClr val="000B22"/>
                </a:solidFill>
              </a:rPr>
              <a:t>dla uczestników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Konieczność przeprowadzenia rekrutacji w oparciu o </a:t>
            </a:r>
            <a:r>
              <a:rPr lang="pl-PL" sz="1600" dirty="0">
                <a:solidFill>
                  <a:srgbClr val="EC6608"/>
                </a:solidFill>
              </a:rPr>
              <a:t>Formularz zgłoszeniowy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Dopilnowanie uzupełnienia przez każdego uczestnika </a:t>
            </a:r>
            <a:r>
              <a:rPr lang="pl-PL" sz="1600" dirty="0">
                <a:solidFill>
                  <a:srgbClr val="EC6608"/>
                </a:solidFill>
              </a:rPr>
              <a:t>Indywidulanego raportu</a:t>
            </a:r>
          </a:p>
        </p:txBody>
      </p:sp>
    </p:spTree>
    <p:extLst>
      <p:ext uri="{BB962C8B-B14F-4D97-AF65-F5344CB8AC3E}">
        <p14:creationId xmlns:p14="http://schemas.microsoft.com/office/powerpoint/2010/main" val="207453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  -  </a:t>
            </a:r>
            <a:r>
              <a:rPr lang="pl-PL" b="1" dirty="0"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Warunki OGÓLNE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539552" y="1419622"/>
            <a:ext cx="8496944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Polityka kursowa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Rachunek bankowy Realizatora – należący do ORGANU PROWADZĄCEGO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Dane kontaktowe Realizatora i FRSE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Dane kontaktowe Realizatora i FRSE dot. ochrony danych osobowych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Zapisy dot. ochrony i bezpieczeństwa uczestników, narzędzi informatycznych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Dodatkowe warunki wymagane przepisami obowiązującymi w FERS</a:t>
            </a:r>
          </a:p>
        </p:txBody>
      </p:sp>
    </p:spTree>
    <p:extLst>
      <p:ext uri="{BB962C8B-B14F-4D97-AF65-F5344CB8AC3E}">
        <p14:creationId xmlns:p14="http://schemas.microsoft.com/office/powerpoint/2010/main" val="962243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539552" y="1419622"/>
            <a:ext cx="8496944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1600" dirty="0">
              <a:solidFill>
                <a:srgbClr val="000B22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6810748-BD29-BECF-95F7-62ACA8155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1101494"/>
            <a:ext cx="3096344" cy="1913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47611542-5F3A-2EA8-9FA6-F2F15C765A1E}"/>
              </a:ext>
            </a:extLst>
          </p:cNvPr>
          <p:cNvSpPr txBox="1"/>
          <p:nvPr/>
        </p:nvSpPr>
        <p:spPr>
          <a:xfrm>
            <a:off x="1403648" y="3307098"/>
            <a:ext cx="59766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F68452"/>
                </a:solidFill>
              </a:rPr>
              <a:t>FRSE dokonuje płatności w PLN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015EEA7-4213-B61C-69BF-47A2AFB0CC15}"/>
              </a:ext>
            </a:extLst>
          </p:cNvPr>
          <p:cNvSpPr txBox="1"/>
          <p:nvPr/>
        </p:nvSpPr>
        <p:spPr>
          <a:xfrm>
            <a:off x="971600" y="160102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0000"/>
                </a:solidFill>
              </a:rPr>
              <a:t>Podział środków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C8795A48-0552-FC2D-DAC8-E4EA21CA39B9}"/>
              </a:ext>
            </a:extLst>
          </p:cNvPr>
          <p:cNvSpPr/>
          <p:nvPr/>
        </p:nvSpPr>
        <p:spPr>
          <a:xfrm flipV="1">
            <a:off x="3347864" y="1707653"/>
            <a:ext cx="720080" cy="174568"/>
          </a:xfrm>
          <a:prstGeom prst="rightArrow">
            <a:avLst/>
          </a:prstGeom>
          <a:solidFill>
            <a:srgbClr val="EC6608"/>
          </a:solidFill>
          <a:ln>
            <a:solidFill>
              <a:srgbClr val="EC66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2518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539552" y="1105974"/>
            <a:ext cx="8496944" cy="3090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DODATKOWE POSTANOWIENIA DOT. PRZETWARZANIA DANYCH OSOBOWYCH </a:t>
            </a:r>
            <a:endParaRPr lang="pl-PL" sz="1600" dirty="0">
              <a:solidFill>
                <a:srgbClr val="F6845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</a:rPr>
              <a:t>Administratorzy danych: FRSE; realizator; CPE (IP); </a:t>
            </a:r>
            <a:r>
              <a:rPr lang="pl-PL" sz="1600" dirty="0" err="1">
                <a:solidFill>
                  <a:srgbClr val="000B22"/>
                </a:solidFill>
              </a:rPr>
              <a:t>MFiPR</a:t>
            </a:r>
            <a:r>
              <a:rPr lang="pl-PL" sz="1600" dirty="0">
                <a:solidFill>
                  <a:srgbClr val="000B22"/>
                </a:solidFill>
              </a:rPr>
              <a:t> (IZ)</a:t>
            </a: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</a:rPr>
              <a:t>Zakres danych osobowych oraz odpowiedzialność poszczególnych administratorów danych w związku </a:t>
            </a:r>
            <a:br>
              <a:rPr lang="pl-PL" sz="1600" dirty="0">
                <a:solidFill>
                  <a:srgbClr val="000B22"/>
                </a:solidFill>
              </a:rPr>
            </a:br>
            <a:r>
              <a:rPr lang="pl-PL" sz="1600" dirty="0">
                <a:solidFill>
                  <a:srgbClr val="000B22"/>
                </a:solidFill>
              </a:rPr>
              <a:t>z udostępnieniem danych osobowych w ramach realizacji Przedsięwzięcia określa w szczególności </a:t>
            </a:r>
            <a:r>
              <a:rPr lang="pl-PL" sz="1600" b="1" dirty="0">
                <a:solidFill>
                  <a:srgbClr val="000B22"/>
                </a:solidFill>
              </a:rPr>
              <a:t>ustawa </a:t>
            </a:r>
            <a:br>
              <a:rPr lang="pl-PL" sz="1600" b="1" dirty="0">
                <a:solidFill>
                  <a:srgbClr val="000B22"/>
                </a:solidFill>
              </a:rPr>
            </a:br>
            <a:r>
              <a:rPr lang="pl-PL" sz="1600" b="1" dirty="0">
                <a:solidFill>
                  <a:srgbClr val="000B22"/>
                </a:solidFill>
              </a:rPr>
              <a:t>z dnia 28 kwietnia 2022 r. o zasadach realizacji zadań finansowanych ze środków europejskich </a:t>
            </a:r>
            <a:br>
              <a:rPr lang="pl-PL" sz="1600" b="1" dirty="0">
                <a:solidFill>
                  <a:srgbClr val="000B22"/>
                </a:solidFill>
              </a:rPr>
            </a:br>
            <a:r>
              <a:rPr lang="pl-PL" sz="1600" b="1" dirty="0">
                <a:solidFill>
                  <a:srgbClr val="000B22"/>
                </a:solidFill>
              </a:rPr>
              <a:t>w perspektywie finansowej 2021–2027 </a:t>
            </a:r>
            <a:r>
              <a:rPr lang="pl-PL" sz="1600" dirty="0">
                <a:solidFill>
                  <a:srgbClr val="000B22"/>
                </a:solidFill>
              </a:rPr>
              <a:t>oraz umowa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</a:rPr>
              <a:t>Strony wskazują adresy poczty elektronicznej jako punkty kontaktowe – sprawne przekazywanie informacji o naruszeniach z zakresu danych osobowych – FRSE – iod@frse.org.pl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</a:rPr>
              <a:t>Zmiany adresów poczty elektronicznej punktów kontaktowych nie wymagają aneksowania umowy, </a:t>
            </a:r>
            <a:br>
              <a:rPr lang="pl-PL" sz="1600" dirty="0">
                <a:solidFill>
                  <a:srgbClr val="000B22"/>
                </a:solidFill>
              </a:rPr>
            </a:br>
            <a:r>
              <a:rPr lang="pl-PL" sz="1600" dirty="0">
                <a:solidFill>
                  <a:srgbClr val="000B22"/>
                </a:solidFill>
              </a:rPr>
              <a:t>a jedynie niezwłoczne poinformowania drugiej Strony o ich wprowadzeniu.</a:t>
            </a:r>
          </a:p>
        </p:txBody>
      </p:sp>
    </p:spTree>
    <p:extLst>
      <p:ext uri="{BB962C8B-B14F-4D97-AF65-F5344CB8AC3E}">
        <p14:creationId xmlns:p14="http://schemas.microsoft.com/office/powerpoint/2010/main" val="1023351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539552" y="1105974"/>
            <a:ext cx="8496944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A51A03-30CA-2F53-8666-44C5988FD28A}"/>
              </a:ext>
            </a:extLst>
          </p:cNvPr>
          <p:cNvSpPr txBox="1"/>
          <p:nvPr/>
        </p:nvSpPr>
        <p:spPr>
          <a:xfrm>
            <a:off x="827584" y="1197014"/>
            <a:ext cx="6768752" cy="2287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702"/>
              </a:spcBef>
              <a:spcAft>
                <a:spcPts val="702"/>
              </a:spcAft>
              <a:buClr>
                <a:srgbClr val="C00000"/>
              </a:buClr>
            </a:pPr>
            <a:r>
              <a:rPr lang="pl-PL" sz="1600" b="1" dirty="0">
                <a:solidFill>
                  <a:srgbClr val="F68452"/>
                </a:solidFill>
                <a:latin typeface="Trebuchet MS" pitchFamily="34" charset="0"/>
              </a:rPr>
              <a:t>ZASADY HORYZONTALNE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Poszanowanie praw podstawowych oraz przestrzeganie Karty praw podstawowych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Zgodność z Konwencją o Prawach Osób Niepełnosprawnych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Zgodność z zasadą zrównoważonego rozwoju</a:t>
            </a:r>
          </a:p>
          <a:p>
            <a:pPr marL="400953" indent="-400953">
              <a:spcBef>
                <a:spcPts val="702"/>
              </a:spcBef>
              <a:spcAft>
                <a:spcPts val="702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B22"/>
                </a:solidFill>
              </a:rPr>
              <a:t>Zgodność ze Standardem minimum</a:t>
            </a:r>
          </a:p>
        </p:txBody>
      </p:sp>
    </p:spTree>
    <p:extLst>
      <p:ext uri="{BB962C8B-B14F-4D97-AF65-F5344CB8AC3E}">
        <p14:creationId xmlns:p14="http://schemas.microsoft.com/office/powerpoint/2010/main" val="3775712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A51A03-30CA-2F53-8666-44C5988FD28A}"/>
              </a:ext>
            </a:extLst>
          </p:cNvPr>
          <p:cNvSpPr txBox="1"/>
          <p:nvPr/>
        </p:nvSpPr>
        <p:spPr>
          <a:xfrm>
            <a:off x="827584" y="1197014"/>
            <a:ext cx="7488832" cy="3223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400" b="1" dirty="0">
                <a:solidFill>
                  <a:srgbClr val="F68452"/>
                </a:solidFill>
              </a:rPr>
              <a:t>ZASADA RÓWNOŚCI SZANS; WSPARCIE WŁĄCZENIA – MNIEJSZE SZANSE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Realizator zobowiązuje się wspierać równe szanse dla wszystkich i zapobiegać wszelkiej dyskryminacji ze względu na różne przesłanki, w tym: płeć, rasę, kolor skóry, pochodzenie etniczne lub społeczne, cechy genetyczne, język, religię lub przekonania, poglądy polityczne lub wszelkie inne poglądy, przynależność do mniejszości narodowej, majątek, urodzenie, niepełnosprawność, wiek lub orientację seksualną </a:t>
            </a:r>
            <a:r>
              <a:rPr lang="pl-PL" sz="1400" b="1" dirty="0">
                <a:solidFill>
                  <a:srgbClr val="000B22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na każdym etapie i w każdym procesie realizacji przedsięwzięcia</a:t>
            </a:r>
            <a:r>
              <a:rPr lang="pl-PL" sz="1400" dirty="0">
                <a:solidFill>
                  <a:srgbClr val="000B22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, tj. podczas przygotowywania, wdrażania, monitorowania, sprawozdawczości, ewaluacji, promocji i kontroli Programu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 odniesieniu do uczestników z mniejszymi szansami realizator, w razie potrzeby, zapewni z odpowiednim wyprzedzeniem, środki finansowe na rzecz włączenia tak, aby ułatwić uczestnikom z mniejszymi szansami  udział w działaniach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76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A51A03-30CA-2F53-8666-44C5988FD28A}"/>
              </a:ext>
            </a:extLst>
          </p:cNvPr>
          <p:cNvSpPr txBox="1"/>
          <p:nvPr/>
        </p:nvSpPr>
        <p:spPr>
          <a:xfrm>
            <a:off x="490111" y="1311609"/>
            <a:ext cx="7466266" cy="4020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DODATKOWE WARUNKI WYMAGANE PRZEPISAMI PROGRAMU </a:t>
            </a:r>
          </a:p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FUNDUSZE EUROPEJSKIE DLA ROZWOJU SPOŁECZNEGO</a:t>
            </a:r>
            <a:endParaRPr lang="pl-PL" sz="1600" dirty="0">
              <a:solidFill>
                <a:srgbClr val="F6845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pl-PL" sz="1600" b="1" dirty="0">
                <a:solidFill>
                  <a:srgbClr val="000B22"/>
                </a:solidFill>
              </a:rPr>
              <a:t>przez 5 lat, od 31 grudnia</a:t>
            </a:r>
            <a:r>
              <a:rPr lang="pl-PL" sz="1600" dirty="0">
                <a:solidFill>
                  <a:srgbClr val="000B22"/>
                </a:solidFill>
              </a:rPr>
              <a:t> </a:t>
            </a:r>
            <a:r>
              <a:rPr lang="pl-PL" sz="1600" b="1" dirty="0">
                <a:solidFill>
                  <a:srgbClr val="000B22"/>
                </a:solidFill>
              </a:rPr>
              <a:t>roku</a:t>
            </a:r>
            <a:r>
              <a:rPr lang="pl-PL" sz="1600" dirty="0">
                <a:solidFill>
                  <a:srgbClr val="000B22"/>
                </a:solidFill>
              </a:rPr>
              <a:t>, w którym zatwierdzono wniosek </a:t>
            </a:r>
            <a:br>
              <a:rPr lang="pl-PL" sz="1600" dirty="0">
                <a:solidFill>
                  <a:srgbClr val="000B22"/>
                </a:solidFill>
              </a:rPr>
            </a:br>
            <a:r>
              <a:rPr lang="pl-PL" sz="1600" dirty="0">
                <a:solidFill>
                  <a:srgbClr val="000B22"/>
                </a:solidFill>
              </a:rPr>
              <a:t>o płatność w ramach Projektu realizator zobowiązany jest do przechowywania dokumentacji projektowej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b="1" dirty="0">
              <a:solidFill>
                <a:schemeClr val="tx2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37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A51A03-30CA-2F53-8666-44C5988FD28A}"/>
              </a:ext>
            </a:extLst>
          </p:cNvPr>
          <p:cNvSpPr txBox="1"/>
          <p:nvPr/>
        </p:nvSpPr>
        <p:spPr>
          <a:xfrm>
            <a:off x="498810" y="1203598"/>
            <a:ext cx="7817605" cy="5393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DODATKOWE WARUNKI WYMAGANE PRZEPISAMI PROGRAMU </a:t>
            </a:r>
          </a:p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FUNDUSZE EUROPEJSKIE DLA ROZWOJU SPOŁECZNEGO</a:t>
            </a:r>
            <a:endParaRPr lang="pl-PL" sz="1600" dirty="0">
              <a:solidFill>
                <a:srgbClr val="F68452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obowiązek informacyjny i promocyjny - w tym informowanie społeczeństwa </a:t>
            </a:r>
            <a:br>
              <a:rPr lang="pl-PL" sz="1600" dirty="0">
                <a:solidFill>
                  <a:srgbClr val="000B2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600" dirty="0">
                <a:solidFill>
                  <a:srgbClr val="000B2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dofinansowaniu przedsięwzięcia przez Unię Europejską, zgodnie </a:t>
            </a:r>
            <a:br>
              <a:rPr lang="pl-PL" sz="1600" dirty="0">
                <a:solidFill>
                  <a:srgbClr val="000B2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600" dirty="0">
                <a:solidFill>
                  <a:srgbClr val="000B2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rozporządzeniem   nr 2021/1060 -w szczególności zgodnie z zasadami określonymi na stronie internetowej: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pl-PL" sz="1600" dirty="0">
                <a:solidFill>
                  <a:schemeClr val="tx2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600" dirty="0">
                <a:solidFill>
                  <a:srgbClr val="EC6608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https://www.funduszeeuropejskie.gov.pl/strony/o-funduszach/fundusze-2021-2027/prawo-i-dokumenty/zasady-komunikacji-fe/</a:t>
            </a:r>
            <a:r>
              <a:rPr lang="pl-PL" sz="1600" dirty="0">
                <a:solidFill>
                  <a:srgbClr val="EC6608"/>
                </a:solidFill>
                <a:latin typeface="Trebuchet MS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6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b="1" dirty="0">
              <a:solidFill>
                <a:schemeClr val="tx2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44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A51A03-30CA-2F53-8666-44C5988FD28A}"/>
              </a:ext>
            </a:extLst>
          </p:cNvPr>
          <p:cNvSpPr txBox="1"/>
          <p:nvPr/>
        </p:nvSpPr>
        <p:spPr>
          <a:xfrm>
            <a:off x="389639" y="1121052"/>
            <a:ext cx="8364721" cy="4825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68452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DODATKOWE WARUNKI WYMAGANE PRZEPISAMI PROGRAMU </a:t>
            </a:r>
          </a:p>
          <a:p>
            <a:pPr marL="0" marR="0" lvl="0" indent="0" algn="just" defTabSz="91440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F68452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FUNDUSZE EUROPEJSKIE DLA ROZWOJU SPOŁECZNEGO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F68452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 okresie realizacji przedsięwzięcia realizator jest zobowiązany w szczególności do: umieszczania </a:t>
            </a:r>
            <a:b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 widoczny sposób znaku Funduszy Europejskich, znaku barw Rzeczypospolitej Polskiej i znaku Unii Europejskiej na: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wszystkich działaniach informacyjnych i promocyjnych dotyczących </a:t>
            </a: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przedsięwzięcia</a:t>
            </a:r>
            <a:endParaRPr lang="pl-PL" sz="1400" dirty="0">
              <a:solidFill>
                <a:srgbClr val="000000"/>
              </a:solidFill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wszystkich dokumentach i materiałach podawanych do wiadomości publicznej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wszystkich dokumentach i materiałach dla osób i podmiotów uczestniczących w </a:t>
            </a: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przedsięwzięciu</a:t>
            </a:r>
            <a:endParaRPr lang="pl-PL" sz="1400" dirty="0">
              <a:solidFill>
                <a:srgbClr val="000000"/>
              </a:solidFill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produktach, sprzęcie, pojazdach, aparaturze itp. powstałych lub zakupionych z </a:t>
            </a: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przedsięwzięcia</a:t>
            </a:r>
            <a:r>
              <a:rPr lang="pl-PL" sz="1400" dirty="0">
                <a:solidFill>
                  <a:srgbClr val="00000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, poprzez umieszczenie oznakowania w postaci trwałych naklejek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Umieszczenia w miejscu realizacji przedsięwzięcia przynajmniej jednego trwałego plakatu </a:t>
            </a:r>
            <a:b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400" dirty="0">
                <a:solidFill>
                  <a:srgbClr val="0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 minimalnym formacie A3 (może być w formie elektronicznego wyświetlacza) podkreślającego fakt otrzymania dofinansowania z UE</a:t>
            </a:r>
            <a:endParaRPr lang="pl-PL" sz="1400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40385" algn="l"/>
              </a:tabLst>
            </a:pPr>
            <a:endParaRPr lang="pl-PL" sz="1400" b="1" dirty="0">
              <a:solidFill>
                <a:srgbClr val="00000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540385" algn="l"/>
              </a:tabLst>
            </a:pPr>
            <a:endParaRPr lang="pl-PL" sz="14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4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l-PL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1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</a:t>
            </a: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482742" y="1088205"/>
            <a:ext cx="8321661" cy="318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DODATKOWE WARUNKI WYMAGANE PRZEPISAMI PROGRAMU </a:t>
            </a:r>
          </a:p>
          <a:p>
            <a:pPr marL="0" indent="0" algn="just">
              <a:lnSpc>
                <a:spcPct val="50000"/>
              </a:lnSpc>
              <a:spcAft>
                <a:spcPts val="1000"/>
              </a:spcAft>
              <a:buNone/>
            </a:pPr>
            <a:r>
              <a:rPr lang="pl-PL" sz="1600" b="1" dirty="0">
                <a:solidFill>
                  <a:srgbClr val="F68452"/>
                </a:solidFill>
              </a:rPr>
              <a:t>FUNDUSZE EUROPEJSKIE DLA ROZWOJU SPOŁECZNEGO</a:t>
            </a:r>
            <a:endParaRPr lang="pl-PL" sz="1600" dirty="0">
              <a:solidFill>
                <a:srgbClr val="F68452"/>
              </a:solidFill>
            </a:endParaRPr>
          </a:p>
          <a:p>
            <a:endParaRPr lang="pl-PL" sz="1400" dirty="0">
              <a:solidFill>
                <a:srgbClr val="0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0000"/>
                </a:solidFill>
              </a:rPr>
              <a:t>Umieszczenia krótkiego opisu przedsięwzięcia na oficjalnej stronie internetowej realizatora, jeśli ją posiada lub na jego stronach mediów społecznościowych. Opis przedsięwzięcia musi zawierać: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tytuł przedsięwzięcia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podkreślenie wsparcia finansowego z Unii Europejskiej przez zamieszczenie znaku Funduszy Europejskich, znaku barw Rzeczypospolitej Polskiej i znaku Unii Europejskiej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zadania, działania, które będą realizowane w ramach przedsięwzięcia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grupy docelowe (do kogo skierowane jest przedsięwzięcie, kto z niego skorzysta)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cel lub cele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rezultaty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łączną wysokość wydatków kwalifikowalnych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wysokość dofinansowania ze środków europejskich</a:t>
            </a:r>
          </a:p>
        </p:txBody>
      </p:sp>
    </p:spTree>
    <p:extLst>
      <p:ext uri="{BB962C8B-B14F-4D97-AF65-F5344CB8AC3E}">
        <p14:creationId xmlns:p14="http://schemas.microsoft.com/office/powerpoint/2010/main" val="226943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55526"/>
            <a:ext cx="7848872" cy="522058"/>
          </a:xfrm>
        </p:spPr>
        <p:txBody>
          <a:bodyPr/>
          <a:lstStyle/>
          <a:p>
            <a:r>
              <a:rPr lang="pl-PL" dirty="0"/>
              <a:t>Założenia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077584"/>
            <a:ext cx="7848872" cy="333037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dirty="0">
                <a:solidFill>
                  <a:srgbClr val="000B22"/>
                </a:solidFill>
              </a:rPr>
              <a:t>Projekt realizowany jest w: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000" dirty="0">
                <a:solidFill>
                  <a:srgbClr val="F68452"/>
                </a:solidFill>
              </a:rPr>
              <a:t>-  </a:t>
            </a:r>
            <a:r>
              <a:rPr lang="pl-PL" sz="2000" b="1" dirty="0">
                <a:solidFill>
                  <a:srgbClr val="F68452"/>
                </a:solidFill>
              </a:rPr>
              <a:t>I osi priorytetowej</a:t>
            </a:r>
            <a:r>
              <a:rPr lang="pl-PL" sz="2000" dirty="0">
                <a:solidFill>
                  <a:srgbClr val="F68452"/>
                </a:solidFill>
              </a:rPr>
              <a:t>: </a:t>
            </a:r>
            <a:r>
              <a:rPr lang="pl-PL" sz="2000" b="1" dirty="0">
                <a:solidFill>
                  <a:srgbClr val="F68452"/>
                </a:solidFill>
              </a:rPr>
              <a:t>Umiejętności, Działanie 1.7: Mobilność ponadnarodowa,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000" dirty="0">
                <a:solidFill>
                  <a:srgbClr val="000B22"/>
                </a:solidFill>
              </a:rPr>
              <a:t>-  w ramach programu Fundusze Europejskie dla Rozwoju Społecznego 2021-2027 (FERS),   współfinansowanego ze środków Europejskiego Funduszu Społecznego Plus, na zasadach programu Erasmus+.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rgbClr val="000B22"/>
                </a:solidFill>
              </a:rPr>
              <a:t>Okres realizacji Projektu: </a:t>
            </a:r>
            <a:r>
              <a:rPr lang="pl-PL" sz="2000" u="sng" dirty="0">
                <a:solidFill>
                  <a:srgbClr val="000B22"/>
                </a:solidFill>
              </a:rPr>
              <a:t>od 1 czerwca 2023 r. do 31 maja 2027 r.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u="sng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rgbClr val="000B22"/>
                </a:solidFill>
              </a:rPr>
              <a:t>Dofinansowany ze środków budżetu państwa oraz środków UE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2000" b="1" dirty="0">
              <a:solidFill>
                <a:srgbClr val="000B22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2000" b="1" dirty="0">
                <a:solidFill>
                  <a:srgbClr val="F68452"/>
                </a:solidFill>
              </a:rPr>
              <a:t>Całkowity budżet Projektu: 113 200 645,54 PLN</a:t>
            </a:r>
          </a:p>
          <a:p>
            <a:pPr>
              <a:lnSpc>
                <a:spcPct val="120000"/>
              </a:lnSpc>
            </a:pPr>
            <a:r>
              <a:rPr lang="pl-PL" sz="2000" b="1" dirty="0">
                <a:solidFill>
                  <a:srgbClr val="F68452"/>
                </a:solidFill>
              </a:rPr>
              <a:t>Wkład UE: 93 413 172,70 PLN</a:t>
            </a:r>
          </a:p>
          <a:p>
            <a:pPr>
              <a:lnSpc>
                <a:spcPct val="120000"/>
              </a:lnSpc>
            </a:pPr>
            <a:r>
              <a:rPr lang="pl-PL" sz="2000" b="1" dirty="0">
                <a:solidFill>
                  <a:srgbClr val="F68452"/>
                </a:solidFill>
              </a:rPr>
              <a:t>Wkład Państwa: 19 787 472,84 PLN</a:t>
            </a: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9175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UMOWA FINANSOWA  -  </a:t>
            </a:r>
            <a:r>
              <a:rPr lang="pl-PL" sz="1800" dirty="0"/>
              <a:t>Załączniki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411169" y="1635646"/>
            <a:ext cx="8321661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540385" algn="l"/>
              </a:tabLst>
            </a:pPr>
            <a:r>
              <a:rPr lang="pl-PL" sz="1600" b="1" dirty="0">
                <a:solidFill>
                  <a:srgbClr val="000B22"/>
                </a:solidFill>
              </a:rPr>
              <a:t>Załączniki dołączone do umowy finansowej lub dostępne na stronie: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pl-PL" sz="1600" dirty="0">
                <a:solidFill>
                  <a:srgbClr val="000B22"/>
                </a:solidFill>
              </a:rPr>
              <a:t>                </a:t>
            </a:r>
            <a:r>
              <a:rPr lang="pl-PL" sz="1600" dirty="0">
                <a:solidFill>
                  <a:srgbClr val="F68452"/>
                </a:solidFill>
              </a:rPr>
              <a:t> </a:t>
            </a:r>
            <a:r>
              <a:rPr lang="pl-PL" sz="1600" dirty="0">
                <a:solidFill>
                  <a:srgbClr val="F68452"/>
                </a:solidFill>
                <a:hlinkClick r:id="rId2"/>
              </a:rPr>
              <a:t>https://www.frse.org.pl/fers-edukacja-szkolna-konkurs-2023</a:t>
            </a:r>
            <a:r>
              <a:rPr lang="pl-PL" sz="1600" dirty="0">
                <a:solidFill>
                  <a:srgbClr val="F68452"/>
                </a:solidFill>
              </a:rPr>
              <a:t> </a:t>
            </a: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46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UMOWA FINANSOWA  -  </a:t>
            </a:r>
            <a:r>
              <a:rPr lang="pl-PL" dirty="0"/>
              <a:t>Kwartalny monitoring projektów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23528" y="1118798"/>
            <a:ext cx="832166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400" b="1" dirty="0">
                <a:solidFill>
                  <a:srgbClr val="000B22"/>
                </a:solidFill>
              </a:rPr>
              <a:t>Raz na trzy miesiące CPE przekazuje do FRSE wylosowaną próbę przedsięwzięć </a:t>
            </a:r>
            <a:br>
              <a:rPr lang="pl-PL" sz="1400" b="1" dirty="0">
                <a:solidFill>
                  <a:srgbClr val="000B22"/>
                </a:solidFill>
              </a:rPr>
            </a:br>
            <a:r>
              <a:rPr lang="pl-PL" sz="1400" b="1" dirty="0">
                <a:solidFill>
                  <a:srgbClr val="000B22"/>
                </a:solidFill>
              </a:rPr>
              <a:t>i uczestników na potrzeby własnej kontroli.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sz="1400" dirty="0">
              <a:solidFill>
                <a:srgbClr val="000B2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0B22"/>
                </a:solidFill>
              </a:rPr>
              <a:t>FRSE kieruje do realizatorów maile z prośbą o pilne przesłanie skanów dokumentów źródłowych lub wprowadzenie korekt w danych uczestników w Formularzu CST.</a:t>
            </a:r>
          </a:p>
          <a:p>
            <a:pPr marL="200476" indent="-200476">
              <a:buFont typeface="Wingdings" panose="05000000000000000000" pitchFamily="2" charset="2"/>
              <a:buChar char="ü"/>
            </a:pPr>
            <a:endParaRPr lang="pl-PL" sz="1400" dirty="0">
              <a:solidFill>
                <a:srgbClr val="000B2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400" b="1" dirty="0">
                <a:solidFill>
                  <a:srgbClr val="000B22"/>
                </a:solidFill>
              </a:rPr>
              <a:t>Przykładowe dokumenty źródłowe:</a:t>
            </a:r>
          </a:p>
          <a:p>
            <a:pPr lvl="1"/>
            <a:r>
              <a:rPr lang="pl-PL" sz="1400" dirty="0">
                <a:solidFill>
                  <a:srgbClr val="000B22"/>
                </a:solidFill>
              </a:rPr>
              <a:t>- Umowa finansowa pomiędzy organizacją wysyłającą a uczestnikiem mobilności ze wszystkimi  załącznikami </a:t>
            </a:r>
          </a:p>
          <a:p>
            <a:pPr lvl="1"/>
            <a:r>
              <a:rPr lang="pl-PL" sz="1400" dirty="0">
                <a:solidFill>
                  <a:srgbClr val="000B22"/>
                </a:solidFill>
              </a:rPr>
              <a:t>- Certyfikat</a:t>
            </a:r>
          </a:p>
          <a:p>
            <a:pPr lvl="1"/>
            <a:r>
              <a:rPr lang="pl-PL" sz="1400" dirty="0">
                <a:solidFill>
                  <a:srgbClr val="000B22"/>
                </a:solidFill>
              </a:rPr>
              <a:t>- formularz zgłoszeniowy</a:t>
            </a:r>
          </a:p>
          <a:p>
            <a:pPr marL="267302" indent="-200476">
              <a:buFont typeface="Wingdings" panose="05000000000000000000" pitchFamily="2" charset="2"/>
              <a:buChar char="ü"/>
            </a:pPr>
            <a:endParaRPr lang="pl-PL" sz="1400" dirty="0">
              <a:solidFill>
                <a:srgbClr val="000B2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400" b="1" dirty="0">
                <a:solidFill>
                  <a:srgbClr val="000B22"/>
                </a:solidFill>
              </a:rPr>
              <a:t>Zalecamy dbałość o jakość sporządzanych dokumentów </a:t>
            </a:r>
            <a:r>
              <a:rPr lang="pl-PL" sz="1400" dirty="0">
                <a:solidFill>
                  <a:srgbClr val="000B22"/>
                </a:solidFill>
              </a:rPr>
              <a:t>– </a:t>
            </a:r>
            <a:r>
              <a:rPr lang="pl-PL" sz="1400" i="1" dirty="0">
                <a:solidFill>
                  <a:srgbClr val="000B22"/>
                </a:solidFill>
              </a:rPr>
              <a:t>zgodność dat, podpis w oryginale, czytelność dokumentu</a:t>
            </a: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45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 fontScale="90000"/>
          </a:bodyPr>
          <a:lstStyle/>
          <a:p>
            <a:r>
              <a:rPr lang="pl-PL" dirty="0"/>
              <a:t>UMOWA FINANSOWA  -  DOPUSZCZALNE ZMIANY W PRZEDSIĘWZIĘCIU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23528" y="1118798"/>
            <a:ext cx="8321661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pl-PL" sz="1400" b="1" dirty="0">
                <a:solidFill>
                  <a:srgbClr val="000000"/>
                </a:solidFill>
              </a:rPr>
              <a:t>- zmiany nie mogą wpływać na pogorszenie jakości przedsięwzięcia 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pl-PL" sz="1400" b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pl-PL" sz="1400" dirty="0">
                <a:solidFill>
                  <a:srgbClr val="000000"/>
                </a:solidFill>
              </a:rPr>
              <a:t>- o zaistniałych zmianach realizator powinien powiadomić </a:t>
            </a:r>
            <a:r>
              <a:rPr lang="pl-PL" sz="1400">
                <a:solidFill>
                  <a:srgbClr val="000000"/>
                </a:solidFill>
              </a:rPr>
              <a:t>opiekuna przedsięwzięcia </a:t>
            </a:r>
            <a:r>
              <a:rPr lang="pl-PL" sz="1400" dirty="0">
                <a:solidFill>
                  <a:srgbClr val="000000"/>
                </a:solidFill>
              </a:rPr>
              <a:t>ze strony FRSE pisemnie, telefonicznie, mailowo lub listownie i otrzymać akceptację FRSE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endParaRPr lang="pl-PL" sz="14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pl-PL" sz="1400" dirty="0">
                <a:solidFill>
                  <a:srgbClr val="000000"/>
                </a:solidFill>
              </a:rPr>
              <a:t>- w przypadku zmian wymagających aneksowania umowy należy przesłać do FRSE wniosek o zmianę </a:t>
            </a:r>
            <a:br>
              <a:rPr lang="pl-PL" sz="1400" dirty="0">
                <a:solidFill>
                  <a:srgbClr val="000000"/>
                </a:solidFill>
              </a:rPr>
            </a:br>
            <a:r>
              <a:rPr lang="pl-PL" sz="1400" dirty="0">
                <a:solidFill>
                  <a:srgbClr val="000000"/>
                </a:solidFill>
              </a:rPr>
              <a:t>w umowie z odpowiednim wyprzedzeniem</a:t>
            </a: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05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UMOWA FINANSOWA  -  </a:t>
            </a:r>
            <a:r>
              <a:rPr lang="pl-PL" dirty="0"/>
              <a:t>Aneksowanie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23528" y="1118798"/>
            <a:ext cx="8321661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</a:rPr>
              <a:t>zmiana formy prawnej i nazwy realizatora 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</a:rPr>
              <a:t>zmiana organu prowadzącego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</a:rPr>
              <a:t>zmiana składu grupy partnerskiej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  <a:ea typeface="Verdana" pitchFamily="34" charset="0"/>
                <a:cs typeface="Verdana" pitchFamily="34" charset="0"/>
              </a:rPr>
              <a:t>zmiana rachunku bankowego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  <a:ea typeface="Verdana" pitchFamily="34" charset="0"/>
                <a:cs typeface="Verdana" pitchFamily="34" charset="0"/>
              </a:rPr>
              <a:t>zmiana okresu realizacji przedsięwzięcia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rgbClr val="000B22"/>
                </a:solidFill>
                <a:ea typeface="Verdana" pitchFamily="34" charset="0"/>
                <a:cs typeface="Verdana" pitchFamily="34" charset="0"/>
              </a:rPr>
              <a:t>zmiany w budżecie</a:t>
            </a:r>
          </a:p>
          <a:p>
            <a:pPr marL="419516" indent="-419516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pl-PL" sz="1600" dirty="0"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8AC19D"/>
              </a:buClr>
              <a:defRPr/>
            </a:pPr>
            <a:r>
              <a:rPr lang="pl-PL" sz="1600" b="1" dirty="0">
                <a:solidFill>
                  <a:srgbClr val="EC6608"/>
                </a:solidFill>
              </a:rPr>
              <a:t>Wniosek o zmianę najpóźniej 1 miesiąc przed datą zakończenia przedsięwzięcia, </a:t>
            </a:r>
            <a:br>
              <a:rPr lang="pl-PL" sz="1600" b="1" dirty="0">
                <a:solidFill>
                  <a:srgbClr val="EC6608"/>
                </a:solidFill>
              </a:rPr>
            </a:br>
            <a:r>
              <a:rPr lang="pl-PL" sz="1600" b="1" dirty="0">
                <a:solidFill>
                  <a:srgbClr val="EC6608"/>
                </a:solidFill>
              </a:rPr>
              <a:t>ale przed zaistnieniem zmiany!</a:t>
            </a: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81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Zmiany które </a:t>
            </a:r>
            <a:r>
              <a:rPr lang="pl-PL" sz="2000" u="sng" dirty="0"/>
              <a:t>nie wymagają </a:t>
            </a:r>
            <a:r>
              <a:rPr lang="pl-PL" sz="2000" dirty="0"/>
              <a:t>aneksowania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23528" y="1118798"/>
            <a:ext cx="8321661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przesunięcia pomiędzy kategoriami budżetu wskazane w </a:t>
            </a:r>
            <a:r>
              <a:rPr lang="pl-PL" sz="1400" b="1" dirty="0">
                <a:solidFill>
                  <a:srgbClr val="EC6608"/>
                </a:solidFill>
              </a:rPr>
              <a:t>Warunkach Umowy 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zmiana adresu beneficjenta &gt; </a:t>
            </a:r>
            <a:r>
              <a:rPr lang="pl-PL" sz="1400" b="1" dirty="0">
                <a:solidFill>
                  <a:srgbClr val="EC6608"/>
                </a:solidFill>
              </a:rPr>
              <a:t>Ankieta beneficjenta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zmiana uczestnika &gt; </a:t>
            </a:r>
            <a:r>
              <a:rPr lang="pl-PL" sz="1400" b="1" dirty="0">
                <a:solidFill>
                  <a:srgbClr val="EC6608"/>
                </a:solidFill>
              </a:rPr>
              <a:t>Formularz CST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zmiana terminu wyjazdu &gt; </a:t>
            </a:r>
            <a:r>
              <a:rPr lang="pl-PL" sz="1400" b="1" dirty="0">
                <a:solidFill>
                  <a:srgbClr val="EC6608"/>
                </a:solidFill>
              </a:rPr>
              <a:t>Formularz kontraktowy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zmiana osoby kontaktowej &gt; </a:t>
            </a:r>
            <a:r>
              <a:rPr lang="pl-PL" sz="1400" b="1" dirty="0">
                <a:solidFill>
                  <a:srgbClr val="EC6608"/>
                </a:solidFill>
              </a:rPr>
              <a:t>Ankieta beneficjenta</a:t>
            </a:r>
          </a:p>
          <a:p>
            <a:pPr marL="400953" indent="-400953">
              <a:lnSpc>
                <a:spcPct val="150000"/>
              </a:lnSpc>
              <a:buClr>
                <a:srgbClr val="8AC19D"/>
              </a:buClr>
              <a:buFont typeface="Wingdings" panose="05000000000000000000" pitchFamily="2" charset="2"/>
              <a:buChar char="ü"/>
            </a:pPr>
            <a:endParaRPr lang="pl-PL" sz="1400" dirty="0"/>
          </a:p>
          <a:p>
            <a:pPr algn="ctr">
              <a:lnSpc>
                <a:spcPct val="150000"/>
              </a:lnSpc>
              <a:buClr>
                <a:srgbClr val="8AC19D"/>
              </a:buClr>
            </a:pPr>
            <a:r>
              <a:rPr lang="pl-PL" sz="1400" b="1" dirty="0">
                <a:solidFill>
                  <a:srgbClr val="C5521C"/>
                </a:solidFill>
              </a:rPr>
              <a:t>Brak konieczności aneksowania nie zwalnia z obowiązku informowania o zmianach FRSE!</a:t>
            </a:r>
            <a:endParaRPr lang="pl-PL" sz="1400" dirty="0">
              <a:solidFill>
                <a:srgbClr val="C5521C"/>
              </a:solidFill>
              <a:ea typeface="Verdana" pitchFamily="34" charset="0"/>
              <a:cs typeface="Verdana" pitchFamily="34" charset="0"/>
            </a:endParaRP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01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Różnica między projektami E+ </a:t>
            </a:r>
            <a:r>
              <a:rPr lang="pl-PL" sz="2000" dirty="0">
                <a:sym typeface="Wingdings" panose="05000000000000000000" pitchFamily="2" charset="2"/>
              </a:rPr>
              <a:t> FERS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38336" y="1101495"/>
            <a:ext cx="855414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Dofinansowanie przyznawane jest w PLN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Konieczność przekazywania dodatkowych informacji o uczestnikach poprzez Formularz CST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Konieczność przygotowania jednolitej dokumentacji rekrutacyjnej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Zakaz podwójnego udziału uczestnika w ramach Projektu FRSE obejmującego konkursy 2022-2024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Konieczność używania odpowiednich logotypów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Uznawalność podpisów jedynie w oryginałach 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Kontrole </a:t>
            </a:r>
            <a:r>
              <a:rPr lang="pl-PL" sz="1400" dirty="0" err="1">
                <a:solidFill>
                  <a:srgbClr val="000000"/>
                </a:solidFill>
              </a:rPr>
              <a:t>MFiPR</a:t>
            </a:r>
            <a:r>
              <a:rPr lang="pl-PL" sz="1400" dirty="0">
                <a:solidFill>
                  <a:srgbClr val="000000"/>
                </a:solidFill>
              </a:rPr>
              <a:t>, CPE i innych wyznaczonych podmiotów 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Kwartalny monitoring przedsięwzięć 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Określanie wskaźników realizacji projektu na podstawie Indywidulanych raportów uczestników</a:t>
            </a:r>
          </a:p>
          <a:p>
            <a:pPr marL="400953" indent="-40095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</a:rPr>
              <a:t>Stosowanie zasad horyzontalnych</a:t>
            </a: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66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sz="2000" dirty="0"/>
              <a:t>Zalecenia ogólne</a:t>
            </a:r>
            <a:endParaRPr lang="pl-PL" dirty="0">
              <a:latin typeface="+mj-lt"/>
            </a:endParaRPr>
          </a:p>
        </p:txBody>
      </p:sp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21C249B4-89AD-CA48-0701-08C565141F0A}"/>
              </a:ext>
            </a:extLst>
          </p:cNvPr>
          <p:cNvSpPr txBox="1">
            <a:spLocks/>
          </p:cNvSpPr>
          <p:nvPr/>
        </p:nvSpPr>
        <p:spPr>
          <a:xfrm>
            <a:off x="251520" y="1105974"/>
            <a:ext cx="8393669" cy="309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69208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871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68731" indent="-334127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871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871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BFEE6E3-052C-9134-311B-57E537147D62}"/>
              </a:ext>
            </a:extLst>
          </p:cNvPr>
          <p:cNvSpPr txBox="1"/>
          <p:nvPr/>
        </p:nvSpPr>
        <p:spPr>
          <a:xfrm>
            <a:off x="338336" y="1402199"/>
            <a:ext cx="85541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4127" indent="-334127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FRSE zawsze powinno być pierwszym kontaktem dla realizatorów</a:t>
            </a:r>
          </a:p>
          <a:p>
            <a:endParaRPr lang="pl-PL" sz="1400" dirty="0">
              <a:solidFill>
                <a:srgbClr val="000B22"/>
              </a:solidFill>
            </a:endParaRPr>
          </a:p>
          <a:p>
            <a:pPr marL="334127" indent="-334127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B22"/>
                </a:solidFill>
              </a:rPr>
              <a:t>Formularz kontraktowy zawsze powinien odwzorowywać aktualne terminy</a:t>
            </a:r>
          </a:p>
          <a:p>
            <a:endParaRPr lang="pl-PL" sz="1400" dirty="0">
              <a:solidFill>
                <a:srgbClr val="000B22"/>
              </a:solidFill>
            </a:endParaRPr>
          </a:p>
          <a:p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02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0" y="1275606"/>
            <a:ext cx="4042792" cy="589867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"/>
          </p:nvPr>
        </p:nvSpPr>
        <p:spPr>
          <a:xfrm>
            <a:off x="4645026" y="2571749"/>
            <a:ext cx="4041775" cy="1836205"/>
          </a:xfrm>
        </p:spPr>
        <p:txBody>
          <a:bodyPr/>
          <a:lstStyle/>
          <a:p>
            <a:r>
              <a:rPr lang="pl-PL" sz="2000" b="1" dirty="0">
                <a:solidFill>
                  <a:srgbClr val="000B2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Sesja Q &amp; A</a:t>
            </a:r>
            <a:endParaRPr lang="pl-PL" sz="2000" b="1" dirty="0">
              <a:solidFill>
                <a:srgbClr val="000B22"/>
              </a:solidFill>
            </a:endParaRPr>
          </a:p>
          <a:p>
            <a:endParaRPr lang="pl-PL" dirty="0"/>
          </a:p>
        </p:txBody>
      </p:sp>
      <p:pic>
        <p:nvPicPr>
          <p:cNvPr id="6" name="Symbol zastępczy obrazu 15" descr="Tył głowy ludzi i podniesionych rąk podczas prezentacji firmowej z prelegentem i tablicą bez fokusu w tle">
            <a:extLst>
              <a:ext uri="{FF2B5EF4-FFF2-40B4-BE49-F238E27FC236}">
                <a16:creationId xmlns:a16="http://schemas.microsoft.com/office/drawing/2014/main" id="{AA891E5E-79B9-F4EA-E9BE-F75AF0CC2C15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9542"/>
            <a:ext cx="4041775" cy="2690167"/>
          </a:xfrm>
        </p:spPr>
      </p:pic>
    </p:spTree>
    <p:extLst>
      <p:ext uri="{BB962C8B-B14F-4D97-AF65-F5344CB8AC3E}">
        <p14:creationId xmlns:p14="http://schemas.microsoft.com/office/powerpoint/2010/main" val="290920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55526"/>
            <a:ext cx="7848872" cy="522058"/>
          </a:xfrm>
        </p:spPr>
        <p:txBody>
          <a:bodyPr/>
          <a:lstStyle/>
          <a:p>
            <a:r>
              <a:rPr lang="pl-PL" dirty="0"/>
              <a:t>CEL GŁÓWNY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077584"/>
            <a:ext cx="7848872" cy="33303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600" dirty="0"/>
              <a:t>nabycie kompetencji kluczowych lub zawodowych </a:t>
            </a:r>
            <a:r>
              <a:rPr lang="pl-PL" sz="1600" dirty="0">
                <a:solidFill>
                  <a:srgbClr val="F68452"/>
                </a:solidFill>
              </a:rPr>
              <a:t>przez </a:t>
            </a:r>
            <a:r>
              <a:rPr lang="pl-PL" sz="1600" b="1" dirty="0">
                <a:solidFill>
                  <a:srgbClr val="F68452"/>
                </a:solidFill>
              </a:rPr>
              <a:t>uczennice/uczniów</a:t>
            </a:r>
            <a:br>
              <a:rPr lang="pl-PL" sz="1600" b="1" dirty="0"/>
            </a:br>
            <a:r>
              <a:rPr lang="pl-PL" sz="1600" dirty="0"/>
              <a:t>oraz </a:t>
            </a:r>
            <a:r>
              <a:rPr lang="pl-PL" sz="1600" b="1" dirty="0">
                <a:solidFill>
                  <a:srgbClr val="F68452"/>
                </a:solidFill>
              </a:rPr>
              <a:t>przedstawicielki/przedstawicieli kadry pedagogicznej </a:t>
            </a:r>
            <a:r>
              <a:rPr lang="pl-PL" sz="1600" dirty="0">
                <a:solidFill>
                  <a:srgbClr val="F68452"/>
                </a:solidFill>
              </a:rPr>
              <a:t>(</a:t>
            </a:r>
            <a:r>
              <a:rPr lang="pl-PL" sz="1600" b="1" dirty="0">
                <a:solidFill>
                  <a:srgbClr val="F68452"/>
                </a:solidFill>
              </a:rPr>
              <a:t>nauczycieli </a:t>
            </a:r>
            <a:br>
              <a:rPr lang="pl-PL" sz="1600" b="1" dirty="0">
                <a:solidFill>
                  <a:srgbClr val="F68452"/>
                </a:solidFill>
              </a:rPr>
            </a:br>
            <a:r>
              <a:rPr lang="pl-PL" sz="1600" b="1" dirty="0">
                <a:solidFill>
                  <a:srgbClr val="F68452"/>
                </a:solidFill>
              </a:rPr>
              <a:t>i pracowników pedagogicznych</a:t>
            </a:r>
            <a:r>
              <a:rPr lang="pl-PL" sz="1600" dirty="0">
                <a:solidFill>
                  <a:srgbClr val="F68452"/>
                </a:solidFill>
              </a:rPr>
              <a:t>), </a:t>
            </a:r>
            <a:r>
              <a:rPr lang="pl-PL" sz="1600" dirty="0"/>
              <a:t>poprzez udział w programach mobilności ponadnarodowej</a:t>
            </a:r>
          </a:p>
          <a:p>
            <a:pPr marL="0" indent="0">
              <a:lnSpc>
                <a:spcPct val="120000"/>
              </a:lnSpc>
              <a:buNone/>
            </a:pPr>
            <a:endParaRPr lang="pl-PL" sz="16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1600" b="1" dirty="0"/>
              <a:t>Czas realizacji działań projektowych: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600" dirty="0"/>
              <a:t>od </a:t>
            </a:r>
            <a:r>
              <a:rPr lang="pl-PL" sz="1600" b="1" dirty="0"/>
              <a:t>6</a:t>
            </a:r>
            <a:r>
              <a:rPr lang="pl-PL" sz="1600" dirty="0"/>
              <a:t> do </a:t>
            </a:r>
            <a:r>
              <a:rPr lang="pl-PL" sz="1600" b="1" dirty="0"/>
              <a:t>18</a:t>
            </a:r>
            <a:r>
              <a:rPr lang="pl-PL" sz="1600" dirty="0"/>
              <a:t> miesięcy - zgodnie z formularzami aplikacyjnymi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600" b="1" dirty="0"/>
              <a:t>Rozpoczęcie realizacji działań dla konkursu 2023: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600" dirty="0"/>
              <a:t>06.10.2023 – 31.12.2023</a:t>
            </a: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632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8819" y="542604"/>
            <a:ext cx="7848872" cy="522058"/>
          </a:xfrm>
        </p:spPr>
        <p:txBody>
          <a:bodyPr/>
          <a:lstStyle/>
          <a:p>
            <a:r>
              <a:rPr lang="pl-PL" dirty="0"/>
              <a:t>Schemat przyznania dofinansowania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077584"/>
            <a:ext cx="7848872" cy="33303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F7EFC023-A970-28F4-6A0F-A003A2C3B8EC}"/>
              </a:ext>
            </a:extLst>
          </p:cNvPr>
          <p:cNvSpPr/>
          <p:nvPr/>
        </p:nvSpPr>
        <p:spPr>
          <a:xfrm>
            <a:off x="2108574" y="2283718"/>
            <a:ext cx="277688" cy="72008"/>
          </a:xfrm>
          <a:prstGeom prst="rightArrow">
            <a:avLst/>
          </a:prstGeom>
          <a:solidFill>
            <a:srgbClr val="EC6608"/>
          </a:solidFill>
          <a:ln>
            <a:solidFill>
              <a:srgbClr val="EC66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: w prawo 23">
            <a:extLst>
              <a:ext uri="{FF2B5EF4-FFF2-40B4-BE49-F238E27FC236}">
                <a16:creationId xmlns:a16="http://schemas.microsoft.com/office/drawing/2014/main" id="{90B7D142-7F37-9EDD-C231-96A23A84FD8E}"/>
              </a:ext>
            </a:extLst>
          </p:cNvPr>
          <p:cNvSpPr/>
          <p:nvPr/>
        </p:nvSpPr>
        <p:spPr>
          <a:xfrm flipV="1">
            <a:off x="4294312" y="2283718"/>
            <a:ext cx="277688" cy="80392"/>
          </a:xfrm>
          <a:prstGeom prst="rightArrow">
            <a:avLst/>
          </a:prstGeom>
          <a:solidFill>
            <a:srgbClr val="EC6608"/>
          </a:solidFill>
          <a:ln>
            <a:solidFill>
              <a:srgbClr val="EC66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4DAC3E73-2CEC-51B5-2023-D5E77775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963" y="1883505"/>
            <a:ext cx="1767993" cy="883997"/>
          </a:xfrm>
          <a:prstGeom prst="rect">
            <a:avLst/>
          </a:prstGeom>
        </p:spPr>
      </p:pic>
      <p:sp>
        <p:nvSpPr>
          <p:cNvPr id="28" name="Strzałka: w prawo 27">
            <a:extLst>
              <a:ext uri="{FF2B5EF4-FFF2-40B4-BE49-F238E27FC236}">
                <a16:creationId xmlns:a16="http://schemas.microsoft.com/office/drawing/2014/main" id="{70AF461B-94DF-22EB-B304-E369639E6377}"/>
              </a:ext>
            </a:extLst>
          </p:cNvPr>
          <p:cNvSpPr/>
          <p:nvPr/>
        </p:nvSpPr>
        <p:spPr>
          <a:xfrm flipV="1">
            <a:off x="6430135" y="2286418"/>
            <a:ext cx="277688" cy="82026"/>
          </a:xfrm>
          <a:prstGeom prst="rightArrow">
            <a:avLst/>
          </a:prstGeom>
          <a:solidFill>
            <a:srgbClr val="EC6608"/>
          </a:solidFill>
          <a:ln>
            <a:solidFill>
              <a:srgbClr val="EC660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29" name="Grupa 28">
            <a:extLst>
              <a:ext uri="{FF2B5EF4-FFF2-40B4-BE49-F238E27FC236}">
                <a16:creationId xmlns:a16="http://schemas.microsoft.com/office/drawing/2014/main" id="{7A99330E-5E54-9539-5F54-F1450ABBBF2E}"/>
              </a:ext>
            </a:extLst>
          </p:cNvPr>
          <p:cNvGrpSpPr/>
          <p:nvPr/>
        </p:nvGrpSpPr>
        <p:grpSpPr>
          <a:xfrm>
            <a:off x="4596025" y="1886249"/>
            <a:ext cx="1764726" cy="882363"/>
            <a:chOff x="4941514" y="1105975"/>
            <a:chExt cx="1764726" cy="882363"/>
          </a:xfrm>
        </p:grpSpPr>
        <p:sp>
          <p:nvSpPr>
            <p:cNvPr id="30" name="Prostokąt: zaokrąglone rogi 29">
              <a:extLst>
                <a:ext uri="{FF2B5EF4-FFF2-40B4-BE49-F238E27FC236}">
                  <a16:creationId xmlns:a16="http://schemas.microsoft.com/office/drawing/2014/main" id="{D1649D26-4D94-52D9-D67D-F08AC55D63E8}"/>
                </a:ext>
              </a:extLst>
            </p:cNvPr>
            <p:cNvSpPr/>
            <p:nvPr/>
          </p:nvSpPr>
          <p:spPr>
            <a:xfrm>
              <a:off x="4941514" y="1105975"/>
              <a:ext cx="1764726" cy="882363"/>
            </a:xfrm>
            <a:prstGeom prst="roundRect">
              <a:avLst>
                <a:gd name="adj" fmla="val 10000"/>
              </a:avLst>
            </a:prstGeom>
            <a:solidFill>
              <a:srgbClr val="EC6608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31" name="Prostokąt: zaokrąglone rogi 4">
              <a:extLst>
                <a:ext uri="{FF2B5EF4-FFF2-40B4-BE49-F238E27FC236}">
                  <a16:creationId xmlns:a16="http://schemas.microsoft.com/office/drawing/2014/main" id="{B8CDF68D-D7CC-64B1-7580-A85E3A606EBA}"/>
                </a:ext>
              </a:extLst>
            </p:cNvPr>
            <p:cNvSpPr txBox="1"/>
            <p:nvPr/>
          </p:nvSpPr>
          <p:spPr>
            <a:xfrm>
              <a:off x="4967358" y="1131819"/>
              <a:ext cx="1713038" cy="830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400" kern="1200" dirty="0"/>
                <a:t>Fundacja Rozwoju Systemu Edukacji</a:t>
              </a:r>
            </a:p>
          </p:txBody>
        </p:sp>
      </p:grpSp>
      <p:grpSp>
        <p:nvGrpSpPr>
          <p:cNvPr id="32" name="Grupa 31">
            <a:extLst>
              <a:ext uri="{FF2B5EF4-FFF2-40B4-BE49-F238E27FC236}">
                <a16:creationId xmlns:a16="http://schemas.microsoft.com/office/drawing/2014/main" id="{1685066E-FB83-C37D-4C87-CFD2CCB05FBE}"/>
              </a:ext>
            </a:extLst>
          </p:cNvPr>
          <p:cNvGrpSpPr/>
          <p:nvPr/>
        </p:nvGrpSpPr>
        <p:grpSpPr>
          <a:xfrm>
            <a:off x="2455646" y="1842536"/>
            <a:ext cx="1764726" cy="882363"/>
            <a:chOff x="2470897" y="1105975"/>
            <a:chExt cx="1764726" cy="882363"/>
          </a:xfrm>
        </p:grpSpPr>
        <p:sp>
          <p:nvSpPr>
            <p:cNvPr id="33" name="Prostokąt: zaokrąglone rogi 32">
              <a:extLst>
                <a:ext uri="{FF2B5EF4-FFF2-40B4-BE49-F238E27FC236}">
                  <a16:creationId xmlns:a16="http://schemas.microsoft.com/office/drawing/2014/main" id="{781EFDB8-0ACD-6F38-D6A1-08CD8D7DCDD6}"/>
                </a:ext>
              </a:extLst>
            </p:cNvPr>
            <p:cNvSpPr/>
            <p:nvPr/>
          </p:nvSpPr>
          <p:spPr>
            <a:xfrm>
              <a:off x="2470897" y="1105975"/>
              <a:ext cx="1764726" cy="882363"/>
            </a:xfrm>
            <a:prstGeom prst="roundRect">
              <a:avLst>
                <a:gd name="adj" fmla="val 10000"/>
              </a:avLst>
            </a:prstGeom>
            <a:solidFill>
              <a:srgbClr val="EC6608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34" name="Prostokąt: zaokrąglone rogi 4">
              <a:extLst>
                <a:ext uri="{FF2B5EF4-FFF2-40B4-BE49-F238E27FC236}">
                  <a16:creationId xmlns:a16="http://schemas.microsoft.com/office/drawing/2014/main" id="{A02D67F7-28CE-F1A2-FF99-6EE575E23223}"/>
                </a:ext>
              </a:extLst>
            </p:cNvPr>
            <p:cNvSpPr txBox="1"/>
            <p:nvPr/>
          </p:nvSpPr>
          <p:spPr>
            <a:xfrm>
              <a:off x="2496741" y="1131819"/>
              <a:ext cx="1713038" cy="830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400" kern="1200" dirty="0"/>
                <a:t>Centrum Projektów Europejskich</a:t>
              </a:r>
            </a:p>
          </p:txBody>
        </p:sp>
      </p:grpSp>
      <p:pic>
        <p:nvPicPr>
          <p:cNvPr id="38" name="Obraz 37">
            <a:extLst>
              <a:ext uri="{FF2B5EF4-FFF2-40B4-BE49-F238E27FC236}">
                <a16:creationId xmlns:a16="http://schemas.microsoft.com/office/drawing/2014/main" id="{F9CC598D-FA3F-2B7E-62A4-D1A4A13E5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198" y="1868380"/>
            <a:ext cx="1767993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077584"/>
            <a:ext cx="7848872" cy="33303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575FDB32-1202-4BAE-8130-BC8726F00A61}"/>
              </a:ext>
            </a:extLst>
          </p:cNvPr>
          <p:cNvSpPr txBox="1">
            <a:spLocks/>
          </p:cNvSpPr>
          <p:nvPr/>
        </p:nvSpPr>
        <p:spPr>
          <a:xfrm>
            <a:off x="1475656" y="1319889"/>
            <a:ext cx="5560678" cy="2715347"/>
          </a:xfrm>
          <a:prstGeom prst="rect">
            <a:avLst/>
          </a:prstGeom>
          <a:solidFill>
            <a:srgbClr val="EC6608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dirty="0">
              <a:solidFill>
                <a:schemeClr val="bg1"/>
              </a:solidFill>
            </a:endParaRPr>
          </a:p>
          <a:p>
            <a:pPr algn="ctr"/>
            <a:endParaRPr lang="pl-PL" sz="2339" b="1" dirty="0">
              <a:solidFill>
                <a:schemeClr val="bg1"/>
              </a:solidFill>
            </a:endParaRPr>
          </a:p>
          <a:p>
            <a:pPr algn="ctr"/>
            <a:r>
              <a:rPr lang="pl-PL" sz="2806" b="1" dirty="0">
                <a:solidFill>
                  <a:schemeClr val="bg1"/>
                </a:solidFill>
              </a:rPr>
              <a:t>Umowa finansowa </a:t>
            </a:r>
          </a:p>
          <a:p>
            <a:pPr algn="ctr"/>
            <a:r>
              <a:rPr lang="pl-PL" sz="2806" b="1" dirty="0">
                <a:solidFill>
                  <a:schemeClr val="bg1"/>
                </a:solidFill>
              </a:rPr>
              <a:t>FRSE- Realizator</a:t>
            </a:r>
          </a:p>
        </p:txBody>
      </p:sp>
    </p:spTree>
    <p:extLst>
      <p:ext uri="{BB962C8B-B14F-4D97-AF65-F5344CB8AC3E}">
        <p14:creationId xmlns:p14="http://schemas.microsoft.com/office/powerpoint/2010/main" val="167901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7445" y="523460"/>
            <a:ext cx="7848872" cy="522058"/>
          </a:xfrm>
        </p:spPr>
        <p:txBody>
          <a:bodyPr/>
          <a:lstStyle/>
          <a:p>
            <a:r>
              <a:rPr lang="pl-PL" dirty="0"/>
              <a:t>Kontraktowanie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077584"/>
            <a:ext cx="7848872" cy="33303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dirty="0">
              <a:solidFill>
                <a:srgbClr val="000B2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sz="1600" dirty="0">
              <a:solidFill>
                <a:srgbClr val="000B22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6A10833-1172-C8B5-AEE9-E31C9C2AD40A}"/>
              </a:ext>
            </a:extLst>
          </p:cNvPr>
          <p:cNvSpPr txBox="1"/>
          <p:nvPr/>
        </p:nvSpPr>
        <p:spPr>
          <a:xfrm>
            <a:off x="467544" y="1279996"/>
            <a:ext cx="7632848" cy="2632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Wypełnienie i złożenie </a:t>
            </a:r>
            <a:r>
              <a:rPr lang="pl-PL" sz="1600" dirty="0">
                <a:solidFill>
                  <a:srgbClr val="EC6608"/>
                </a:solidFill>
              </a:rPr>
              <a:t>Ankiety kwalifikującej grupę docelową </a:t>
            </a:r>
            <a:r>
              <a:rPr lang="pl-PL" sz="1600" dirty="0">
                <a:solidFill>
                  <a:srgbClr val="000000"/>
                </a:solidFill>
              </a:rPr>
              <a:t>w systemie </a:t>
            </a:r>
            <a:r>
              <a:rPr lang="pl-PL" sz="1600" dirty="0" err="1">
                <a:solidFill>
                  <a:srgbClr val="000000"/>
                </a:solidFill>
              </a:rPr>
              <a:t>OnLine</a:t>
            </a:r>
            <a:r>
              <a:rPr lang="pl-PL" sz="1600" dirty="0">
                <a:solidFill>
                  <a:srgbClr val="000000"/>
                </a:solidFill>
              </a:rPr>
              <a:t> FRSE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Wypełnienie i złożenie </a:t>
            </a:r>
            <a:r>
              <a:rPr lang="pl-PL" sz="1600" dirty="0">
                <a:solidFill>
                  <a:srgbClr val="EC6608"/>
                </a:solidFill>
              </a:rPr>
              <a:t>Ankiety beneficjenta </a:t>
            </a:r>
            <a:r>
              <a:rPr lang="pl-PL" sz="1600" dirty="0">
                <a:solidFill>
                  <a:srgbClr val="000000"/>
                </a:solidFill>
              </a:rPr>
              <a:t>w systemie </a:t>
            </a:r>
            <a:r>
              <a:rPr lang="pl-PL" sz="1600" dirty="0" err="1">
                <a:solidFill>
                  <a:srgbClr val="000000"/>
                </a:solidFill>
              </a:rPr>
              <a:t>OnLine</a:t>
            </a:r>
            <a:r>
              <a:rPr lang="pl-PL" sz="1600" dirty="0">
                <a:solidFill>
                  <a:srgbClr val="000000"/>
                </a:solidFill>
              </a:rPr>
              <a:t> FRSE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Wypełnienie i złożenie </a:t>
            </a:r>
            <a:r>
              <a:rPr lang="pl-PL" sz="1600" dirty="0">
                <a:solidFill>
                  <a:srgbClr val="EC6608"/>
                </a:solidFill>
              </a:rPr>
              <a:t>Formularza kontraktowego </a:t>
            </a:r>
            <a:r>
              <a:rPr lang="pl-PL" sz="1600" dirty="0">
                <a:solidFill>
                  <a:srgbClr val="000000"/>
                </a:solidFill>
              </a:rPr>
              <a:t>w systemie </a:t>
            </a:r>
            <a:r>
              <a:rPr lang="pl-PL" sz="1600" dirty="0" err="1">
                <a:solidFill>
                  <a:srgbClr val="000000"/>
                </a:solidFill>
              </a:rPr>
              <a:t>OnLine</a:t>
            </a:r>
            <a:r>
              <a:rPr lang="pl-PL" sz="1600" dirty="0">
                <a:solidFill>
                  <a:srgbClr val="000000"/>
                </a:solidFill>
              </a:rPr>
              <a:t> FRSE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Przesłanie dokumentów niezbędnych do podpisania umowy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Udostępnienie umowy w systemie </a:t>
            </a:r>
            <a:r>
              <a:rPr lang="pl-PL" sz="1600" dirty="0" err="1">
                <a:solidFill>
                  <a:srgbClr val="000000"/>
                </a:solidFill>
              </a:rPr>
              <a:t>OnLine</a:t>
            </a:r>
            <a:r>
              <a:rPr lang="pl-PL" sz="1600" dirty="0">
                <a:solidFill>
                  <a:srgbClr val="000000"/>
                </a:solidFill>
              </a:rPr>
              <a:t> FRSE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Podpisanie umowy przez wszystkie strony</a:t>
            </a:r>
          </a:p>
        </p:txBody>
      </p:sp>
    </p:spTree>
    <p:extLst>
      <p:ext uri="{BB962C8B-B14F-4D97-AF65-F5344CB8AC3E}">
        <p14:creationId xmlns:p14="http://schemas.microsoft.com/office/powerpoint/2010/main" val="3062326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83568" y="555526"/>
            <a:ext cx="5030497" cy="685524"/>
          </a:xfrm>
        </p:spPr>
        <p:txBody>
          <a:bodyPr/>
          <a:lstStyle/>
          <a:p>
            <a:r>
              <a:rPr lang="pl-PL" sz="2000" dirty="0"/>
              <a:t>UMOWA FINANSOWA </a:t>
            </a:r>
            <a:endParaRPr lang="pl-PL" dirty="0"/>
          </a:p>
        </p:txBody>
      </p:sp>
      <p:pic>
        <p:nvPicPr>
          <p:cNvPr id="6" name="Symbol zastępczy zawartości 5" descr="Kobieta podpisująca kontrakt">
            <a:extLst>
              <a:ext uri="{FF2B5EF4-FFF2-40B4-BE49-F238E27FC236}">
                <a16:creationId xmlns:a16="http://schemas.microsoft.com/office/drawing/2014/main" id="{46D9CB68-5D4D-3319-F0AB-B13A897484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56479"/>
            <a:ext cx="3538465" cy="264636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F8751DD3-CEFD-2400-2C0A-F3981B08EB29}"/>
              </a:ext>
            </a:extLst>
          </p:cNvPr>
          <p:cNvSpPr txBox="1"/>
          <p:nvPr/>
        </p:nvSpPr>
        <p:spPr>
          <a:xfrm>
            <a:off x="411081" y="1241050"/>
            <a:ext cx="8203440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0B22"/>
                </a:solidFill>
              </a:rPr>
              <a:t>Składowe umowy</a:t>
            </a:r>
          </a:p>
          <a:p>
            <a:pPr marL="0" indent="0">
              <a:buNone/>
            </a:pPr>
            <a:endParaRPr lang="pl-PL" sz="2400" b="1" dirty="0">
              <a:solidFill>
                <a:srgbClr val="000B22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B22"/>
                </a:solidFill>
              </a:rPr>
              <a:t>Dane identyfikacyjne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B22"/>
                </a:solidFill>
              </a:rPr>
              <a:t>Warunki ogólne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B22"/>
                </a:solidFill>
              </a:rPr>
              <a:t>Załączniki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>
                <a:solidFill>
                  <a:srgbClr val="EC6608"/>
                </a:solidFill>
              </a:rPr>
              <a:t>Podpisując umowę, realizator przyjmuje dofinansowanie i podejmuje się realizacji przedsięwzięcia na własną odpowiedzialność</a:t>
            </a:r>
          </a:p>
        </p:txBody>
      </p:sp>
    </p:spTree>
    <p:extLst>
      <p:ext uri="{BB962C8B-B14F-4D97-AF65-F5344CB8AC3E}">
        <p14:creationId xmlns:p14="http://schemas.microsoft.com/office/powerpoint/2010/main" val="101585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/>
              <a:t>UMOWA FINANSOWA  -  Dane identyfikacyjne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062D03A-4E65-2DE3-CC06-87D155B364D5}"/>
              </a:ext>
            </a:extLst>
          </p:cNvPr>
          <p:cNvSpPr txBox="1"/>
          <p:nvPr/>
        </p:nvSpPr>
        <p:spPr>
          <a:xfrm>
            <a:off x="395536" y="1494532"/>
            <a:ext cx="74888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000000"/>
                </a:solidFill>
              </a:rPr>
              <a:t>Dane identyfikacyjne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1600" dirty="0">
              <a:solidFill>
                <a:srgbClr val="0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0000"/>
                </a:solidFill>
              </a:rPr>
              <a:t>indywidualne informacje dotyczące każdej organizacji realizującej przedsięwzięcie, jej Organu Prowadzącego oraz dane bankowe </a:t>
            </a:r>
          </a:p>
        </p:txBody>
      </p:sp>
    </p:spTree>
    <p:extLst>
      <p:ext uri="{BB962C8B-B14F-4D97-AF65-F5344CB8AC3E}">
        <p14:creationId xmlns:p14="http://schemas.microsoft.com/office/powerpoint/2010/main" val="219187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7D652ADB-F768-760D-50A6-DC54607A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57" y="477608"/>
            <a:ext cx="8003232" cy="623887"/>
          </a:xfrm>
        </p:spPr>
        <p:txBody>
          <a:bodyPr>
            <a:normAutofit/>
          </a:bodyPr>
          <a:lstStyle/>
          <a:p>
            <a:r>
              <a:rPr lang="pl-PL" dirty="0">
                <a:latin typeface="+mj-lt"/>
              </a:rPr>
              <a:t>UMOWA FINANSOWA  -  </a:t>
            </a:r>
            <a:r>
              <a:rPr lang="pl-PL" b="1" dirty="0"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Warunki OGÓLNE</a:t>
            </a:r>
            <a:endParaRPr lang="pl-PL" dirty="0">
              <a:latin typeface="+mj-lt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3CC01B8-51E6-69A1-DBA1-6700B12A5E57}"/>
              </a:ext>
            </a:extLst>
          </p:cNvPr>
          <p:cNvSpPr txBox="1"/>
          <p:nvPr/>
        </p:nvSpPr>
        <p:spPr>
          <a:xfrm>
            <a:off x="641957" y="1419622"/>
            <a:ext cx="6400801" cy="2632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Przedmiot umowy (numer i tytuł przedsięwzięcia)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 Uprawnieni uczestnicy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 Okres realizacji przedsięwzięcia/obowiązywania umowy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 Maksymalna kwota i forma przyznanego dofinansowania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 Przesunięcia pomiędzy kategoriami budżetu (bez aneksu)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</a:rPr>
              <a:t> Sprawozdawczość i ustalenia dot. płatności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</a:rPr>
              <a:t>     (wysokość zaliczek, terminy raportów)</a:t>
            </a:r>
          </a:p>
        </p:txBody>
      </p:sp>
    </p:spTree>
    <p:extLst>
      <p:ext uri="{BB962C8B-B14F-4D97-AF65-F5344CB8AC3E}">
        <p14:creationId xmlns:p14="http://schemas.microsoft.com/office/powerpoint/2010/main" val="2499342507"/>
      </p:ext>
    </p:extLst>
  </p:cSld>
  <p:clrMapOvr>
    <a:masterClrMapping/>
  </p:clrMapOvr>
</p:sld>
</file>

<file path=ppt/theme/theme1.xml><?xml version="1.0" encoding="utf-8"?>
<a:theme xmlns:a="http://schemas.openxmlformats.org/drawingml/2006/main" name="Erasmus+">
  <a:themeElements>
    <a:clrScheme name="Niestandardowy 5">
      <a:dk1>
        <a:srgbClr val="005061"/>
      </a:dk1>
      <a:lt1>
        <a:sysClr val="window" lastClr="FFFFFF"/>
      </a:lt1>
      <a:dk2>
        <a:srgbClr val="005061"/>
      </a:dk2>
      <a:lt2>
        <a:srgbClr val="FFFFFF"/>
      </a:lt2>
      <a:accent1>
        <a:srgbClr val="F0575C"/>
      </a:accent1>
      <a:accent2>
        <a:srgbClr val="F0575C"/>
      </a:accent2>
      <a:accent3>
        <a:srgbClr val="F0575C"/>
      </a:accent3>
      <a:accent4>
        <a:srgbClr val="F0575C"/>
      </a:accent4>
      <a:accent5>
        <a:srgbClr val="F0575C"/>
      </a:accent5>
      <a:accent6>
        <a:srgbClr val="F0575C"/>
      </a:accent6>
      <a:hlink>
        <a:srgbClr val="F0575C"/>
      </a:hlink>
      <a:folHlink>
        <a:srgbClr val="F0575C"/>
      </a:folHlink>
    </a:clrScheme>
    <a:fontScheme name="Erasmus+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1367</Words>
  <Application>Microsoft Office PowerPoint</Application>
  <PresentationFormat>Pokaz na ekranie (16:9)</PresentationFormat>
  <Paragraphs>188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Erasmus+</vt:lpstr>
      <vt:lpstr>Prezentacja programu PowerPoint</vt:lpstr>
      <vt:lpstr>Założenia projektu</vt:lpstr>
      <vt:lpstr>CEL GŁÓWNY projektu</vt:lpstr>
      <vt:lpstr>Schemat przyznania dofinansowania</vt:lpstr>
      <vt:lpstr>Prezentacja programu PowerPoint</vt:lpstr>
      <vt:lpstr>Kontraktowanie </vt:lpstr>
      <vt:lpstr>UMOWA FINANSOWA </vt:lpstr>
      <vt:lpstr>UMOWA FINANSOWA  -  Dane identyfikacyjne</vt:lpstr>
      <vt:lpstr>UMOWA FINANSOWA  -  Warunki OGÓLNE</vt:lpstr>
      <vt:lpstr>UMOWA FINANSOWA  -  Warunki OGÓLNE</vt:lpstr>
      <vt:lpstr>UMOWA FINANSOWA  -  Warunki OGÓLNE</vt:lpstr>
      <vt:lpstr>UMOWA FINANSOWA</vt:lpstr>
      <vt:lpstr>UMOWA FINANSOWA</vt:lpstr>
      <vt:lpstr>UMOWA FINANSOWA</vt:lpstr>
      <vt:lpstr>UMOWA FINANSOWA</vt:lpstr>
      <vt:lpstr>UMOWA FINANSOWA</vt:lpstr>
      <vt:lpstr>UMOWA FINANSOWA</vt:lpstr>
      <vt:lpstr>UMOWA FINANSOWA</vt:lpstr>
      <vt:lpstr>UMOWA FINANSOWA</vt:lpstr>
      <vt:lpstr>UMOWA FINANSOWA  -  Załączniki</vt:lpstr>
      <vt:lpstr>UMOWA FINANSOWA  -  Kwartalny monitoring projektów</vt:lpstr>
      <vt:lpstr>UMOWA FINANSOWA  -  DOPUSZCZALNE ZMIANY W PRZEDSIĘWZIĘCIU</vt:lpstr>
      <vt:lpstr>UMOWA FINANSOWA  -  Aneksowanie</vt:lpstr>
      <vt:lpstr>Zmiany które nie wymagają aneksowania</vt:lpstr>
      <vt:lpstr>Różnica między projektami E+  FERS</vt:lpstr>
      <vt:lpstr>Zalecenia ogólne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Ania</dc:creator>
  <cp:lastModifiedBy>Beata Likos-Grzesiak</cp:lastModifiedBy>
  <cp:revision>257</cp:revision>
  <cp:lastPrinted>2023-12-01T14:16:40Z</cp:lastPrinted>
  <dcterms:created xsi:type="dcterms:W3CDTF">2015-12-08T12:55:20Z</dcterms:created>
  <dcterms:modified xsi:type="dcterms:W3CDTF">2023-12-18T11:08:05Z</dcterms:modified>
</cp:coreProperties>
</file>