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90" r:id="rId14"/>
    <p:sldId id="291" r:id="rId15"/>
    <p:sldId id="292" r:id="rId16"/>
    <p:sldId id="287" r:id="rId17"/>
    <p:sldId id="293" r:id="rId18"/>
    <p:sldId id="288" r:id="rId19"/>
    <p:sldId id="289" r:id="rId20"/>
    <p:sldId id="28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1ACF8-F96B-CB87-A802-E933E31AA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BB1875-8DA9-16B1-FB80-AC1E526C9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6D125C-8DC0-D4ED-114A-A6961B2F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7271EC-328E-BA8D-B430-25EF724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67251F-C65D-EDC8-BCC2-5AC9C949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9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98C91-01A6-C98E-D1BB-6AF78F4E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EBE8FD-DFE6-82D7-FBFC-095268963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57580B-E719-0991-8687-B04D9FDF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EB126F-76BF-3C00-72AA-ADBCAB2A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7756C2-21AC-D3A2-557A-B2DC760C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6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3E8F339-9661-BE84-7CC6-36ADEE369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306767-383E-2CB5-6FE3-556FBED51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CFC7D8-6AA6-7D7A-6D4A-FC32D21D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D1F998-289E-7715-10A0-589CFB37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0BBE45-0083-055B-78FC-09C4A9AA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0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300CC-8F59-422E-7049-EF116CD1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6B3BB2-8E7D-D41A-3CAC-3970A961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DA4C57-2D20-1730-7A9D-CB3CE2FB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DB10C3-B3B5-11EB-4882-6AF4F288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7D52F3-551D-54A2-75C1-DD053D8E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08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14DA6-FA46-5360-D7C3-D6F66C9D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DEAD24-BE00-10B1-1688-84CDD525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AFA2A0-F82D-616E-CF1C-CC958DA9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25A6E8-D732-1028-23D3-E55DEBC0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4B7481-EC78-7556-8598-D42EA5BD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90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44046D-15A8-9E83-BA28-2ED54831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EA452-5F21-5182-3348-F2D8D74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E84C65-18C1-3274-E75F-231F6951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9BCBA5-15EE-E3F6-9DC6-AFBDBEE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EBB958-B9C5-8101-D58A-A18C31B4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F0F4E9-1C95-0209-B5C7-FD243E39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4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31506-87EB-1FB8-38B1-AA0D2C47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9E3823-73A1-24BF-F245-8E131C37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28BDA0-0B7F-3D12-60DE-DDC04C4F0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41C596-4FDE-E2EB-7E09-4404CA03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871C3C-7D3B-BE5A-BB9F-93F6609AD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369D7D9-825E-1703-A01B-62F7F86D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5165552-4027-F45C-EA3A-0F05BE09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E083AA-2040-01D4-713B-1A3ECAD4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C31D6-FEB5-6A6C-5633-8F70D034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E4C68C-343E-A39A-5024-26D7F406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987750F-0625-01D7-6B0A-975C8A02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A1D972-3573-E3AD-B3D3-170CCED6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97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2BE479A-A61D-313C-D45C-A4407BFE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2536B0-8AC6-B736-C660-74C5D821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19E01B-D23F-32B4-79CD-A06560D4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7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DA8CF-5ECF-66B3-7594-83540A59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06F538-8076-943A-7AFE-9D1B1EE4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EA2D29-9056-FD78-A3FD-94DF89A82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315623-7839-5C37-6599-0F8C63FE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2193EA-9A33-9C28-8487-05A06F7B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417053-CD2F-331A-74A3-FA88898A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1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09723-D8D0-E4C0-C4F8-88F6E478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A412D6-9176-CECD-AD4F-A2F085C71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59D5BE-CA34-28E9-AFAE-EA6DECFE1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B037DF-2351-CF86-5C35-C818DCC4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87BB3B-2B1A-3C87-9173-B666568D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092ECA-3A16-4C55-218E-BEB68ECF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4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6E80B0E-0893-9B25-F03A-78E8CAC2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AE464D-9989-CF83-F608-F2255D15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5F6E72-D583-8DE4-B5FB-6318C4A54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766E8-1933-4A6F-9977-C59FFD02E55B}" type="datetimeFigureOut">
              <a:rPr lang="pl-PL" smtClean="0"/>
              <a:t>18.06.2025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37F9B6-8231-6E49-33FE-CE7D2210C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5E72F6-75BE-6EFA-4B62-4567DAB40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2168D-69FD-4035-A32E-CB522FBF9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rse.org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rse.org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31575397-3498-FE93-8A57-9E1A134AA9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263" y="217755"/>
            <a:ext cx="12018264" cy="1344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3600" b="1" dirty="0">
                <a:solidFill>
                  <a:schemeClr val="accent1">
                    <a:lumMod val="75000"/>
                  </a:schemeClr>
                </a:solidFill>
              </a:rPr>
              <a:t>Wsparcie rówieśnicze </a:t>
            </a:r>
            <a:br>
              <a:rPr lang="pl-PL" altLang="pl-PL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3600" b="1" dirty="0">
                <a:solidFill>
                  <a:schemeClr val="accent1">
                    <a:lumMod val="75000"/>
                  </a:schemeClr>
                </a:solidFill>
              </a:rPr>
              <a:t>w zakresie zdrowia psychicznego młodzieży (</a:t>
            </a:r>
            <a:r>
              <a:rPr lang="pl-PL" altLang="pl-PL" sz="3600" b="1" dirty="0" err="1">
                <a:solidFill>
                  <a:schemeClr val="accent1">
                    <a:lumMod val="75000"/>
                  </a:schemeClr>
                </a:solidFill>
              </a:rPr>
              <a:t>peer</a:t>
            </a:r>
            <a:r>
              <a:rPr lang="pl-PL" altLang="pl-PL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3600" b="1" dirty="0" err="1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pl-PL" altLang="pl-PL" sz="36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12266F9-C2B7-E030-BCBD-A1B0333F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803"/>
            <a:ext cx="5847424" cy="323697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5E1E548-5D7C-2CB6-78BB-413489060087}"/>
              </a:ext>
            </a:extLst>
          </p:cNvPr>
          <p:cNvSpPr txBox="1">
            <a:spLocks/>
          </p:cNvSpPr>
          <p:nvPr/>
        </p:nvSpPr>
        <p:spPr bwMode="auto">
          <a:xfrm>
            <a:off x="6027174" y="3264310"/>
            <a:ext cx="5368413" cy="24044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u="sng" dirty="0">
                <a:solidFill>
                  <a:schemeClr val="tx1"/>
                </a:solidFill>
                <a:ea typeface="Verdana" panose="020B0604030504040204" pitchFamily="34" charset="0"/>
              </a:rPr>
              <a:t>Partnerzy projektu: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a typeface="Verdana" panose="020B0604030504040204" pitchFamily="34" charset="0"/>
              </a:rPr>
              <a:t>Ministerstwo Edukacji Narodowej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a typeface="Verdana" panose="020B0604030504040204" pitchFamily="34" charset="0"/>
              </a:rPr>
              <a:t>Fundacja „Instytut Edukacji Pozytywnej”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3D78786-0E12-B802-5280-190530E4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2490F94-3BC1-FC2F-C6F1-D7A9BDAAFF3B}"/>
              </a:ext>
            </a:extLst>
          </p:cNvPr>
          <p:cNvSpPr txBox="1">
            <a:spLocks/>
          </p:cNvSpPr>
          <p:nvPr/>
        </p:nvSpPr>
        <p:spPr bwMode="auto">
          <a:xfrm>
            <a:off x="599768" y="1607112"/>
            <a:ext cx="10618838" cy="992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800" b="0" dirty="0">
                <a:solidFill>
                  <a:schemeClr val="accent1"/>
                </a:solidFill>
                <a:ea typeface="Verdana" panose="020B0604030504040204" pitchFamily="34" charset="0"/>
              </a:rPr>
              <a:t>Projekt realizowany przez </a:t>
            </a:r>
            <a:r>
              <a:rPr lang="pl-PL" sz="2800" dirty="0">
                <a:solidFill>
                  <a:schemeClr val="accent1"/>
                </a:solidFill>
                <a:ea typeface="Verdana" panose="020B0604030504040204" pitchFamily="34" charset="0"/>
              </a:rPr>
              <a:t>Fundację Rozwoju Systemu Edukacji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EEE3-0FA5-92C1-E1F9-3F074B7A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EC4E1903-D629-3639-629B-EA9F6B68A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14773" y="340106"/>
            <a:ext cx="835869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Peer </a:t>
            </a:r>
            <a:r>
              <a:rPr lang="pl-PL" altLang="pl-PL" dirty="0" err="1"/>
              <a:t>Support</a:t>
            </a:r>
            <a:r>
              <a:rPr lang="pl-PL" altLang="pl-PL" dirty="0"/>
              <a:t> - planowane działania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5F509A-29D4-9323-79D3-5F465516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D76D732-2EC5-58AD-B549-E7556C40D358}"/>
              </a:ext>
            </a:extLst>
          </p:cNvPr>
          <p:cNvSpPr txBox="1">
            <a:spLocks/>
          </p:cNvSpPr>
          <p:nvPr/>
        </p:nvSpPr>
        <p:spPr bwMode="auto">
          <a:xfrm>
            <a:off x="719404" y="1152703"/>
            <a:ext cx="10756953" cy="4870483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867" dirty="0"/>
              <a:t>Zadanie 2 – Przetestowanie metody wsparcia rówieśniczego (</a:t>
            </a:r>
            <a:r>
              <a:rPr lang="pl-PL" sz="1867" dirty="0" err="1"/>
              <a:t>peer</a:t>
            </a:r>
            <a:r>
              <a:rPr lang="pl-PL" sz="1867" dirty="0"/>
              <a:t> </a:t>
            </a:r>
            <a:r>
              <a:rPr lang="pl-PL" sz="1867" dirty="0" err="1"/>
              <a:t>support</a:t>
            </a:r>
            <a:r>
              <a:rPr lang="pl-PL" sz="1867" dirty="0"/>
              <a:t>) w wybranych szkołach. </a:t>
            </a:r>
          </a:p>
          <a:p>
            <a:pPr marL="0" indent="0" algn="just">
              <a:buNone/>
            </a:pPr>
            <a:r>
              <a:rPr lang="pl-PL" sz="1867" dirty="0"/>
              <a:t>Planowany termin: (czerwiec 2025 – czerwiec 2028) </a:t>
            </a:r>
          </a:p>
          <a:p>
            <a:pPr marL="0" indent="0" algn="just">
              <a:buNone/>
            </a:pPr>
            <a:endParaRPr lang="pl-PL" sz="1867" dirty="0"/>
          </a:p>
          <a:p>
            <a:pPr algn="just"/>
            <a:r>
              <a:rPr lang="pl-PL" sz="1867" b="0" dirty="0"/>
              <a:t>rekrutacja koordynatorów/</a:t>
            </a:r>
            <a:r>
              <a:rPr lang="pl-PL" sz="1867" b="0" dirty="0" err="1"/>
              <a:t>ek</a:t>
            </a:r>
            <a:r>
              <a:rPr lang="pl-PL" sz="1867" b="0" dirty="0"/>
              <a:t> szkolnych - osób pracujących w szkołach ponadpodstawowych w zawodzie psychologa, pedagoga oraz nauczyciela wychowawcy</a:t>
            </a:r>
          </a:p>
          <a:p>
            <a:pPr algn="just"/>
            <a:r>
              <a:rPr lang="pl-PL" sz="1867" b="0" dirty="0"/>
              <a:t>przeszkolenie koordynatorów szkolnych/koordynatorek szkolnych z Metody </a:t>
            </a:r>
            <a:r>
              <a:rPr lang="pl-PL" sz="1867" b="0" dirty="0" err="1"/>
              <a:t>peer</a:t>
            </a:r>
            <a:r>
              <a:rPr lang="pl-PL" sz="1867" b="0" dirty="0"/>
              <a:t> suport</a:t>
            </a:r>
          </a:p>
          <a:p>
            <a:pPr algn="just"/>
            <a:r>
              <a:rPr lang="pl-PL" sz="1867" b="0" dirty="0"/>
              <a:t>nabór </a:t>
            </a:r>
            <a:r>
              <a:rPr lang="pl-PL" sz="1867" b="0" dirty="0" err="1"/>
              <a:t>schoolworkerów</a:t>
            </a:r>
            <a:r>
              <a:rPr lang="pl-PL" sz="1867" b="0" dirty="0"/>
              <a:t> – odpowiedzialność koordynatorów i koordynatorek szkolnych</a:t>
            </a:r>
          </a:p>
          <a:p>
            <a:pPr algn="just"/>
            <a:r>
              <a:rPr lang="pl-PL" sz="1867" b="0" dirty="0"/>
              <a:t>szkolenia dla koordynatorów szkolnych/koordynatorek szkolnych (mentoring)</a:t>
            </a:r>
          </a:p>
          <a:p>
            <a:pPr algn="just"/>
            <a:r>
              <a:rPr lang="pl-PL" sz="1867" b="0" dirty="0"/>
              <a:t>warsztaty wdrożeniowe dla </a:t>
            </a:r>
            <a:r>
              <a:rPr lang="pl-PL" sz="1867" b="0" dirty="0" err="1"/>
              <a:t>schoolworkerów</a:t>
            </a:r>
            <a:r>
              <a:rPr lang="pl-PL" sz="1867" b="0" dirty="0"/>
              <a:t> (według zakresu merytorycznego określonego w metodzie wsparcia rówieśniczego) oraz działania informacyjne skierowane do ich rodziców lub opiekunów prawnych </a:t>
            </a:r>
          </a:p>
          <a:p>
            <a:pPr algn="just"/>
            <a:r>
              <a:rPr lang="pl-PL" sz="1867" b="0" dirty="0"/>
              <a:t>sieciowanie społeczności szkolnej, z podziałem na koordynatorki/ów szkolnych oraz </a:t>
            </a:r>
            <a:r>
              <a:rPr lang="pl-PL" sz="1867" b="0" dirty="0" err="1"/>
              <a:t>schoolworkerów</a:t>
            </a:r>
            <a:r>
              <a:rPr lang="pl-PL" sz="1867" b="0" dirty="0"/>
              <a:t> </a:t>
            </a:r>
          </a:p>
          <a:p>
            <a:pPr algn="just"/>
            <a:r>
              <a:rPr lang="pl-PL" sz="1867" b="0" dirty="0" err="1"/>
              <a:t>superwizje</a:t>
            </a:r>
            <a:r>
              <a:rPr lang="pl-PL" sz="1867" b="0" dirty="0"/>
              <a:t>, monitoring, ewaluacja oraz działania promocyjne</a:t>
            </a:r>
          </a:p>
        </p:txBody>
      </p:sp>
    </p:spTree>
    <p:extLst>
      <p:ext uri="{BB962C8B-B14F-4D97-AF65-F5344CB8AC3E}">
        <p14:creationId xmlns:p14="http://schemas.microsoft.com/office/powerpoint/2010/main" val="20776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9E35-88CB-9421-5622-4C59C925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4045C93E-96C6-DC43-61A0-324B01811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16652" y="397797"/>
            <a:ext cx="835869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Peer </a:t>
            </a:r>
            <a:r>
              <a:rPr lang="pl-PL" altLang="pl-PL" dirty="0" err="1"/>
              <a:t>Support</a:t>
            </a:r>
            <a:r>
              <a:rPr lang="pl-PL" altLang="pl-PL" dirty="0"/>
              <a:t> - planowane działania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618CFFC-84BD-EFD2-E935-A91CD575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ED95065-8810-B26F-26ED-A68FC706D36A}"/>
              </a:ext>
            </a:extLst>
          </p:cNvPr>
          <p:cNvSpPr txBox="1">
            <a:spLocks/>
          </p:cNvSpPr>
          <p:nvPr/>
        </p:nvSpPr>
        <p:spPr bwMode="auto">
          <a:xfrm>
            <a:off x="719404" y="1618507"/>
            <a:ext cx="10756953" cy="3598929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867" dirty="0"/>
              <a:t>Zadanie 3 – Opracowanie końcowych rekomendacji w zakresie upowszechniania metody wsparcia rówieśniczego. </a:t>
            </a:r>
          </a:p>
          <a:p>
            <a:pPr marL="0" indent="0" algn="just">
              <a:buNone/>
            </a:pPr>
            <a:r>
              <a:rPr lang="pl-PL" sz="1867" dirty="0"/>
              <a:t>Planowany termin: (lipiec 2028 – listopad 2028)</a:t>
            </a:r>
          </a:p>
          <a:p>
            <a:pPr marL="0" indent="0" algn="just">
              <a:buNone/>
            </a:pPr>
            <a:endParaRPr lang="pl-PL" sz="1867" dirty="0"/>
          </a:p>
          <a:p>
            <a:pPr algn="just"/>
            <a:r>
              <a:rPr lang="pl-PL" sz="1867" b="0" dirty="0"/>
              <a:t>wypracowanie ostatecznej wersji metody wsparcia rówieśniczego oraz rekomendacji w zakresie upowszechniania tej metody w szkołach – na podstawie analizy materiału z przebiegu pilotażu w szkołach i po aktualizacji rozwiązań w oparciu o wyniki monitoringu i ewaluacji</a:t>
            </a:r>
          </a:p>
          <a:p>
            <a:pPr marL="0" indent="0" algn="just">
              <a:buNone/>
            </a:pPr>
            <a:endParaRPr lang="pl-PL" sz="1867" b="0" dirty="0"/>
          </a:p>
          <a:p>
            <a:pPr algn="just"/>
            <a:r>
              <a:rPr lang="pl-PL" sz="1867" b="0" dirty="0"/>
              <a:t>próba włączenia metody wsparcia rówieśniczego do polityk publicznych, poprzez co najmniej opracowanie projektów zmian legislacyjnych w tym zakresie – na podstawie wniosków z analizy upowszechniania Metody</a:t>
            </a:r>
          </a:p>
        </p:txBody>
      </p:sp>
    </p:spTree>
    <p:extLst>
      <p:ext uri="{BB962C8B-B14F-4D97-AF65-F5344CB8AC3E}">
        <p14:creationId xmlns:p14="http://schemas.microsoft.com/office/powerpoint/2010/main" val="11315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21711-7459-7300-8654-63FED0C7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72F8117B-BE49-F29F-1784-ADFA071D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656" y="553245"/>
            <a:ext cx="3270687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Peer </a:t>
            </a:r>
            <a:r>
              <a:rPr lang="pl-PL" altLang="pl-PL" dirty="0" err="1"/>
              <a:t>Support</a:t>
            </a:r>
            <a:endParaRPr lang="pl-PL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6313A0-5EB9-68E0-17EE-5FF07DCE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AEAA4C8-BDCE-0284-C58C-4B6777DB165B}"/>
              </a:ext>
            </a:extLst>
          </p:cNvPr>
          <p:cNvSpPr txBox="1">
            <a:spLocks/>
          </p:cNvSpPr>
          <p:nvPr/>
        </p:nvSpPr>
        <p:spPr bwMode="auto">
          <a:xfrm>
            <a:off x="719404" y="1629535"/>
            <a:ext cx="10756953" cy="3598929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867" dirty="0"/>
              <a:t>W ramach projektu zostaną opracowane dwa kluczowe produkty: </a:t>
            </a:r>
          </a:p>
          <a:p>
            <a:pPr marL="0" indent="0" algn="just">
              <a:buNone/>
            </a:pPr>
            <a:endParaRPr lang="pl-PL" sz="1867" dirty="0"/>
          </a:p>
          <a:p>
            <a:pPr algn="just"/>
            <a:r>
              <a:rPr lang="pl-PL" sz="1867" b="0" dirty="0"/>
              <a:t>Przewodnik z Metodą dla szkół,  </a:t>
            </a:r>
          </a:p>
          <a:p>
            <a:pPr algn="just"/>
            <a:r>
              <a:rPr lang="pl-PL" sz="1867" b="0" dirty="0"/>
              <a:t>Raport z rekomendacjami dotyczący wdrożenia Metody wsparcia rówieśniczego do szkół. </a:t>
            </a:r>
          </a:p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dirty="0"/>
              <a:t>Przewodnik będzie stanowił </a:t>
            </a:r>
            <a:r>
              <a:rPr lang="pl-PL" sz="1867" b="0" dirty="0"/>
              <a:t>praktyczne narzędzie dla psychologów, pedagogów, nauczycieli oraz dyrektorów szkół, umożliwiając wdrożenie Metody wsparcia rówieśniczego w placówkach oświatowych. </a:t>
            </a:r>
          </a:p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b="0" dirty="0"/>
              <a:t>Raport zawierający rekomendacje, </a:t>
            </a:r>
            <a:r>
              <a:rPr lang="pl-PL" sz="1867" dirty="0"/>
              <a:t>pozwoli na opracowanie projektów zmian legislacyjnych</a:t>
            </a:r>
            <a:r>
              <a:rPr lang="pl-PL" sz="1867" b="0" dirty="0"/>
              <a:t>, umożliwiających włączenie tej metody do krajowej polityki publicznej.</a:t>
            </a:r>
          </a:p>
        </p:txBody>
      </p:sp>
    </p:spTree>
    <p:extLst>
      <p:ext uri="{BB962C8B-B14F-4D97-AF65-F5344CB8AC3E}">
        <p14:creationId xmlns:p14="http://schemas.microsoft.com/office/powerpoint/2010/main" val="413076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C45A-D2CD-A25C-2CD0-D7E180D5C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A3EB09E7-C4CD-52EC-CCA8-B15487A3F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37108" y="251493"/>
            <a:ext cx="591778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dirty="0"/>
              <a:t>Realizacja Projektu - Pilotaż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4D73B98-A2C5-42B7-DB07-9940D3B5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FBBBD4E7-C605-3448-DFF3-376026125383}"/>
              </a:ext>
            </a:extLst>
          </p:cNvPr>
          <p:cNvSpPr txBox="1">
            <a:spLocks/>
          </p:cNvSpPr>
          <p:nvPr/>
        </p:nvSpPr>
        <p:spPr bwMode="auto">
          <a:xfrm>
            <a:off x="314632" y="983226"/>
            <a:ext cx="11257936" cy="518837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 fontAlgn="base">
              <a:buNone/>
            </a:pPr>
            <a:r>
              <a:rPr lang="pl-PL" sz="1867" dirty="0"/>
              <a:t>Pilotaż</a:t>
            </a:r>
            <a:r>
              <a:rPr lang="pl-PL" sz="1867" b="0" dirty="0"/>
              <a:t> czyli wdrażanie w szkołach ponadpodstawowych Metody wsparcia rówieśniczego (</a:t>
            </a:r>
            <a:r>
              <a:rPr lang="pl-PL" sz="1867" b="0" dirty="0" err="1"/>
              <a:t>peer</a:t>
            </a:r>
            <a:r>
              <a:rPr lang="pl-PL" sz="1867" b="0" dirty="0"/>
              <a:t> </a:t>
            </a:r>
            <a:r>
              <a:rPr lang="pl-PL" sz="1867" b="0" dirty="0" err="1"/>
              <a:t>support</a:t>
            </a:r>
            <a:r>
              <a:rPr lang="pl-PL" sz="1867" b="0" dirty="0"/>
              <a:t>). </a:t>
            </a:r>
          </a:p>
          <a:p>
            <a:pPr marL="0" indent="0" algn="just" fontAlgn="base">
              <a:buNone/>
            </a:pPr>
            <a:endParaRPr lang="pl-PL" sz="1867" b="0" dirty="0"/>
          </a:p>
          <a:p>
            <a:pPr marL="0" indent="0" algn="just" fontAlgn="base">
              <a:buNone/>
            </a:pPr>
            <a:r>
              <a:rPr lang="pl-PL" sz="1867" b="0" dirty="0"/>
              <a:t>Działanie to będzie realizowane przez </a:t>
            </a:r>
            <a:r>
              <a:rPr lang="pl-PL" sz="1867" dirty="0"/>
              <a:t>Uczestników Projektu – Koordynatorki Szkolne/ Koordynatorów Szkolnych </a:t>
            </a:r>
            <a:r>
              <a:rPr lang="pl-PL" sz="1867" b="0" dirty="0"/>
              <a:t>w okresie od 1 sierpnia 2025 r. do 30 czerwca 2028 r. </a:t>
            </a:r>
          </a:p>
          <a:p>
            <a:pPr marL="0" indent="0" algn="just" fontAlgn="base">
              <a:buNone/>
            </a:pPr>
            <a:r>
              <a:rPr lang="pl-PL" sz="1867" b="0" dirty="0"/>
              <a:t>W ramach Pilotażu wsparciem zostanie objętych maksymalnie </a:t>
            </a:r>
            <a:r>
              <a:rPr lang="pl-PL" sz="1867" dirty="0"/>
              <a:t>400 Uczestników Projektu </a:t>
            </a:r>
            <a:r>
              <a:rPr lang="pl-PL" sz="1867" b="0" dirty="0"/>
              <a:t>z ok. </a:t>
            </a:r>
            <a:r>
              <a:rPr lang="pl-PL" sz="1867" dirty="0"/>
              <a:t>200 szkół ponadpodstawowych (z wyłączeniem szkół policealnych). </a:t>
            </a:r>
          </a:p>
          <a:p>
            <a:pPr marL="0" indent="0" algn="just" rtl="0" fontAlgn="base">
              <a:buNone/>
            </a:pPr>
            <a:endParaRPr lang="pl-PL" sz="1867" b="0" dirty="0"/>
          </a:p>
          <a:p>
            <a:pPr marL="0" indent="0" algn="just" rtl="0" fontAlgn="base">
              <a:buNone/>
            </a:pPr>
            <a:r>
              <a:rPr lang="pl-PL" sz="1867" b="0" dirty="0"/>
              <a:t>Wsparcie w ramach Pilotażu jest skierowane do: </a:t>
            </a:r>
          </a:p>
          <a:p>
            <a:pPr algn="just" fontAlgn="base"/>
            <a:r>
              <a:rPr lang="pl-PL" sz="1867" b="0" dirty="0"/>
              <a:t>psychologów szkolnych</a:t>
            </a:r>
          </a:p>
          <a:p>
            <a:pPr algn="just" fontAlgn="base"/>
            <a:r>
              <a:rPr lang="pl-PL" sz="1867" b="0" dirty="0"/>
              <a:t>pedagogów szkolnych</a:t>
            </a:r>
          </a:p>
          <a:p>
            <a:pPr algn="just" fontAlgn="base"/>
            <a:r>
              <a:rPr lang="pl-PL" sz="1867" b="0" dirty="0"/>
              <a:t>pedagogów specjalnych </a:t>
            </a:r>
          </a:p>
          <a:p>
            <a:pPr algn="just" fontAlgn="base"/>
            <a:r>
              <a:rPr lang="pl-PL" sz="1867" b="0" dirty="0"/>
              <a:t>nauczycieli wychowawców  </a:t>
            </a:r>
          </a:p>
          <a:p>
            <a:pPr marL="0" indent="0" algn="just" rtl="0" fontAlgn="base">
              <a:buNone/>
            </a:pPr>
            <a:r>
              <a:rPr lang="pl-PL" sz="1867" b="0" dirty="0"/>
              <a:t>będących pracownikami szkół ponadpodstawowych, którzy zostaną zakwalifikowani do udziału w projekcie.</a:t>
            </a:r>
            <a:endParaRPr lang="pl-PL" sz="1867" dirty="0"/>
          </a:p>
          <a:p>
            <a:pPr marL="0" indent="0" algn="just" fontAlgn="base">
              <a:buNone/>
            </a:pPr>
            <a:endParaRPr lang="pl-PL" sz="1867" dirty="0"/>
          </a:p>
        </p:txBody>
      </p:sp>
    </p:spTree>
    <p:extLst>
      <p:ext uri="{BB962C8B-B14F-4D97-AF65-F5344CB8AC3E}">
        <p14:creationId xmlns:p14="http://schemas.microsoft.com/office/powerpoint/2010/main" val="150150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8F20340-4925-7680-5FEB-44F88228D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478" y="183905"/>
            <a:ext cx="830304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Verdana" panose="020B0604030504040204" pitchFamily="34" charset="0"/>
                <a:cs typeface="+mj-cs"/>
              </a:rPr>
              <a:t>Rekrutacja do projektu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Verdana" panose="020B0604030504040204" pitchFamily="34" charset="0"/>
                <a:cs typeface="+mj-cs"/>
              </a:rPr>
            </a:br>
            <a:endParaRPr lang="pl-PL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1EEC52-EEA9-126A-AF9A-7A761F08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5C00E824-0FBC-8951-92BB-690D072C1508}"/>
              </a:ext>
            </a:extLst>
          </p:cNvPr>
          <p:cNvSpPr txBox="1">
            <a:spLocks/>
          </p:cNvSpPr>
          <p:nvPr/>
        </p:nvSpPr>
        <p:spPr bwMode="auto">
          <a:xfrm>
            <a:off x="527382" y="1456402"/>
            <a:ext cx="10588639" cy="33723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Verdana" panose="020B0604030504040204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16 czerwca 2025 r. – 29 czerwca 2025 r.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https://online.frse.org.pl/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Verdana" panose="020B0604030504040204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Verdana" panose="020B0604030504040204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14F8F-83DA-3A2A-2D0A-6C9F1605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AF5928D2-7936-26EC-4B4B-7FBF0243A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68208" y="257277"/>
            <a:ext cx="830304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altLang="pl-PL" dirty="0"/>
              <a:t>Zasady rekrutacji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24497A-0432-84D7-6346-C2AC51B4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DA629EA-716A-A403-C83E-205FD0FD39FA}"/>
              </a:ext>
            </a:extLst>
          </p:cNvPr>
          <p:cNvSpPr txBox="1">
            <a:spLocks/>
          </p:cNvSpPr>
          <p:nvPr/>
        </p:nvSpPr>
        <p:spPr bwMode="auto">
          <a:xfrm>
            <a:off x="447675" y="1217384"/>
            <a:ext cx="11296650" cy="39265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Treść regulaminu oraz wzory dokumentów, druków i formularzy są dostępne na stronie internetowej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hlinkClick r:id="rId3"/>
              </a:rPr>
              <a:t>https://online.frse.org.pl/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Rekrutacja będzie prowadzona jednorazowo w terminie do </a:t>
            </a:r>
            <a:r>
              <a:rPr lang="pl-P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29.06.2025</a:t>
            </a: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r., do godz. 23:59.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Dokumenty należy składać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jedynie w wersji elektronicznej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pod adresem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hlinkClick r:id="rId3"/>
              </a:rPr>
              <a:t>https://online.frse.org.pl/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Preferowane jest zgłoszenie dwóch Kandydatów z jednej szkoły ponadpodstawowej. Każdy kandydat składa swój </a:t>
            </a:r>
            <a:r>
              <a:rPr lang="pl-PL" sz="1800" b="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Wniosek zgłoszeniowy</a:t>
            </a: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przy czym we wniosku wskazuje drugiego Kandydata z tej samej szkoły. </a:t>
            </a: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Verdana" panose="020B0604030504040204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979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CACB-4E6B-EE58-8F24-7AAFF084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210059B3-35D4-D46C-DE84-0337B57C3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5070" y="161812"/>
            <a:ext cx="591778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Zasady rekrutacji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EBA3141-F1D5-2D99-6355-BD02C917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07D315A-6602-2A32-A55A-22B58F7D9D1D}"/>
              </a:ext>
            </a:extLst>
          </p:cNvPr>
          <p:cNvSpPr txBox="1">
            <a:spLocks/>
          </p:cNvSpPr>
          <p:nvPr/>
        </p:nvSpPr>
        <p:spPr bwMode="auto">
          <a:xfrm>
            <a:off x="527382" y="836908"/>
            <a:ext cx="11090486" cy="5379226"/>
          </a:xfrm>
          <a:prstGeom prst="roundRect">
            <a:avLst>
              <a:gd name="adj" fmla="val 26817"/>
            </a:avLst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algn="just" fontAlgn="base">
              <a:spcAft>
                <a:spcPts val="600"/>
              </a:spcAft>
            </a:pPr>
            <a:r>
              <a:rPr lang="pl-PL" sz="1800" b="0" dirty="0">
                <a:cs typeface="Calibri" panose="020F0502020204030204" pitchFamily="34" charset="0"/>
              </a:rPr>
              <a:t>zatrudnienie w szkole ponadpodstawowej w charakterze psychologa, pedagoga, nauczyciela wychowawcy</a:t>
            </a:r>
          </a:p>
          <a:p>
            <a:pPr algn="just" fontAlgn="base">
              <a:spcAft>
                <a:spcPts val="600"/>
              </a:spcAft>
            </a:pPr>
            <a:r>
              <a:rPr lang="pl-PL" sz="1800" dirty="0">
                <a:cs typeface="Calibri" panose="020F0502020204030204" pitchFamily="34" charset="0"/>
              </a:rPr>
              <a:t>min. 5-letni staż pracy w szkole</a:t>
            </a:r>
            <a:r>
              <a:rPr lang="pl-PL" sz="1800" b="0" dirty="0">
                <a:cs typeface="Calibri" panose="020F0502020204030204" pitchFamily="34" charset="0"/>
              </a:rPr>
              <a:t>, a w przypadku </a:t>
            </a:r>
            <a:r>
              <a:rPr lang="pl-PL" sz="1800" dirty="0">
                <a:cs typeface="Calibri" panose="020F0502020204030204" pitchFamily="34" charset="0"/>
              </a:rPr>
              <a:t>nauczycieli-wychowawców min. 5-letnie doświadczenie jako wychowawca klasy</a:t>
            </a:r>
          </a:p>
          <a:p>
            <a:pPr algn="just" fontAlgn="base">
              <a:spcAft>
                <a:spcPts val="600"/>
              </a:spcAft>
            </a:pPr>
            <a:r>
              <a:rPr lang="pl-PL" sz="1800" b="0" dirty="0">
                <a:cs typeface="Calibri" panose="020F0502020204030204" pitchFamily="34" charset="0"/>
              </a:rPr>
              <a:t>złożenie wniosku w wersji elektronicznej (</a:t>
            </a:r>
            <a:r>
              <a:rPr lang="pl-PL" sz="18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doświadczenie związane z udzielaniem wsparcia, potencjał placówki do wdrażania metody, osobista motywacja do udziału w projekcie przez pełny okres 3 lat )</a:t>
            </a:r>
            <a:endParaRPr lang="pl-PL" sz="1800" b="0" dirty="0"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pl-PL" sz="1800" b="0" dirty="0">
                <a:cs typeface="Calibri" panose="020F0502020204030204" pitchFamily="34" charset="0"/>
              </a:rPr>
              <a:t>przygotowanie eseju – możliwość udziału w konkursie z nagrodami</a:t>
            </a:r>
          </a:p>
          <a:p>
            <a:pPr algn="just" fontAlgn="base">
              <a:spcAft>
                <a:spcPts val="600"/>
              </a:spcAft>
            </a:pPr>
            <a:r>
              <a:rPr lang="pl-PL" sz="1800" b="0" dirty="0">
                <a:ea typeface="Calibri" panose="020F0502020204030204" pitchFamily="34" charset="0"/>
                <a:cs typeface="Calibri" panose="020F0502020204030204" pitchFamily="34" charset="0"/>
              </a:rPr>
              <a:t>złożenie</a:t>
            </a: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świadczenia dyrektora szkoły </a:t>
            </a:r>
            <a:r>
              <a:rPr lang="pl-PL" sz="18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zawierającego rekomendację dla Kandydata do udziału w Projekcie oraz zgodę na przeprowadzenie Pilotażu w placówce, w której Kandydat jest zatrudniony i </a:t>
            </a: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oświadczenia Kandydata</a:t>
            </a:r>
            <a:endParaRPr lang="pl-PL" sz="1800" b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pl-PL" sz="18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preferowane zgłoszenia dwóch osób z jednej szkoły ponadpodstawowej – powinny to być osoby, które docelowo będą ze sobą współpracować przy wdrażaniu Metody w swojej placówce</a:t>
            </a:r>
          </a:p>
          <a:p>
            <a:pPr algn="just" fontAlgn="base">
              <a:spcAft>
                <a:spcPts val="600"/>
              </a:spcAft>
            </a:pPr>
            <a:r>
              <a:rPr lang="pl-PL" sz="1800" b="0" dirty="0">
                <a:ea typeface="Calibri" panose="020F0502020204030204" pitchFamily="34" charset="0"/>
                <a:cs typeface="Calibri" panose="020F0502020204030204" pitchFamily="34" charset="0"/>
              </a:rPr>
              <a:t>w celu wyrównywania szans – dodatkowe punkty uzyska Kandydat będący mężczyzną.</a:t>
            </a:r>
          </a:p>
        </p:txBody>
      </p:sp>
    </p:spTree>
    <p:extLst>
      <p:ext uri="{BB962C8B-B14F-4D97-AF65-F5344CB8AC3E}">
        <p14:creationId xmlns:p14="http://schemas.microsoft.com/office/powerpoint/2010/main" val="33486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BAA1-885E-A309-4BF1-28AD13578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93C8CDDD-F52A-0185-5423-B51148C9C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478" y="162027"/>
            <a:ext cx="830304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altLang="pl-PL" dirty="0"/>
              <a:t>Zasady rekrutacji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BBA42B6-B467-E1F4-2260-CF1A314A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B3368F5F-1033-5038-01E2-DF92385BC300}"/>
              </a:ext>
            </a:extLst>
          </p:cNvPr>
          <p:cNvSpPr txBox="1">
            <a:spLocks/>
          </p:cNvSpPr>
          <p:nvPr/>
        </p:nvSpPr>
        <p:spPr bwMode="auto">
          <a:xfrm>
            <a:off x="447675" y="1122134"/>
            <a:ext cx="11296650" cy="40023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 przypadku braku możliwości zgłoszenia dwóch Kandydatów z jednej szkoły dopuszczalne jest zgłoszenie jednej osoby.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każdej szkoły do realizacji Pilotażu mogą zostać złożone maksymalnie dwa Wnioski zgłoszeniowe.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Dwójka Kandydatów musi składać się z:</a:t>
            </a:r>
            <a:endParaRPr lang="pl-PL" sz="4400" b="0" dirty="0">
              <a:solidFill>
                <a:prstClr val="black"/>
              </a:solidFill>
              <a:latin typeface="Aptos Display" panose="02110004020202020204"/>
              <a:ea typeface="Verdana" panose="020B060403050404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dwóch psychologów szkolnych,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dwóch pedagogów szkolnych lub specjalnych,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psychologa szkolnego i pedagoga szkolnego lub specjalnego,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psychologa szkolnego i nauczyciela-wychowawcy,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pedagoga szkolnego lub specjalnego i nauczyciela-wychowawcy 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9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F87B3-3EA2-A4CF-2AD8-610D6E7F8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366F1234-4732-D092-3E62-FB2FDDFEB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69821" y="159241"/>
            <a:ext cx="6464092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dirty="0"/>
              <a:t>Realizacja Projektu - Wsparcie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043101-85E5-B802-B890-A16BC754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7EA9FD1-7A9C-FCD5-59C1-71331C8BDE4E}"/>
              </a:ext>
            </a:extLst>
          </p:cNvPr>
          <p:cNvSpPr txBox="1">
            <a:spLocks/>
          </p:cNvSpPr>
          <p:nvPr/>
        </p:nvSpPr>
        <p:spPr bwMode="auto">
          <a:xfrm>
            <a:off x="623390" y="690063"/>
            <a:ext cx="10756953" cy="527804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 rtl="0" fontAlgn="base">
              <a:buNone/>
            </a:pPr>
            <a:r>
              <a:rPr lang="pl-PL" sz="1900" b="0" dirty="0"/>
              <a:t>Projekt przewiduje </a:t>
            </a:r>
            <a:r>
              <a:rPr lang="pl-PL" sz="1900" dirty="0"/>
              <a:t>realizację następujących form wsparcia Uczestników Projektu</a:t>
            </a:r>
            <a:r>
              <a:rPr lang="pl-PL" sz="1900" b="0" dirty="0"/>
              <a:t>, pozwalających </a:t>
            </a:r>
            <a:r>
              <a:rPr lang="pl-PL" sz="1900" dirty="0"/>
              <a:t>na ich kształcenie i rozwój kompetencji</a:t>
            </a:r>
            <a:r>
              <a:rPr lang="pl-PL" sz="1900" b="0" dirty="0"/>
              <a:t>: </a:t>
            </a:r>
          </a:p>
          <a:p>
            <a:pPr marL="0" indent="0" algn="just" rtl="0" fontAlgn="base">
              <a:buNone/>
            </a:pPr>
            <a:endParaRPr lang="pl-PL" sz="1900" b="0" dirty="0"/>
          </a:p>
          <a:p>
            <a:pPr algn="just" fontAlgn="base"/>
            <a:r>
              <a:rPr lang="pl-PL" sz="1900" b="0" dirty="0"/>
              <a:t>szkolenia z Metody</a:t>
            </a:r>
          </a:p>
          <a:p>
            <a:pPr algn="just" fontAlgn="base"/>
            <a:r>
              <a:rPr lang="pl-PL" sz="1900" b="0" dirty="0"/>
              <a:t>szkolenia dotyczące oceny gotowości uczniów i naboru uczniów </a:t>
            </a:r>
            <a:r>
              <a:rPr lang="pl-PL" sz="1900" dirty="0"/>
              <a:t>do pełnienia funkcji </a:t>
            </a:r>
            <a:r>
              <a:rPr lang="pl-PL" sz="1900" dirty="0" err="1"/>
              <a:t>Schoolworkera</a:t>
            </a:r>
            <a:r>
              <a:rPr lang="pl-PL" sz="1900" dirty="0"/>
              <a:t>, </a:t>
            </a:r>
          </a:p>
          <a:p>
            <a:pPr algn="just" fontAlgn="base"/>
            <a:r>
              <a:rPr lang="pl-PL" sz="1900" b="0" dirty="0" err="1"/>
              <a:t>superwizje</a:t>
            </a:r>
            <a:r>
              <a:rPr lang="pl-PL" sz="1900" b="0" dirty="0"/>
              <a:t> w formie stacjonarnej lub online</a:t>
            </a:r>
          </a:p>
          <a:p>
            <a:pPr algn="just" fontAlgn="base"/>
            <a:r>
              <a:rPr lang="pl-PL" sz="1900" b="0" dirty="0"/>
              <a:t>mentoring w formie stacjonarnej lub online</a:t>
            </a:r>
          </a:p>
          <a:p>
            <a:pPr algn="just" fontAlgn="base"/>
            <a:r>
              <a:rPr lang="pl-PL" sz="1900" b="0" dirty="0"/>
              <a:t>warsztaty dla </a:t>
            </a:r>
            <a:r>
              <a:rPr lang="pl-PL" sz="1900" b="0" dirty="0" err="1"/>
              <a:t>Schoolworkerów</a:t>
            </a:r>
            <a:r>
              <a:rPr lang="pl-PL" sz="1900" b="0" dirty="0"/>
              <a:t> (forma stacjonarna/online)</a:t>
            </a:r>
          </a:p>
          <a:p>
            <a:pPr algn="just" fontAlgn="base"/>
            <a:r>
              <a:rPr lang="pl-PL" sz="1900" b="0" dirty="0"/>
              <a:t>spotkania wspierające</a:t>
            </a:r>
          </a:p>
          <a:p>
            <a:pPr algn="just" fontAlgn="base"/>
            <a:r>
              <a:rPr lang="pl-PL" sz="1900" b="0" dirty="0"/>
              <a:t>inne formy szkoleniowe dostosowane do zdiagnozowanych potrzeb</a:t>
            </a:r>
          </a:p>
          <a:p>
            <a:pPr marL="0" indent="0" algn="just" fontAlgn="base">
              <a:buNone/>
            </a:pPr>
            <a:endParaRPr lang="pl-PL" sz="1900" b="0" dirty="0"/>
          </a:p>
          <a:p>
            <a:pPr algn="just" fontAlgn="base"/>
            <a:r>
              <a:rPr lang="pl-PL" sz="1900" dirty="0"/>
              <a:t>stypendium w wysokości 1900 zł </a:t>
            </a:r>
            <a:r>
              <a:rPr lang="pl-PL" sz="1900" b="0" dirty="0"/>
              <a:t>na miesiąc przez cały okres trwania Projektu – począwszy od przystąpienia do Projektu, przez cały okres udziału w Pilotażu, z wyłączeniem miesięcy wakacyjnych, tj. maksymalnie przez 31 miesięcy, w okresie od 1 sierpnia 2025 r. do 30 czerwca 2028 r. </a:t>
            </a:r>
            <a:endParaRPr lang="pl-PL" sz="1867" b="0" dirty="0"/>
          </a:p>
        </p:txBody>
      </p:sp>
    </p:spTree>
    <p:extLst>
      <p:ext uri="{BB962C8B-B14F-4D97-AF65-F5344CB8AC3E}">
        <p14:creationId xmlns:p14="http://schemas.microsoft.com/office/powerpoint/2010/main" val="213468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66750-A8F7-1A30-9D30-F6084202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F76FEA5A-EC85-1C52-CD03-02B6C6AB5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61233" y="214105"/>
            <a:ext cx="4469534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dirty="0"/>
              <a:t>Realizacja Pilotażu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CE64102-E21A-0EA2-0BD8-63107373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A62741-4591-2680-3302-2682C7D0FDAA}"/>
              </a:ext>
            </a:extLst>
          </p:cNvPr>
          <p:cNvSpPr txBox="1">
            <a:spLocks/>
          </p:cNvSpPr>
          <p:nvPr/>
        </p:nvSpPr>
        <p:spPr bwMode="auto">
          <a:xfrm>
            <a:off x="623392" y="1320516"/>
            <a:ext cx="10756953" cy="4234706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 rtl="0" fontAlgn="base">
              <a:buNone/>
            </a:pPr>
            <a:r>
              <a:rPr lang="pl-PL" sz="1867" dirty="0"/>
              <a:t>W ramach Pilotażu Uczestnik Projektu zobowiązany jest </a:t>
            </a:r>
            <a:r>
              <a:rPr lang="pl-PL" sz="1867" b="0" dirty="0"/>
              <a:t>do realizacji działania polegającego na przetestowaniu Metody w szkołach ponadpodstawowych poprzez realizację zadań obejmujących w szczególności: </a:t>
            </a:r>
          </a:p>
          <a:p>
            <a:pPr marL="0" indent="0" algn="just" rtl="0" fontAlgn="base">
              <a:buNone/>
            </a:pPr>
            <a:endParaRPr lang="pl-PL" sz="1867" b="0" dirty="0"/>
          </a:p>
          <a:p>
            <a:pPr marL="0" indent="0" algn="just" rtl="0" fontAlgn="base">
              <a:buNone/>
            </a:pPr>
            <a:r>
              <a:rPr lang="pl-PL" sz="1867" b="0" dirty="0"/>
              <a:t> </a:t>
            </a:r>
          </a:p>
          <a:p>
            <a:pPr algn="just" fontAlgn="base"/>
            <a:r>
              <a:rPr lang="pl-PL" sz="1867" b="0" dirty="0"/>
              <a:t>udział w szkoleniu z Metody </a:t>
            </a:r>
          </a:p>
          <a:p>
            <a:pPr algn="just" fontAlgn="base"/>
            <a:r>
              <a:rPr lang="pl-PL" sz="1867" b="0" dirty="0"/>
              <a:t>działania na rzecz praktycznego wdrożenia Metody </a:t>
            </a:r>
          </a:p>
          <a:p>
            <a:pPr algn="just" fontAlgn="base"/>
            <a:r>
              <a:rPr lang="pl-PL" sz="1867" b="0"/>
              <a:t>nabór </a:t>
            </a:r>
            <a:r>
              <a:rPr lang="pl-PL" sz="1867" b="0" dirty="0" err="1"/>
              <a:t>Schoolworkerów</a:t>
            </a:r>
            <a:endParaRPr lang="pl-PL" sz="1867" b="0" dirty="0"/>
          </a:p>
          <a:p>
            <a:pPr algn="just" fontAlgn="base"/>
            <a:r>
              <a:rPr lang="pl-PL" sz="1867" b="0" dirty="0"/>
              <a:t>udział w szkoleniach i </a:t>
            </a:r>
            <a:r>
              <a:rPr lang="pl-PL" sz="1867" b="0" dirty="0" err="1"/>
              <a:t>superwizjach</a:t>
            </a:r>
            <a:r>
              <a:rPr lang="pl-PL" sz="1867" b="0" dirty="0"/>
              <a:t> </a:t>
            </a:r>
          </a:p>
          <a:p>
            <a:pPr algn="just" fontAlgn="base"/>
            <a:r>
              <a:rPr lang="pl-PL" sz="1867" b="0" dirty="0"/>
              <a:t>udział w badaniach (np. badań ankietowych w dedykowanych systemach)</a:t>
            </a:r>
          </a:p>
          <a:p>
            <a:pPr algn="just" fontAlgn="base"/>
            <a:r>
              <a:rPr lang="pl-PL" sz="1867" b="0" dirty="0"/>
              <a:t>sprawozdawczość </a:t>
            </a:r>
          </a:p>
          <a:p>
            <a:pPr algn="just" fontAlgn="base"/>
            <a:endParaRPr lang="pl-PL" sz="1867" b="0" dirty="0"/>
          </a:p>
          <a:p>
            <a:pPr marL="0" indent="0" algn="just" fontAlgn="base">
              <a:buNone/>
            </a:pPr>
            <a:r>
              <a:rPr lang="pl-PL" sz="1867" b="0" dirty="0"/>
              <a:t>Uczestnik zawiera umowę na realizację Projektu.</a:t>
            </a:r>
          </a:p>
        </p:txBody>
      </p:sp>
    </p:spTree>
    <p:extLst>
      <p:ext uri="{BB962C8B-B14F-4D97-AF65-F5344CB8AC3E}">
        <p14:creationId xmlns:p14="http://schemas.microsoft.com/office/powerpoint/2010/main" val="51305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8F20340-4925-7680-5FEB-44F88228D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9276" y="562077"/>
            <a:ext cx="668824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Realizacja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1EEC52-EEA9-126A-AF9A-7A761F08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C9EB7F32-6013-E3BF-7DC7-3D2C307679F4}"/>
              </a:ext>
            </a:extLst>
          </p:cNvPr>
          <p:cNvSpPr txBox="1">
            <a:spLocks/>
          </p:cNvSpPr>
          <p:nvPr/>
        </p:nvSpPr>
        <p:spPr bwMode="auto">
          <a:xfrm>
            <a:off x="2568547" y="1672343"/>
            <a:ext cx="6432715" cy="8255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133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sierpnia 2024 r. - 30 listopada 2028 r.</a:t>
            </a:r>
            <a:endParaRPr lang="pl-PL" sz="2133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C00E824-0FBC-8951-92BB-690D072C1508}"/>
              </a:ext>
            </a:extLst>
          </p:cNvPr>
          <p:cNvSpPr txBox="1">
            <a:spLocks/>
          </p:cNvSpPr>
          <p:nvPr/>
        </p:nvSpPr>
        <p:spPr bwMode="auto">
          <a:xfrm>
            <a:off x="527381" y="3028338"/>
            <a:ext cx="7488832" cy="15753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33" dirty="0">
                <a:solidFill>
                  <a:schemeClr val="tx1"/>
                </a:solidFill>
                <a:ea typeface="Verdana" panose="020B0604030504040204" pitchFamily="34" charset="0"/>
              </a:rPr>
              <a:t>Dofinansowanie łączne: 41 070 480,00 zł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33" b="0" dirty="0">
                <a:solidFill>
                  <a:schemeClr val="tx1"/>
                </a:solidFill>
                <a:ea typeface="Verdana" panose="020B0604030504040204" pitchFamily="34" charset="0"/>
              </a:rPr>
              <a:t>Dofinansowanie z UE: 39 016 956,00 zł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33" b="0" dirty="0">
                <a:solidFill>
                  <a:schemeClr val="tx1"/>
                </a:solidFill>
                <a:ea typeface="Verdana" panose="020B0604030504040204" pitchFamily="34" charset="0"/>
              </a:rPr>
              <a:t>Dofinansowanie z BP: 2 053 524,00 zł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BB9B3-3D0A-33E7-7B7D-1ED7E038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D7B22A75-44ED-6895-26E6-0FE1B6677C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801794"/>
            <a:ext cx="12191999" cy="1344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  <a:t>Wsparcie rówieśnicze </a:t>
            </a:r>
            <a:b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  <a:t>w zakresie zdrowia psychicznego młodzieży (</a:t>
            </a:r>
            <a:r>
              <a:rPr lang="pl-PL" altLang="pl-PL" sz="3600" b="1" dirty="0" err="1">
                <a:solidFill>
                  <a:schemeClr val="accent1">
                    <a:lumMod val="50000"/>
                  </a:schemeClr>
                </a:solidFill>
              </a:rPr>
              <a:t>peer</a:t>
            </a:r>
            <a: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altLang="pl-PL" sz="3600" b="1" dirty="0" err="1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pl-PL" altLang="pl-PL" sz="3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82492DD-E327-3DEF-6A2B-44E18B66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92" y="3687501"/>
            <a:ext cx="5847424" cy="323697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5B7AEA83-6C3C-1BA8-9B22-2347375FF278}"/>
              </a:ext>
            </a:extLst>
          </p:cNvPr>
          <p:cNvSpPr txBox="1">
            <a:spLocks/>
          </p:cNvSpPr>
          <p:nvPr/>
        </p:nvSpPr>
        <p:spPr bwMode="auto">
          <a:xfrm>
            <a:off x="6096001" y="4109885"/>
            <a:ext cx="5436030" cy="22185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133" b="0" dirty="0">
                <a:solidFill>
                  <a:schemeClr val="tx1"/>
                </a:solidFill>
              </a:rPr>
              <a:t>Małgorzata Mochtak – koordynatorka Projektu</a:t>
            </a:r>
          </a:p>
          <a:p>
            <a:endParaRPr lang="pl-PL" altLang="pl-PL" sz="2133" b="0" dirty="0">
              <a:solidFill>
                <a:schemeClr val="tx1"/>
              </a:solidFill>
            </a:endParaRPr>
          </a:p>
          <a:p>
            <a:endParaRPr lang="pl-PL" altLang="pl-PL" sz="2133" b="0" dirty="0">
              <a:solidFill>
                <a:schemeClr val="tx1"/>
              </a:solidFill>
            </a:endParaRPr>
          </a:p>
          <a:p>
            <a:r>
              <a:rPr lang="pl-PL" altLang="pl-PL" sz="2133" dirty="0">
                <a:solidFill>
                  <a:schemeClr val="tx1"/>
                </a:solidFill>
              </a:rPr>
              <a:t>peer_support@frse.org.pl</a:t>
            </a:r>
          </a:p>
          <a:p>
            <a:br>
              <a:rPr lang="pl-PL" altLang="pl-PL" sz="2133" dirty="0">
                <a:solidFill>
                  <a:schemeClr val="tx1"/>
                </a:solidFill>
              </a:rPr>
            </a:br>
            <a:r>
              <a:rPr lang="pl-PL" altLang="pl-PL" sz="2133" dirty="0">
                <a:solidFill>
                  <a:schemeClr val="tx1"/>
                </a:solidFill>
              </a:rPr>
              <a:t>https://www.frse.org.pl/fers-peer-support</a:t>
            </a:r>
          </a:p>
        </p:txBody>
      </p:sp>
      <p:pic>
        <p:nvPicPr>
          <p:cNvPr id="6" name="Grafika 5" descr="Adres e-mail kontur">
            <a:extLst>
              <a:ext uri="{FF2B5EF4-FFF2-40B4-BE49-F238E27FC236}">
                <a16:creationId xmlns:a16="http://schemas.microsoft.com/office/drawing/2014/main" id="{E063707E-CC75-4FCC-DBA8-20CCA2AEE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7569" y="4977126"/>
            <a:ext cx="392873" cy="392873"/>
          </a:xfrm>
          <a:prstGeom prst="rect">
            <a:avLst/>
          </a:prstGeom>
        </p:spPr>
      </p:pic>
      <p:pic>
        <p:nvPicPr>
          <p:cNvPr id="9" name="Grafika 8" descr="Pracuj z domu Wi-Fi kontur">
            <a:extLst>
              <a:ext uri="{FF2B5EF4-FFF2-40B4-BE49-F238E27FC236}">
                <a16:creationId xmlns:a16="http://schemas.microsoft.com/office/drawing/2014/main" id="{7DF2592A-1810-DCAA-CD51-C6959BC25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3381" y="5561685"/>
            <a:ext cx="494521" cy="49452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424CB6-C8D7-D8EB-4261-496C2CC9FE55}"/>
              </a:ext>
            </a:extLst>
          </p:cNvPr>
          <p:cNvSpPr txBox="1">
            <a:spLocks/>
          </p:cNvSpPr>
          <p:nvPr/>
        </p:nvSpPr>
        <p:spPr bwMode="auto">
          <a:xfrm>
            <a:off x="4509373" y="2418656"/>
            <a:ext cx="2572518" cy="49806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</a:rPr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27923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3C84E-E976-BA72-A97B-EB37C24F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0259FA60-1363-3687-19D3-B406A7431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6606" y="639097"/>
            <a:ext cx="5998788" cy="823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Grupa docelowa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01D51A1-63BB-7FBD-8988-227FD962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6BCC6BC-D20B-EB74-78D4-41F7B5F17A65}"/>
              </a:ext>
            </a:extLst>
          </p:cNvPr>
          <p:cNvSpPr txBox="1">
            <a:spLocks/>
          </p:cNvSpPr>
          <p:nvPr/>
        </p:nvSpPr>
        <p:spPr bwMode="auto">
          <a:xfrm>
            <a:off x="2460221" y="1913326"/>
            <a:ext cx="6336704" cy="1373709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r>
              <a:rPr lang="pl-PL" sz="1867" dirty="0"/>
              <a:t>koordynatorzy szkolni/koordynatorki szkolne - </a:t>
            </a:r>
            <a:r>
              <a:rPr lang="pl-PL" sz="1867" b="0" dirty="0"/>
              <a:t>osoby pracujące w szkołach ponadpodstawowych w zawodzie psychologa, pedagoga oraz nauczyciela wychowawcy, które będą testować wdrażanie Metody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13AD1F-F6B5-BB4D-C2C0-6A339A96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08" y="472397"/>
            <a:ext cx="1001055" cy="314302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BA8B0E3-46A9-6BB9-0E7E-41D86204E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" y="753561"/>
            <a:ext cx="1255987" cy="286185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D80A6D-428B-0821-F957-B387A5DB48EC}"/>
              </a:ext>
            </a:extLst>
          </p:cNvPr>
          <p:cNvSpPr txBox="1"/>
          <p:nvPr/>
        </p:nvSpPr>
        <p:spPr>
          <a:xfrm>
            <a:off x="1314527" y="3420328"/>
            <a:ext cx="6096000" cy="1998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67"/>
              </a:spcBef>
            </a:pPr>
            <a:r>
              <a:rPr lang="pl-PL" altLang="pl-PL" sz="2133" b="1" dirty="0"/>
              <a:t>Grupa uczniów biorących udział w pilotażu</a:t>
            </a:r>
            <a:endParaRPr lang="pl-PL" sz="2133" b="1" dirty="0"/>
          </a:p>
          <a:p>
            <a:pPr>
              <a:spcBef>
                <a:spcPts val="1067"/>
              </a:spcBef>
            </a:pPr>
            <a:r>
              <a:rPr lang="pl-PL" sz="1867" b="1" dirty="0" err="1"/>
              <a:t>Schoolworkerzy</a:t>
            </a:r>
            <a:r>
              <a:rPr lang="pl-PL" sz="1867" b="1" dirty="0"/>
              <a:t> - </a:t>
            </a:r>
            <a:r>
              <a:rPr lang="pl-PL" sz="1867" dirty="0"/>
              <a:t>uczniowie, których zadaniem będzie identyfikacja rówieśników potrzebujących wsparcia, zapobieganie stygmatyzacji i izolacji, poprowadzenie rozmowy i zgłoszenie zaobserwowanego problemu koordynatorce lub koordynatorowi szkolnemu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B72FC1A-55C4-EBC5-6D42-9B59AE227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742" y="2411041"/>
            <a:ext cx="3317418" cy="330294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085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E820D-FD80-205F-EDF8-9511C79C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4E2FED8F-D044-782B-E3D5-0393787DB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2126" y="423281"/>
            <a:ext cx="6167747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Zakładane efekty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7F6AE53-AEE3-B24F-F863-27DDA2E5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E3E5B12-F76C-4A44-D4FE-AAD4DCEB6431}"/>
              </a:ext>
            </a:extLst>
          </p:cNvPr>
          <p:cNvSpPr txBox="1">
            <a:spLocks/>
          </p:cNvSpPr>
          <p:nvPr/>
        </p:nvSpPr>
        <p:spPr bwMode="auto">
          <a:xfrm>
            <a:off x="239350" y="1209652"/>
            <a:ext cx="5088565" cy="3915966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600" dirty="0"/>
              <a:t>Wskaźniki Produktu</a:t>
            </a:r>
          </a:p>
          <a:p>
            <a:pPr marL="0" indent="0" algn="just">
              <a:buNone/>
            </a:pPr>
            <a:endParaRPr lang="pl-PL" sz="1600" dirty="0"/>
          </a:p>
          <a:p>
            <a:pPr algn="just"/>
            <a:r>
              <a:rPr lang="pl-PL" sz="1600" b="0" dirty="0"/>
              <a:t>Liczba osób pracujących w szkołach w zawodzie psychologa, pedagoga oraz nauczyciela wychowawcy, które przystąpiły do pilotażu wdrożenia metody w szkołach.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400 </a:t>
            </a:r>
          </a:p>
          <a:p>
            <a:pPr marL="0" indent="0" algn="just">
              <a:buNone/>
            </a:pPr>
            <a:endParaRPr lang="pl-PL" sz="1600" dirty="0"/>
          </a:p>
          <a:p>
            <a:pPr algn="just"/>
            <a:r>
              <a:rPr lang="pl-PL" sz="1600" b="0" dirty="0"/>
              <a:t>Liczba szkół, które przystąpiły do wdrażania metody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200 </a:t>
            </a:r>
          </a:p>
          <a:p>
            <a:pPr marL="0" indent="0" algn="just">
              <a:buNone/>
            </a:pPr>
            <a:endParaRPr lang="pl-PL" sz="1600" dirty="0"/>
          </a:p>
          <a:p>
            <a:pPr algn="just"/>
            <a:r>
              <a:rPr lang="pl-PL" sz="1600" b="0" dirty="0"/>
              <a:t>Liczba innowacji przyjętych do dofinansowania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1</a:t>
            </a:r>
            <a:r>
              <a:rPr lang="pl-PL" sz="1600" b="0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03BBE14-F329-0DFD-1BDC-3137824827E5}"/>
              </a:ext>
            </a:extLst>
          </p:cNvPr>
          <p:cNvSpPr txBox="1">
            <a:spLocks/>
          </p:cNvSpPr>
          <p:nvPr/>
        </p:nvSpPr>
        <p:spPr bwMode="auto">
          <a:xfrm>
            <a:off x="5784902" y="1134319"/>
            <a:ext cx="6167747" cy="473321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600" dirty="0"/>
              <a:t>Wskaźniki Rezultatu</a:t>
            </a:r>
          </a:p>
          <a:p>
            <a:pPr marL="0" indent="0" algn="just">
              <a:buNone/>
            </a:pPr>
            <a:endParaRPr lang="pl-PL" sz="1600" dirty="0"/>
          </a:p>
          <a:p>
            <a:pPr algn="just"/>
            <a:r>
              <a:rPr lang="pl-PL" sz="1600" b="0" dirty="0"/>
              <a:t>Liczba osób pracujących w szkole w zawodzie psychologa, pedagoga i nauczyciela wychowawcy, które wdrożyły opracowaną metodę wsparcia rówieśniczego w szkołach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320 </a:t>
            </a:r>
          </a:p>
          <a:p>
            <a:pPr algn="just"/>
            <a:endParaRPr lang="pl-PL" sz="1600" b="0" dirty="0"/>
          </a:p>
          <a:p>
            <a:pPr algn="just"/>
            <a:r>
              <a:rPr lang="pl-PL" sz="1600" b="0" dirty="0"/>
              <a:t>Liczba szkół, które ukończyły testowanie metody wsparcia rówieśniczego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160 </a:t>
            </a:r>
          </a:p>
          <a:p>
            <a:pPr algn="just"/>
            <a:endParaRPr lang="pl-PL" sz="1600" b="0" dirty="0"/>
          </a:p>
          <a:p>
            <a:pPr algn="just"/>
            <a:r>
              <a:rPr lang="pl-PL" sz="1600" b="0" dirty="0"/>
              <a:t>Liczba szkół, w których nastąpiła zmiana dotycząca poprawy dobrostanu zdrowia psychicznego młodzieży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128 </a:t>
            </a:r>
          </a:p>
          <a:p>
            <a:pPr algn="just"/>
            <a:endParaRPr lang="pl-PL" sz="1600" b="0" dirty="0"/>
          </a:p>
          <a:p>
            <a:pPr algn="just"/>
            <a:r>
              <a:rPr lang="pl-PL" sz="1600" b="0" dirty="0"/>
              <a:t>Liczba przetestowanych innowacji społecznych </a:t>
            </a:r>
          </a:p>
          <a:p>
            <a:pPr marL="0" indent="0" algn="just">
              <a:buNone/>
            </a:pPr>
            <a:r>
              <a:rPr lang="pl-PL" sz="1600" b="0" dirty="0"/>
              <a:t>         Wartość docelowa dla projektu: </a:t>
            </a:r>
            <a:r>
              <a:rPr lang="pl-PL" sz="1600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37587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6746-1A24-EECE-18EC-81384626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BE0BE25A-20C2-EF06-116C-B6DD4C589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89967" y="816077"/>
            <a:ext cx="4812065" cy="764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Cel główny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E27C77A-13CA-FF75-F37B-B2E97C94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379ECD4-78F1-79FA-B418-4D5E87C2207B}"/>
              </a:ext>
            </a:extLst>
          </p:cNvPr>
          <p:cNvSpPr txBox="1">
            <a:spLocks/>
          </p:cNvSpPr>
          <p:nvPr/>
        </p:nvSpPr>
        <p:spPr bwMode="auto">
          <a:xfrm>
            <a:off x="719404" y="1847108"/>
            <a:ext cx="10756953" cy="2645263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dirty="0"/>
              <a:t>Opracowanie i przetestowanie w szkołach ponadpodstawowych metody wsparcia dla uczniów/uczennic w kryzysach psychicznych, opartej o wsparcie rówieśnicze, tzw. metodę </a:t>
            </a:r>
            <a:r>
              <a:rPr lang="pl-PL" sz="1867" dirty="0" err="1"/>
              <a:t>peer</a:t>
            </a:r>
            <a:r>
              <a:rPr lang="pl-PL" sz="1867" dirty="0"/>
              <a:t> </a:t>
            </a:r>
            <a:r>
              <a:rPr lang="pl-PL" sz="1867" dirty="0" err="1"/>
              <a:t>support</a:t>
            </a:r>
            <a:r>
              <a:rPr lang="pl-PL" sz="1867" dirty="0"/>
              <a:t>. </a:t>
            </a:r>
          </a:p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b="0" dirty="0"/>
              <a:t>Projekt może rozszerzyć współpracę szkoły z otoczeniem (PPP czy </a:t>
            </a:r>
            <a:r>
              <a:rPr lang="pl-PL" sz="1867" b="0" dirty="0" err="1"/>
              <a:t>OŚOPiP</a:t>
            </a:r>
            <a:r>
              <a:rPr lang="pl-PL" sz="1867" b="0" dirty="0"/>
              <a:t>) oraz podnieść kompetencje specjalistów szkolnych, przede wszystkim poprzez dostęp do profesjonalnej </a:t>
            </a:r>
            <a:r>
              <a:rPr lang="pl-PL" sz="1867" b="0" dirty="0" err="1"/>
              <a:t>superwizji</a:t>
            </a:r>
            <a:r>
              <a:rPr lang="pl-PL" sz="1867" b="0" dirty="0"/>
              <a:t> i szkoleń</a:t>
            </a:r>
          </a:p>
        </p:txBody>
      </p:sp>
    </p:spTree>
    <p:extLst>
      <p:ext uri="{BB962C8B-B14F-4D97-AF65-F5344CB8AC3E}">
        <p14:creationId xmlns:p14="http://schemas.microsoft.com/office/powerpoint/2010/main" val="39419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B5B9-D078-A976-36BD-766F66EE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5BDB6326-A9F9-6942-C117-851AD129A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89967" y="377576"/>
            <a:ext cx="481206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Geneza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73D1E8-1779-9CA4-3148-0E1CDD6D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4BA4AB73-42DC-6A93-0541-68056A5111C6}"/>
              </a:ext>
            </a:extLst>
          </p:cNvPr>
          <p:cNvGrpSpPr/>
          <p:nvPr/>
        </p:nvGrpSpPr>
        <p:grpSpPr>
          <a:xfrm>
            <a:off x="3791744" y="1529816"/>
            <a:ext cx="7908211" cy="960107"/>
            <a:chOff x="81649" y="144020"/>
            <a:chExt cx="8980697" cy="8739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2D11BA38-7F77-8F09-9F8E-F0CE9B37E6FE}"/>
                </a:ext>
              </a:extLst>
            </p:cNvPr>
            <p:cNvSpPr/>
            <p:nvPr/>
          </p:nvSpPr>
          <p:spPr>
            <a:xfrm>
              <a:off x="81649" y="144020"/>
              <a:ext cx="8980697" cy="87396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D57BEDF0-591F-3ECD-D31B-54942DF4F321}"/>
                </a:ext>
              </a:extLst>
            </p:cNvPr>
            <p:cNvSpPr txBox="1"/>
            <p:nvPr/>
          </p:nvSpPr>
          <p:spPr>
            <a:xfrm>
              <a:off x="236261" y="166424"/>
              <a:ext cx="7579463" cy="822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Peer </a:t>
              </a:r>
              <a:r>
                <a:rPr lang="pl-PL" sz="2400" b="1" dirty="0" err="1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Support</a:t>
              </a: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 – metoda stosowana w Stanach Zjednoczonych – </a:t>
              </a:r>
              <a:r>
                <a:rPr lang="pl-PL" sz="2400" b="1" dirty="0" err="1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Hope</a:t>
              </a: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 Squad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F477692F-5785-35E3-F1BF-2401842007A0}"/>
              </a:ext>
            </a:extLst>
          </p:cNvPr>
          <p:cNvGrpSpPr/>
          <p:nvPr/>
        </p:nvGrpSpPr>
        <p:grpSpPr>
          <a:xfrm>
            <a:off x="2406712" y="2650227"/>
            <a:ext cx="9258640" cy="1298084"/>
            <a:chOff x="621274" y="1258873"/>
            <a:chExt cx="8525001" cy="114492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CBC317C9-DA8D-C7C3-9526-67DDB2EE1B72}"/>
                </a:ext>
              </a:extLst>
            </p:cNvPr>
            <p:cNvSpPr/>
            <p:nvPr/>
          </p:nvSpPr>
          <p:spPr>
            <a:xfrm>
              <a:off x="621274" y="1258873"/>
              <a:ext cx="8525001" cy="1144927"/>
            </a:xfrm>
            <a:prstGeom prst="roundRect">
              <a:avLst>
                <a:gd name="adj" fmla="val 10000"/>
              </a:avLst>
            </a:prstGeom>
            <a:solidFill>
              <a:srgbClr val="00616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867">
                <a:latin typeface="+mj-lt"/>
              </a:endParaRPr>
            </a:p>
          </p:txBody>
        </p:sp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id="{175587D1-ACF1-7C2E-693F-1AA81996D9AB}"/>
                </a:ext>
              </a:extLst>
            </p:cNvPr>
            <p:cNvSpPr txBox="1"/>
            <p:nvPr/>
          </p:nvSpPr>
          <p:spPr>
            <a:xfrm>
              <a:off x="747320" y="1319383"/>
              <a:ext cx="7143417" cy="1077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t" anchorCtr="0">
              <a:noAutofit/>
            </a:bodyPr>
            <a:lstStyle/>
            <a:p>
              <a:pPr algn="just"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67" dirty="0" err="1">
                  <a:ea typeface="Verdana" panose="020B0604030504040204" pitchFamily="34" charset="0"/>
                </a:rPr>
                <a:t>Hope</a:t>
              </a:r>
              <a:r>
                <a:rPr lang="pl-PL" sz="1867" dirty="0">
                  <a:ea typeface="Verdana" panose="020B0604030504040204" pitchFamily="34" charset="0"/>
                </a:rPr>
                <a:t> </a:t>
              </a:r>
              <a:r>
                <a:rPr lang="pl-PL" sz="1867" dirty="0">
                  <a:ea typeface="Verdana" panose="020B0604030504040204" pitchFamily="34" charset="0"/>
                  <a:cs typeface="Times New Roman" panose="02020603050405020304" pitchFamily="18" charset="0"/>
                </a:rPr>
                <a:t>Squad (USA) to program edukacyjny opracowany z myślą o zdrowiu psychicznym i zapobieganiu samobójstwom w szkołach, założony w 2004 roku (we współpracy z innymi organizacjami, jak uczelnie, instytucje badawcze i inne zajmujące się zdrowiem psychicznym). </a:t>
              </a:r>
              <a:endParaRPr lang="en-US" sz="1867" dirty="0">
                <a:ea typeface="Verdana" panose="020B060403050404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7F642E1D-6857-9C9B-0744-51C34F79C187}"/>
              </a:ext>
            </a:extLst>
          </p:cNvPr>
          <p:cNvGrpSpPr/>
          <p:nvPr/>
        </p:nvGrpSpPr>
        <p:grpSpPr>
          <a:xfrm>
            <a:off x="857634" y="4073490"/>
            <a:ext cx="10806985" cy="1273309"/>
            <a:chOff x="1979712" y="2671496"/>
            <a:chExt cx="7160323" cy="1144927"/>
          </a:xfrm>
          <a:solidFill>
            <a:schemeClr val="accent5">
              <a:lumMod val="50000"/>
            </a:schemeClr>
          </a:solidFill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1F539DD5-88CD-6AA9-4D45-8FD9A8753DCE}"/>
                </a:ext>
              </a:extLst>
            </p:cNvPr>
            <p:cNvSpPr/>
            <p:nvPr/>
          </p:nvSpPr>
          <p:spPr>
            <a:xfrm>
              <a:off x="1979712" y="2671496"/>
              <a:ext cx="7160323" cy="11449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2" name="Prostokąt: zaokrąglone rogi 8">
              <a:extLst>
                <a:ext uri="{FF2B5EF4-FFF2-40B4-BE49-F238E27FC236}">
                  <a16:creationId xmlns:a16="http://schemas.microsoft.com/office/drawing/2014/main" id="{DF86BBBD-0220-D580-2722-F99D0314D300}"/>
                </a:ext>
              </a:extLst>
            </p:cNvPr>
            <p:cNvSpPr txBox="1"/>
            <p:nvPr/>
          </p:nvSpPr>
          <p:spPr>
            <a:xfrm>
              <a:off x="2075925" y="2698166"/>
              <a:ext cx="5775865" cy="1077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algn="just"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67" dirty="0">
                  <a:ea typeface="Verdana" panose="020B0604030504040204" pitchFamily="34" charset="0"/>
                  <a:cs typeface="Times New Roman" panose="02020603050405020304" pitchFamily="18" charset="0"/>
                </a:rPr>
                <a:t>Program obejmuje szkolenie uczestników w zakresie rozpoznawania zaburzeń psychicznych i myśli samobójczych wśród rówieśników oraz reagowania na nie. </a:t>
              </a:r>
              <a:r>
                <a:rPr lang="pl-PL" sz="1867" dirty="0" err="1">
                  <a:ea typeface="Verdana" panose="020B0604030504040204" pitchFamily="34" charset="0"/>
                </a:rPr>
                <a:t>Hope</a:t>
              </a:r>
              <a:r>
                <a:rPr lang="pl-PL" sz="1867" dirty="0">
                  <a:ea typeface="Verdana" panose="020B0604030504040204" pitchFamily="34" charset="0"/>
                </a:rPr>
                <a:t> Squad wykorzystuje wpływ i siłę relacji rówieśniczych (</a:t>
              </a:r>
              <a:r>
                <a:rPr lang="pl-PL" sz="1867" dirty="0" err="1">
                  <a:ea typeface="Verdana" panose="020B0604030504040204" pitchFamily="34" charset="0"/>
                </a:rPr>
                <a:t>peer</a:t>
              </a:r>
              <a:r>
                <a:rPr lang="pl-PL" sz="1867" dirty="0">
                  <a:ea typeface="Verdana" panose="020B0604030504040204" pitchFamily="34" charset="0"/>
                </a:rPr>
                <a:t>-to-</a:t>
              </a:r>
              <a:r>
                <a:rPr lang="pl-PL" sz="1867" dirty="0" err="1">
                  <a:ea typeface="Verdana" panose="020B0604030504040204" pitchFamily="34" charset="0"/>
                </a:rPr>
                <a:t>peer</a:t>
              </a:r>
              <a:r>
                <a:rPr lang="pl-PL" sz="1867" dirty="0">
                  <a:ea typeface="Verdana" panose="020B0604030504040204" pitchFamily="34" charset="0"/>
                </a:rPr>
                <a:t>,) aby zmniejszyć ryzyko samobójstwa. </a:t>
              </a:r>
              <a:endParaRPr lang="en-US" sz="1867" dirty="0">
                <a:ea typeface="Verdana" panose="020B060403050404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FEB5D6D-37FE-E2F7-1158-750A11BE52E9}"/>
              </a:ext>
            </a:extLst>
          </p:cNvPr>
          <p:cNvGrpSpPr/>
          <p:nvPr/>
        </p:nvGrpSpPr>
        <p:grpSpPr>
          <a:xfrm>
            <a:off x="10573678" y="2347192"/>
            <a:ext cx="902679" cy="960107"/>
            <a:chOff x="8016071" y="2196352"/>
            <a:chExt cx="744202" cy="744202"/>
          </a:xfrm>
          <a:solidFill>
            <a:schemeClr val="accent5">
              <a:lumMod val="75000"/>
            </a:schemeClr>
          </a:solidFill>
        </p:grpSpPr>
        <p:sp>
          <p:nvSpPr>
            <p:cNvPr id="14" name="Strzałka: w dół 13">
              <a:extLst>
                <a:ext uri="{FF2B5EF4-FFF2-40B4-BE49-F238E27FC236}">
                  <a16:creationId xmlns:a16="http://schemas.microsoft.com/office/drawing/2014/main" id="{ADA20728-1845-0CD6-62BF-D98BBD6A6994}"/>
                </a:ext>
              </a:extLst>
            </p:cNvPr>
            <p:cNvSpPr/>
            <p:nvPr/>
          </p:nvSpPr>
          <p:spPr>
            <a:xfrm>
              <a:off x="8016071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5" name="Strzałka: w dół 4">
              <a:extLst>
                <a:ext uri="{FF2B5EF4-FFF2-40B4-BE49-F238E27FC236}">
                  <a16:creationId xmlns:a16="http://schemas.microsoft.com/office/drawing/2014/main" id="{5FDDA21C-AC10-E362-A262-DA4A0A7ABE1F}"/>
                </a:ext>
              </a:extLst>
            </p:cNvPr>
            <p:cNvSpPr txBox="1"/>
            <p:nvPr/>
          </p:nvSpPr>
          <p:spPr>
            <a:xfrm>
              <a:off x="8183516" y="2196352"/>
              <a:ext cx="409312" cy="560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67" tIns="59267" rIns="59267" bIns="59267" numCol="1" spcCol="1270" anchor="ctr" anchorCtr="0">
              <a:noAutofit/>
            </a:bodyPr>
            <a:lstStyle/>
            <a:p>
              <a:pPr algn="ctr" defTabSz="2074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67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1F9F799-8FCF-B2B8-D34E-722544298A57}"/>
              </a:ext>
            </a:extLst>
          </p:cNvPr>
          <p:cNvGrpSpPr/>
          <p:nvPr/>
        </p:nvGrpSpPr>
        <p:grpSpPr>
          <a:xfrm>
            <a:off x="10572058" y="3879681"/>
            <a:ext cx="902679" cy="960107"/>
            <a:chOff x="8016071" y="2196352"/>
            <a:chExt cx="744202" cy="744202"/>
          </a:xfrm>
          <a:solidFill>
            <a:schemeClr val="accent5">
              <a:lumMod val="75000"/>
            </a:schemeClr>
          </a:solidFill>
        </p:grpSpPr>
        <p:sp>
          <p:nvSpPr>
            <p:cNvPr id="17" name="Strzałka: w dół 16">
              <a:extLst>
                <a:ext uri="{FF2B5EF4-FFF2-40B4-BE49-F238E27FC236}">
                  <a16:creationId xmlns:a16="http://schemas.microsoft.com/office/drawing/2014/main" id="{0E871122-4989-2614-DA26-CEBCFE35DE7F}"/>
                </a:ext>
              </a:extLst>
            </p:cNvPr>
            <p:cNvSpPr/>
            <p:nvPr/>
          </p:nvSpPr>
          <p:spPr>
            <a:xfrm>
              <a:off x="8016071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8" name="Strzałka: w dół 4">
              <a:extLst>
                <a:ext uri="{FF2B5EF4-FFF2-40B4-BE49-F238E27FC236}">
                  <a16:creationId xmlns:a16="http://schemas.microsoft.com/office/drawing/2014/main" id="{44011062-73F0-B5EC-6BC7-79E21BF508BC}"/>
                </a:ext>
              </a:extLst>
            </p:cNvPr>
            <p:cNvSpPr txBox="1"/>
            <p:nvPr/>
          </p:nvSpPr>
          <p:spPr>
            <a:xfrm>
              <a:off x="8183516" y="2196352"/>
              <a:ext cx="409312" cy="560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67" tIns="59267" rIns="59267" bIns="59267" numCol="1" spcCol="1270" anchor="ctr" anchorCtr="0">
              <a:noAutofit/>
            </a:bodyPr>
            <a:lstStyle/>
            <a:p>
              <a:pPr algn="ctr" defTabSz="2074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67"/>
            </a:p>
          </p:txBody>
        </p:sp>
      </p:grpSp>
    </p:spTree>
    <p:extLst>
      <p:ext uri="{BB962C8B-B14F-4D97-AF65-F5344CB8AC3E}">
        <p14:creationId xmlns:p14="http://schemas.microsoft.com/office/powerpoint/2010/main" val="269016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A6F7C-6C5F-8766-9AE0-AF6959E9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07493757-388E-0A94-B763-A198E8830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55093" y="343233"/>
            <a:ext cx="481206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Geneza projektu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6C0BBB-D778-D93B-2595-405925DA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7A1ED3CB-3B6A-AD45-6F96-D9F4CE7C04A2}"/>
              </a:ext>
            </a:extLst>
          </p:cNvPr>
          <p:cNvGrpSpPr/>
          <p:nvPr/>
        </p:nvGrpSpPr>
        <p:grpSpPr>
          <a:xfrm>
            <a:off x="3855093" y="1529816"/>
            <a:ext cx="7908211" cy="960107"/>
            <a:chOff x="81649" y="144020"/>
            <a:chExt cx="8980697" cy="8739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B00FB767-62CF-C8A2-4F69-B307E62E7757}"/>
                </a:ext>
              </a:extLst>
            </p:cNvPr>
            <p:cNvSpPr/>
            <p:nvPr/>
          </p:nvSpPr>
          <p:spPr>
            <a:xfrm>
              <a:off x="81649" y="144020"/>
              <a:ext cx="8980697" cy="87396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AA5C8783-F9B7-58B6-9890-4201372390D4}"/>
                </a:ext>
              </a:extLst>
            </p:cNvPr>
            <p:cNvSpPr txBox="1"/>
            <p:nvPr/>
          </p:nvSpPr>
          <p:spPr>
            <a:xfrm>
              <a:off x="236261" y="166424"/>
              <a:ext cx="7579463" cy="822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Peer </a:t>
              </a:r>
              <a:r>
                <a:rPr lang="pl-PL" sz="2400" b="1" dirty="0" err="1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Support</a:t>
              </a: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 – metoda stosowana w Stanach Zjednoczonych – </a:t>
              </a:r>
              <a:r>
                <a:rPr lang="pl-PL" sz="2400" b="1" dirty="0" err="1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Hope</a:t>
              </a:r>
              <a:r>
                <a:rPr lang="pl-PL" sz="2400" b="1" dirty="0">
                  <a:solidFill>
                    <a:schemeClr val="bg1">
                      <a:lumMod val="95000"/>
                    </a:schemeClr>
                  </a:solidFill>
                  <a:ea typeface="Verdana" panose="020B0604030504040204" pitchFamily="34" charset="0"/>
                </a:rPr>
                <a:t> Squad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004538D0-C08C-EB10-CE86-F2FF114831BF}"/>
              </a:ext>
            </a:extLst>
          </p:cNvPr>
          <p:cNvGrpSpPr/>
          <p:nvPr/>
        </p:nvGrpSpPr>
        <p:grpSpPr>
          <a:xfrm>
            <a:off x="2470061" y="2650227"/>
            <a:ext cx="9258640" cy="1298084"/>
            <a:chOff x="621274" y="1258873"/>
            <a:chExt cx="8525001" cy="1144927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92BE298E-A339-E155-6B16-095EF6770140}"/>
                </a:ext>
              </a:extLst>
            </p:cNvPr>
            <p:cNvSpPr/>
            <p:nvPr/>
          </p:nvSpPr>
          <p:spPr>
            <a:xfrm>
              <a:off x="621274" y="1258873"/>
              <a:ext cx="8525001" cy="1144927"/>
            </a:xfrm>
            <a:prstGeom prst="roundRect">
              <a:avLst>
                <a:gd name="adj" fmla="val 10000"/>
              </a:avLst>
            </a:prstGeom>
            <a:solidFill>
              <a:srgbClr val="00616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600">
                <a:latin typeface="+mj-lt"/>
              </a:endParaRPr>
            </a:p>
          </p:txBody>
        </p:sp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id="{9B6EAB30-E8EB-28E9-D88A-05D6737C8CF5}"/>
                </a:ext>
              </a:extLst>
            </p:cNvPr>
            <p:cNvSpPr txBox="1"/>
            <p:nvPr/>
          </p:nvSpPr>
          <p:spPr>
            <a:xfrm>
              <a:off x="747320" y="1319383"/>
              <a:ext cx="7143417" cy="1077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t" anchorCtr="0">
              <a:noAutofit/>
            </a:bodyPr>
            <a:lstStyle/>
            <a:p>
              <a:pPr algn="just"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>
                  <a:ea typeface="Verdana" panose="020B0604030504040204" pitchFamily="34" charset="0"/>
                </a:rPr>
                <a:t>Na poziomie szkoły podstawowej uczestnicy zdobywają wiedzę na temat dobrego samopoczucia psychicznego, przeciwdziałania znęcaniu się i odporności. Na poziomie gimnazjów i później uczestnicy zdobywają również wiedzę na temat czynników ryzyka samobójstwa i znaków ostrzegawczych, a także zdobywają wiedzę o tym, jak zwrócić się do rówieśników borykających się z trudnościami o szybką pomoc. </a:t>
              </a:r>
              <a:endParaRPr lang="en-US" sz="1600" dirty="0">
                <a:ea typeface="Verdana" panose="020B060403050404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A299B8EC-C714-2AEA-108F-CFFDEF34A3B7}"/>
              </a:ext>
            </a:extLst>
          </p:cNvPr>
          <p:cNvGrpSpPr/>
          <p:nvPr/>
        </p:nvGrpSpPr>
        <p:grpSpPr>
          <a:xfrm>
            <a:off x="920983" y="4073490"/>
            <a:ext cx="10806985" cy="1273309"/>
            <a:chOff x="1979712" y="2671496"/>
            <a:chExt cx="7160323" cy="1144927"/>
          </a:xfrm>
          <a:solidFill>
            <a:schemeClr val="accent5">
              <a:lumMod val="50000"/>
            </a:schemeClr>
          </a:solidFill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30644D31-1AA2-918E-1E4D-525FE6786232}"/>
                </a:ext>
              </a:extLst>
            </p:cNvPr>
            <p:cNvSpPr/>
            <p:nvPr/>
          </p:nvSpPr>
          <p:spPr>
            <a:xfrm>
              <a:off x="1979712" y="2671496"/>
              <a:ext cx="7160323" cy="11449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2" name="Prostokąt: zaokrąglone rogi 8">
              <a:extLst>
                <a:ext uri="{FF2B5EF4-FFF2-40B4-BE49-F238E27FC236}">
                  <a16:creationId xmlns:a16="http://schemas.microsoft.com/office/drawing/2014/main" id="{E080D950-AE9F-B57E-B909-BA5E6E7E3AD1}"/>
                </a:ext>
              </a:extLst>
            </p:cNvPr>
            <p:cNvSpPr txBox="1"/>
            <p:nvPr/>
          </p:nvSpPr>
          <p:spPr>
            <a:xfrm>
              <a:off x="2075925" y="2698166"/>
              <a:ext cx="5775865" cy="1077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/>
              <a:r>
                <a:rPr lang="pl-PL" sz="1467" dirty="0">
                  <a:latin typeface="Verdana" panose="020B0604030504040204" pitchFamily="34" charset="0"/>
                  <a:ea typeface="Verdana" panose="020B0604030504040204" pitchFamily="34" charset="0"/>
                </a:rPr>
                <a:t>Uczestnicy NIE są przygotowywani do roli doradcy, ale uczą się rozpoznawać oznaki wskazujące, że rówieśnik ma trudności i wspierają w skierowaniu kolegi do zaufanej osoby dorosłej.</a:t>
              </a:r>
              <a:endParaRPr lang="en-US" sz="1467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DF96966-0188-F7E7-B537-ECBE42C18F4B}"/>
              </a:ext>
            </a:extLst>
          </p:cNvPr>
          <p:cNvGrpSpPr/>
          <p:nvPr/>
        </p:nvGrpSpPr>
        <p:grpSpPr>
          <a:xfrm>
            <a:off x="10637027" y="2347192"/>
            <a:ext cx="902679" cy="960107"/>
            <a:chOff x="8016071" y="2196352"/>
            <a:chExt cx="744202" cy="744202"/>
          </a:xfrm>
          <a:solidFill>
            <a:schemeClr val="accent5">
              <a:lumMod val="75000"/>
            </a:schemeClr>
          </a:solidFill>
        </p:grpSpPr>
        <p:sp>
          <p:nvSpPr>
            <p:cNvPr id="14" name="Strzałka: w dół 13">
              <a:extLst>
                <a:ext uri="{FF2B5EF4-FFF2-40B4-BE49-F238E27FC236}">
                  <a16:creationId xmlns:a16="http://schemas.microsoft.com/office/drawing/2014/main" id="{E5011EF4-5B21-6A80-DF4D-1E44E7663449}"/>
                </a:ext>
              </a:extLst>
            </p:cNvPr>
            <p:cNvSpPr/>
            <p:nvPr/>
          </p:nvSpPr>
          <p:spPr>
            <a:xfrm>
              <a:off x="8016071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5" name="Strzałka: w dół 4">
              <a:extLst>
                <a:ext uri="{FF2B5EF4-FFF2-40B4-BE49-F238E27FC236}">
                  <a16:creationId xmlns:a16="http://schemas.microsoft.com/office/drawing/2014/main" id="{82C2A5E8-C35F-5002-74D0-B1B02FBB0715}"/>
                </a:ext>
              </a:extLst>
            </p:cNvPr>
            <p:cNvSpPr txBox="1"/>
            <p:nvPr/>
          </p:nvSpPr>
          <p:spPr>
            <a:xfrm>
              <a:off x="8183516" y="2196352"/>
              <a:ext cx="409312" cy="560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67" tIns="59267" rIns="59267" bIns="59267" numCol="1" spcCol="1270" anchor="ctr" anchorCtr="0">
              <a:noAutofit/>
            </a:bodyPr>
            <a:lstStyle/>
            <a:p>
              <a:pPr algn="ctr" defTabSz="2074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67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4ED7A98-FF8F-ACE2-15DE-439016414F1E}"/>
              </a:ext>
            </a:extLst>
          </p:cNvPr>
          <p:cNvGrpSpPr/>
          <p:nvPr/>
        </p:nvGrpSpPr>
        <p:grpSpPr>
          <a:xfrm>
            <a:off x="10635407" y="3879681"/>
            <a:ext cx="902679" cy="960107"/>
            <a:chOff x="8016071" y="2196352"/>
            <a:chExt cx="744202" cy="744202"/>
          </a:xfrm>
          <a:solidFill>
            <a:schemeClr val="accent5">
              <a:lumMod val="75000"/>
            </a:schemeClr>
          </a:solidFill>
        </p:grpSpPr>
        <p:sp>
          <p:nvSpPr>
            <p:cNvPr id="17" name="Strzałka: w dół 16">
              <a:extLst>
                <a:ext uri="{FF2B5EF4-FFF2-40B4-BE49-F238E27FC236}">
                  <a16:creationId xmlns:a16="http://schemas.microsoft.com/office/drawing/2014/main" id="{6FF98584-2B0A-8938-AF57-66211CD78DAF}"/>
                </a:ext>
              </a:extLst>
            </p:cNvPr>
            <p:cNvSpPr/>
            <p:nvPr/>
          </p:nvSpPr>
          <p:spPr>
            <a:xfrm>
              <a:off x="8016071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/>
            </a:p>
          </p:txBody>
        </p:sp>
        <p:sp>
          <p:nvSpPr>
            <p:cNvPr id="18" name="Strzałka: w dół 4">
              <a:extLst>
                <a:ext uri="{FF2B5EF4-FFF2-40B4-BE49-F238E27FC236}">
                  <a16:creationId xmlns:a16="http://schemas.microsoft.com/office/drawing/2014/main" id="{C39B6F9D-3474-A2E3-1F51-8D86E48D7338}"/>
                </a:ext>
              </a:extLst>
            </p:cNvPr>
            <p:cNvSpPr txBox="1"/>
            <p:nvPr/>
          </p:nvSpPr>
          <p:spPr>
            <a:xfrm>
              <a:off x="8183516" y="2196352"/>
              <a:ext cx="409312" cy="560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267" tIns="59267" rIns="59267" bIns="59267" numCol="1" spcCol="1270" anchor="ctr" anchorCtr="0">
              <a:noAutofit/>
            </a:bodyPr>
            <a:lstStyle/>
            <a:p>
              <a:pPr algn="ctr" defTabSz="2074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67"/>
            </a:p>
          </p:txBody>
        </p:sp>
      </p:grpSp>
    </p:spTree>
    <p:extLst>
      <p:ext uri="{BB962C8B-B14F-4D97-AF65-F5344CB8AC3E}">
        <p14:creationId xmlns:p14="http://schemas.microsoft.com/office/powerpoint/2010/main" val="172190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A0970-26BA-3F01-78BF-B31964F4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9D33AF00-AB02-F74B-1559-479C488CB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16652" y="626397"/>
            <a:ext cx="835869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Metoda Peer </a:t>
            </a:r>
            <a:r>
              <a:rPr lang="pl-PL" altLang="pl-PL" dirty="0" err="1"/>
              <a:t>Support</a:t>
            </a:r>
            <a:r>
              <a:rPr lang="pl-PL" altLang="pl-PL" dirty="0"/>
              <a:t> w projekcie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9C57FAE-FEE7-3879-054E-566C7BA2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D78CC88-F9CB-A8C8-1EB1-BE30275118BD}"/>
              </a:ext>
            </a:extLst>
          </p:cNvPr>
          <p:cNvSpPr txBox="1">
            <a:spLocks/>
          </p:cNvSpPr>
          <p:nvPr/>
        </p:nvSpPr>
        <p:spPr bwMode="auto">
          <a:xfrm>
            <a:off x="719404" y="1788480"/>
            <a:ext cx="10756953" cy="2963152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dirty="0"/>
              <a:t>Punktem wyjścia dla opracowania metody, która zostanie przetestowana w ramach projektu, są doświadczenia z pierwszych pilotażowych działań krajowych wykorzystujących podejście </a:t>
            </a:r>
            <a:r>
              <a:rPr lang="pl-PL" sz="1867" dirty="0" err="1"/>
              <a:t>peer</a:t>
            </a:r>
            <a:r>
              <a:rPr lang="pl-PL" sz="1867" dirty="0"/>
              <a:t> </a:t>
            </a:r>
            <a:r>
              <a:rPr lang="pl-PL" sz="1867" dirty="0" err="1"/>
              <a:t>support</a:t>
            </a:r>
            <a:r>
              <a:rPr lang="pl-PL" sz="1867" dirty="0"/>
              <a:t>, a także doświadczenia dotyczące podobnych inicjatyw zagranicznych. </a:t>
            </a:r>
          </a:p>
          <a:p>
            <a:pPr marL="0" indent="0" algn="just">
              <a:buNone/>
            </a:pPr>
            <a:endParaRPr lang="pl-PL" sz="1867" b="0" dirty="0"/>
          </a:p>
          <a:p>
            <a:pPr marL="0" indent="0" algn="just">
              <a:buNone/>
            </a:pPr>
            <a:r>
              <a:rPr lang="pl-PL" sz="1867" b="0" dirty="0"/>
              <a:t>Opracowanie metody oraz potwierdzenie jej skuteczności w teście obejmującym około 200 szkół ponadpodstawowych pozwoli na ocenę możliwości poszerzenia i uzupełnienia oferty działań na rzecz rozwoju środowiskowej opieki psychologicznej i psychoterapeutycznej dla dzieci i młodzieży, które doświadczają kryzysu psychicznego oraz ich rodzin. </a:t>
            </a:r>
          </a:p>
        </p:txBody>
      </p:sp>
    </p:spTree>
    <p:extLst>
      <p:ext uri="{BB962C8B-B14F-4D97-AF65-F5344CB8AC3E}">
        <p14:creationId xmlns:p14="http://schemas.microsoft.com/office/powerpoint/2010/main" val="1753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1F0F-74A9-14E8-7033-E8D7AE57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21D93196-3350-15C1-DC62-1F08FC751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16652" y="507525"/>
            <a:ext cx="8358695" cy="960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dirty="0"/>
              <a:t>Peer </a:t>
            </a:r>
            <a:r>
              <a:rPr lang="pl-PL" altLang="pl-PL" dirty="0" err="1"/>
              <a:t>Support</a:t>
            </a:r>
            <a:r>
              <a:rPr lang="pl-PL" altLang="pl-PL" dirty="0"/>
              <a:t> - planowane działania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D668E9-6E38-D417-78A5-99BC17D5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2" y="5713987"/>
            <a:ext cx="10948975" cy="114401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BC56CFB2-410E-C87F-1CAA-EB02D6088B60}"/>
              </a:ext>
            </a:extLst>
          </p:cNvPr>
          <p:cNvSpPr txBox="1">
            <a:spLocks/>
          </p:cNvSpPr>
          <p:nvPr/>
        </p:nvSpPr>
        <p:spPr bwMode="auto">
          <a:xfrm>
            <a:off x="719404" y="1791345"/>
            <a:ext cx="10756953" cy="3916817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 b="1"/>
            </a:lvl1pPr>
          </a:lstStyle>
          <a:p>
            <a:pPr marL="0" indent="0" algn="just">
              <a:buNone/>
            </a:pPr>
            <a:r>
              <a:rPr lang="pl-PL" sz="1867" dirty="0"/>
              <a:t>Zadanie 1 – Opracowanie metodyki rówieśniczego wsparcia (</a:t>
            </a:r>
            <a:r>
              <a:rPr lang="pl-PL" sz="1867" dirty="0" err="1"/>
              <a:t>peer</a:t>
            </a:r>
            <a:r>
              <a:rPr lang="pl-PL" sz="1867" dirty="0"/>
              <a:t> </a:t>
            </a:r>
            <a:r>
              <a:rPr lang="pl-PL" sz="1867" dirty="0" err="1"/>
              <a:t>support</a:t>
            </a:r>
            <a:r>
              <a:rPr lang="pl-PL" sz="1867" dirty="0"/>
              <a:t>) wraz z obudową dydaktyczną. </a:t>
            </a:r>
          </a:p>
          <a:p>
            <a:pPr marL="0" indent="0" algn="just">
              <a:buNone/>
            </a:pPr>
            <a:r>
              <a:rPr lang="pl-PL" sz="1867" dirty="0"/>
              <a:t>Planowany termin: (sierpień 2024 – grudzień 2025) </a:t>
            </a:r>
          </a:p>
          <a:p>
            <a:pPr marL="0" indent="0" algn="just">
              <a:buNone/>
            </a:pPr>
            <a:endParaRPr lang="pl-PL" sz="1867" dirty="0"/>
          </a:p>
          <a:p>
            <a:pPr algn="just"/>
            <a:r>
              <a:rPr lang="pl-PL" sz="1867" b="0" dirty="0"/>
              <a:t>analiza doświadczeń krajowych i zagranicznych </a:t>
            </a:r>
          </a:p>
          <a:p>
            <a:pPr algn="just"/>
            <a:r>
              <a:rPr lang="pl-PL" sz="1867" b="0" dirty="0"/>
              <a:t>powołanie Rady Ekspertów, odpowiedzialnych za opracowanie wytycznych i założeń do przygotowania Metody</a:t>
            </a:r>
          </a:p>
          <a:p>
            <a:pPr algn="just"/>
            <a:r>
              <a:rPr lang="pl-PL" sz="1867" b="0" dirty="0"/>
              <a:t>powołanie grupy liderek i liderów merytorycznych</a:t>
            </a:r>
          </a:p>
          <a:p>
            <a:pPr algn="just"/>
            <a:r>
              <a:rPr lang="pl-PL" sz="1867" b="0" dirty="0"/>
              <a:t>nawiązanie współpracy z ośrodkami zagranicznymi, wizyty studyjne</a:t>
            </a:r>
          </a:p>
          <a:p>
            <a:pPr algn="just"/>
            <a:r>
              <a:rPr lang="pl-PL" sz="1867" b="0" dirty="0"/>
              <a:t>opracowanie metody wsparcia rówieśniczego zawierającej wszelkie niezbędne informacje i materiały dydaktyczne potrzebne do wdrożenia dla wszystkich grup</a:t>
            </a:r>
          </a:p>
          <a:p>
            <a:pPr algn="just"/>
            <a:r>
              <a:rPr lang="pl-PL" sz="1867" b="0" dirty="0"/>
              <a:t>opracowanie szczegółowej koncepcji ewaluacji i monitoringu</a:t>
            </a:r>
          </a:p>
        </p:txBody>
      </p:sp>
    </p:spTree>
    <p:extLst>
      <p:ext uri="{BB962C8B-B14F-4D97-AF65-F5344CB8AC3E}">
        <p14:creationId xmlns:p14="http://schemas.microsoft.com/office/powerpoint/2010/main" val="742637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1606</Words>
  <Application>Microsoft Office PowerPoint</Application>
  <PresentationFormat>Panoramiczny</PresentationFormat>
  <Paragraphs>164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Verdana</vt:lpstr>
      <vt:lpstr>Wingdings</vt:lpstr>
      <vt:lpstr>Motyw pakietu Office</vt:lpstr>
      <vt:lpstr>Wsparcie rówieśnicze  w zakresie zdrowia psychicznego młodzieży (peer support) </vt:lpstr>
      <vt:lpstr>Realizacja projektu</vt:lpstr>
      <vt:lpstr>Grupa docelowa projektu</vt:lpstr>
      <vt:lpstr>Zakładane efekty projektu</vt:lpstr>
      <vt:lpstr>Cel główny projektu</vt:lpstr>
      <vt:lpstr>Geneza projektu</vt:lpstr>
      <vt:lpstr>Geneza projektu</vt:lpstr>
      <vt:lpstr>Metoda Peer Support w projekcie</vt:lpstr>
      <vt:lpstr>Peer Support - planowane działania</vt:lpstr>
      <vt:lpstr>Peer Support - planowane działania</vt:lpstr>
      <vt:lpstr>Peer Support - planowane działania</vt:lpstr>
      <vt:lpstr>Peer Support</vt:lpstr>
      <vt:lpstr>Realizacja Projektu - Pilotaż</vt:lpstr>
      <vt:lpstr>Rekrutacja do projektu </vt:lpstr>
      <vt:lpstr>Zasady rekrutacji </vt:lpstr>
      <vt:lpstr>Zasady rekrutacji </vt:lpstr>
      <vt:lpstr>Zasady rekrutacji </vt:lpstr>
      <vt:lpstr>Realizacja Projektu - Wsparcie</vt:lpstr>
      <vt:lpstr>Realizacja Pilotażu</vt:lpstr>
      <vt:lpstr>Wsparcie rówieśnicze  w zakresie zdrowia psychicznego młodzieży (peer support)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Dymowski</dc:creator>
  <cp:lastModifiedBy>Aneta Pliszka-Popławska</cp:lastModifiedBy>
  <cp:revision>18</cp:revision>
  <dcterms:created xsi:type="dcterms:W3CDTF">2025-05-27T07:49:28Z</dcterms:created>
  <dcterms:modified xsi:type="dcterms:W3CDTF">2025-06-18T09:47:04Z</dcterms:modified>
</cp:coreProperties>
</file>