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2" r:id="rId2"/>
    <p:sldId id="287" r:id="rId3"/>
    <p:sldId id="420" r:id="rId4"/>
    <p:sldId id="436" r:id="rId5"/>
    <p:sldId id="431" r:id="rId6"/>
    <p:sldId id="451" r:id="rId7"/>
    <p:sldId id="438" r:id="rId8"/>
    <p:sldId id="422" r:id="rId9"/>
    <p:sldId id="449" r:id="rId10"/>
    <p:sldId id="443" r:id="rId11"/>
    <p:sldId id="432" r:id="rId12"/>
    <p:sldId id="434" r:id="rId13"/>
    <p:sldId id="435" r:id="rId14"/>
    <p:sldId id="423" r:id="rId15"/>
    <p:sldId id="297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4" autoAdjust="0"/>
    <p:restoredTop sz="85602" autoAdjust="0"/>
  </p:normalViewPr>
  <p:slideViewPr>
    <p:cSldViewPr>
      <p:cViewPr varScale="1">
        <p:scale>
          <a:sx n="130" d="100"/>
          <a:sy n="130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03c14aac74a4fc81/Documents/Tracer/Kopie%20van%20VET_TRACER_QUANTITATIVE_DATA_v3%20170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03c14aac74a4fc81/Documents/Tracer/Kopie%20van%20VET_TRACER_QUANTITATIVE_DATA_v3%20170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03c14aac74a4fc81/Documents/Tracer/Kopie%20van%20VET_TRACER_QUANTITATIVE_DATA_v3%20170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03c14aac74a4fc81/Documents/Tracer/Kopie%20van%20VET_TRACER_QUANTITATIVE_DATA_v3%20170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rse\zespoly\ABW\ZAB\Badania%202017\Badanie%20Losy%20absolwent&#243;w%20VET%202017\TCA_badanie_mi&#281;dzynarodowe\VET_TRACER_QUANTITATIVE_DATA_01_June_2020_poprawki_Austria_23_1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eAD\Internationaler%20Bericht\Preliminary_Results_27_0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eAD\Internationaler%20Bericht\Preliminary_Results_27_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42968066491689E-2"/>
          <c:y val="2.8279752542115209E-2"/>
          <c:w val="0.9885703193350831"/>
          <c:h val="0.66839174302270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'[Kopie van VET_TRACER_QUANTITATIVE_DATA_v3 1706.xlsx]Graphs'!$B$372</c:f>
              <c:strCache>
                <c:ptCount val="1"/>
                <c:pt idx="0">
                  <c:v>Dealing with specialist and / or technical documentation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'[Kopie van VET_TRACER_QUANTITATIVE_DATA_v3 1706.xlsx]Graphs'!$A$373:$A$382</c:f>
              <c:strCache>
                <c:ptCount val="10"/>
                <c:pt idx="0">
                  <c:v>UK</c:v>
                </c:pt>
                <c:pt idx="1">
                  <c:v>Czech Republic</c:v>
                </c:pt>
                <c:pt idx="2">
                  <c:v>Austria</c:v>
                </c:pt>
                <c:pt idx="3">
                  <c:v>Ireland</c:v>
                </c:pt>
                <c:pt idx="4">
                  <c:v>Belgium Flanders</c:v>
                </c:pt>
                <c:pt idx="5">
                  <c:v>Luxembourg</c:v>
                </c:pt>
                <c:pt idx="6">
                  <c:v>Slovakia</c:v>
                </c:pt>
                <c:pt idx="7">
                  <c:v>North Macedonia</c:v>
                </c:pt>
                <c:pt idx="8">
                  <c:v>Latvia</c:v>
                </c:pt>
                <c:pt idx="9">
                  <c:v>Poland</c:v>
                </c:pt>
              </c:strCache>
            </c:strRef>
          </c:cat>
          <c:val>
            <c:numRef>
              <c:f>'[Kopie van VET_TRACER_QUANTITATIVE_DATA_v3 1706.xlsx]Graphs'!$B$373:$B$382</c:f>
              <c:numCache>
                <c:formatCode>0</c:formatCode>
                <c:ptCount val="10"/>
                <c:pt idx="0">
                  <c:v>39.907192575406029</c:v>
                </c:pt>
                <c:pt idx="1">
                  <c:v>21.013333333333335</c:v>
                </c:pt>
                <c:pt idx="2">
                  <c:v>30.241935483870968</c:v>
                </c:pt>
                <c:pt idx="3">
                  <c:v>25.48262548262548</c:v>
                </c:pt>
                <c:pt idx="4">
                  <c:v>36.423841059602651</c:v>
                </c:pt>
                <c:pt idx="5">
                  <c:v>44.444444444444443</c:v>
                </c:pt>
                <c:pt idx="6">
                  <c:v>43.75</c:v>
                </c:pt>
                <c:pt idx="7">
                  <c:v>31.92488262910798</c:v>
                </c:pt>
                <c:pt idx="8">
                  <c:v>36.785714285714285</c:v>
                </c:pt>
                <c:pt idx="9">
                  <c:v>47.284345047923324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DE-4F6A-9C85-4C36474D02CD}"/>
            </c:ext>
          </c:extLst>
        </c:ser>
        <c:ser>
          <c:idx val="1"/>
          <c:order val="1"/>
          <c:tx>
            <c:strRef>
              <c:f>'[Kopie van VET_TRACER_QUANTITATIVE_DATA_v3 1706.xlsx]Graphs'!$C$372</c:f>
              <c:strCache>
                <c:ptCount val="1"/>
                <c:pt idx="0">
                  <c:v>Use of latest technologies or software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'[Kopie van VET_TRACER_QUANTITATIVE_DATA_v3 1706.xlsx]Graphs'!$A$373:$A$382</c:f>
              <c:strCache>
                <c:ptCount val="10"/>
                <c:pt idx="0">
                  <c:v>UK</c:v>
                </c:pt>
                <c:pt idx="1">
                  <c:v>Czech Republic</c:v>
                </c:pt>
                <c:pt idx="2">
                  <c:v>Austria</c:v>
                </c:pt>
                <c:pt idx="3">
                  <c:v>Ireland</c:v>
                </c:pt>
                <c:pt idx="4">
                  <c:v>Belgium Flanders</c:v>
                </c:pt>
                <c:pt idx="5">
                  <c:v>Luxembourg</c:v>
                </c:pt>
                <c:pt idx="6">
                  <c:v>Slovakia</c:v>
                </c:pt>
                <c:pt idx="7">
                  <c:v>North Macedonia</c:v>
                </c:pt>
                <c:pt idx="8">
                  <c:v>Latvia</c:v>
                </c:pt>
                <c:pt idx="9">
                  <c:v>Poland</c:v>
                </c:pt>
              </c:strCache>
            </c:strRef>
          </c:cat>
          <c:val>
            <c:numRef>
              <c:f>'[Kopie van VET_TRACER_QUANTITATIVE_DATA_v3 1706.xlsx]Graphs'!$C$373:$C$382</c:f>
              <c:numCache>
                <c:formatCode>0</c:formatCode>
                <c:ptCount val="10"/>
                <c:pt idx="0">
                  <c:v>25.135135135135137</c:v>
                </c:pt>
                <c:pt idx="1">
                  <c:v>22.017353579175705</c:v>
                </c:pt>
                <c:pt idx="2">
                  <c:v>15.722379603399432</c:v>
                </c:pt>
                <c:pt idx="3">
                  <c:v>25.190839694656489</c:v>
                </c:pt>
                <c:pt idx="4">
                  <c:v>26.690391459074732</c:v>
                </c:pt>
                <c:pt idx="5">
                  <c:v>37.272727272727273</c:v>
                </c:pt>
                <c:pt idx="6">
                  <c:v>35.61904761904762</c:v>
                </c:pt>
                <c:pt idx="7">
                  <c:v>47.963800904977376</c:v>
                </c:pt>
                <c:pt idx="8">
                  <c:v>44.709897610921502</c:v>
                </c:pt>
                <c:pt idx="9">
                  <c:v>50.856878184344602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3DE-4F6A-9C85-4C36474D02CD}"/>
            </c:ext>
          </c:extLst>
        </c:ser>
        <c:ser>
          <c:idx val="2"/>
          <c:order val="2"/>
          <c:tx>
            <c:strRef>
              <c:f>'[Kopie van VET_TRACER_QUANTITATIVE_DATA_v3 1706.xlsx]Graphs'!$D$372</c:f>
              <c:strCache>
                <c:ptCount val="1"/>
                <c:pt idx="0">
                  <c:v>Ability to operate specialist machinery and equipment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'[Kopie van VET_TRACER_QUANTITATIVE_DATA_v3 1706.xlsx]Graphs'!$A$373:$A$382</c:f>
              <c:strCache>
                <c:ptCount val="10"/>
                <c:pt idx="0">
                  <c:v>UK</c:v>
                </c:pt>
                <c:pt idx="1">
                  <c:v>Czech Republic</c:v>
                </c:pt>
                <c:pt idx="2">
                  <c:v>Austria</c:v>
                </c:pt>
                <c:pt idx="3">
                  <c:v>Ireland</c:v>
                </c:pt>
                <c:pt idx="4">
                  <c:v>Belgium Flanders</c:v>
                </c:pt>
                <c:pt idx="5">
                  <c:v>Luxembourg</c:v>
                </c:pt>
                <c:pt idx="6">
                  <c:v>Slovakia</c:v>
                </c:pt>
                <c:pt idx="7">
                  <c:v>North Macedonia</c:v>
                </c:pt>
                <c:pt idx="8">
                  <c:v>Latvia</c:v>
                </c:pt>
                <c:pt idx="9">
                  <c:v>Poland</c:v>
                </c:pt>
              </c:strCache>
            </c:strRef>
          </c:cat>
          <c:val>
            <c:numRef>
              <c:f>'[Kopie van VET_TRACER_QUANTITATIVE_DATA_v3 1706.xlsx]Graphs'!$D$373:$D$382</c:f>
              <c:numCache>
                <c:formatCode>0</c:formatCode>
                <c:ptCount val="10"/>
                <c:pt idx="0">
                  <c:v>21.122994652406415</c:v>
                </c:pt>
                <c:pt idx="1">
                  <c:v>27.854384997242136</c:v>
                </c:pt>
                <c:pt idx="2">
                  <c:v>18.394160583941606</c:v>
                </c:pt>
                <c:pt idx="3">
                  <c:v>26.970954356846473</c:v>
                </c:pt>
                <c:pt idx="4">
                  <c:v>32.508833922261488</c:v>
                </c:pt>
                <c:pt idx="5">
                  <c:v>35.964912280701753</c:v>
                </c:pt>
                <c:pt idx="6">
                  <c:v>39.105058365758758</c:v>
                </c:pt>
                <c:pt idx="7">
                  <c:v>48.401826484018258</c:v>
                </c:pt>
                <c:pt idx="8">
                  <c:v>57.467532467532472</c:v>
                </c:pt>
                <c:pt idx="9">
                  <c:v>56.080178173719375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3DE-4F6A-9C85-4C36474D02CD}"/>
            </c:ext>
          </c:extLst>
        </c:ser>
        <c:ser>
          <c:idx val="3"/>
          <c:order val="3"/>
          <c:tx>
            <c:strRef>
              <c:f>'[Kopie van VET_TRACER_QUANTITATIVE_DATA_v3 1706.xlsx]Graphs'!$E$372</c:f>
              <c:strCache>
                <c:ptCount val="1"/>
                <c:pt idx="0">
                  <c:v>Awareness of the characteristics of individual workplaces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'[Kopie van VET_TRACER_QUANTITATIVE_DATA_v3 1706.xlsx]Graphs'!$A$373:$A$382</c:f>
              <c:strCache>
                <c:ptCount val="10"/>
                <c:pt idx="0">
                  <c:v>UK</c:v>
                </c:pt>
                <c:pt idx="1">
                  <c:v>Czech Republic</c:v>
                </c:pt>
                <c:pt idx="2">
                  <c:v>Austria</c:v>
                </c:pt>
                <c:pt idx="3">
                  <c:v>Ireland</c:v>
                </c:pt>
                <c:pt idx="4">
                  <c:v>Belgium Flanders</c:v>
                </c:pt>
                <c:pt idx="5">
                  <c:v>Luxembourg</c:v>
                </c:pt>
                <c:pt idx="6">
                  <c:v>Slovakia</c:v>
                </c:pt>
                <c:pt idx="7">
                  <c:v>North Macedonia</c:v>
                </c:pt>
                <c:pt idx="8">
                  <c:v>Latvia</c:v>
                </c:pt>
                <c:pt idx="9">
                  <c:v>Poland</c:v>
                </c:pt>
              </c:strCache>
            </c:strRef>
          </c:cat>
          <c:val>
            <c:numRef>
              <c:f>'[Kopie van VET_TRACER_QUANTITATIVE_DATA_v3 1706.xlsx]Graphs'!$E$373:$E$382</c:f>
              <c:numCache>
                <c:formatCode>0</c:formatCode>
                <c:ptCount val="10"/>
                <c:pt idx="0">
                  <c:v>21.448467966573816</c:v>
                </c:pt>
                <c:pt idx="1">
                  <c:v>49.228611500701263</c:v>
                </c:pt>
                <c:pt idx="2">
                  <c:v>59.563543003851095</c:v>
                </c:pt>
                <c:pt idx="3">
                  <c:v>68.055555555555543</c:v>
                </c:pt>
                <c:pt idx="4">
                  <c:v>51.735015772870661</c:v>
                </c:pt>
                <c:pt idx="5">
                  <c:v>60</c:v>
                </c:pt>
                <c:pt idx="6">
                  <c:v>65.186500888099474</c:v>
                </c:pt>
                <c:pt idx="7">
                  <c:v>59.534883720930225</c:v>
                </c:pt>
                <c:pt idx="8">
                  <c:v>75</c:v>
                </c:pt>
                <c:pt idx="9">
                  <c:v>64.639548932742656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3DE-4F6A-9C85-4C36474D02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2007424"/>
        <c:axId val="112013312"/>
      </c:barChart>
      <c:catAx>
        <c:axId val="11200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2013312"/>
        <c:crosses val="autoZero"/>
        <c:auto val="1"/>
        <c:lblAlgn val="ctr"/>
        <c:lblOffset val="100"/>
        <c:noMultiLvlLbl val="0"/>
      </c:catAx>
      <c:valAx>
        <c:axId val="1120133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12007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8.2939632545931761E-3"/>
          <c:y val="0.80196284774942705"/>
          <c:w val="0.59354352580927383"/>
          <c:h val="0.188827613118432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091920585147166E-2"/>
          <c:y val="1.3290876946712304E-2"/>
          <c:w val="0.950853959322286"/>
          <c:h val="0.642367966823738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'[Kopie van VET_TRACER_QUANTITATIVE_DATA_v3 1706.xlsx]Settings'!$B$107</c:f>
              <c:strCache>
                <c:ptCount val="1"/>
                <c:pt idx="0">
                  <c:v>Dealing with specialist and / or technical documentation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'[Kopie van VET_TRACER_QUANTITATIVE_DATA_v3 1706.xlsx]Settings'!$A$108:$A$112</c:f>
              <c:strCache>
                <c:ptCount val="5"/>
                <c:pt idx="0">
                  <c:v>Other </c:v>
                </c:pt>
                <c:pt idx="1">
                  <c:v>Medium-sized enterprise</c:v>
                </c:pt>
                <c:pt idx="2">
                  <c:v>Small business</c:v>
                </c:pt>
                <c:pt idx="3">
                  <c:v>School</c:v>
                </c:pt>
                <c:pt idx="4">
                  <c:v>Large company</c:v>
                </c:pt>
              </c:strCache>
            </c:strRef>
          </c:cat>
          <c:val>
            <c:numRef>
              <c:f>'[Kopie van VET_TRACER_QUANTITATIVE_DATA_v3 1706.xlsx]Settings'!$B$108:$B$112</c:f>
              <c:numCache>
                <c:formatCode>0</c:formatCode>
                <c:ptCount val="5"/>
                <c:pt idx="0">
                  <c:v>31.116794543904518</c:v>
                </c:pt>
                <c:pt idx="1">
                  <c:v>35.933147632311979</c:v>
                </c:pt>
                <c:pt idx="2">
                  <c:v>34.1712204007286</c:v>
                </c:pt>
                <c:pt idx="3">
                  <c:v>38.91257995735608</c:v>
                </c:pt>
                <c:pt idx="4">
                  <c:v>39.592760180995477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AD-4F35-BDC8-F1EB65D10D7C}"/>
            </c:ext>
          </c:extLst>
        </c:ser>
        <c:ser>
          <c:idx val="1"/>
          <c:order val="1"/>
          <c:tx>
            <c:strRef>
              <c:f>'[Kopie van VET_TRACER_QUANTITATIVE_DATA_v3 1706.xlsx]Settings'!$C$107</c:f>
              <c:strCache>
                <c:ptCount val="1"/>
                <c:pt idx="0">
                  <c:v>Use of latest technologies or software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'[Kopie van VET_TRACER_QUANTITATIVE_DATA_v3 1706.xlsx]Settings'!$A$108:$A$112</c:f>
              <c:strCache>
                <c:ptCount val="5"/>
                <c:pt idx="0">
                  <c:v>Other </c:v>
                </c:pt>
                <c:pt idx="1">
                  <c:v>Medium-sized enterprise</c:v>
                </c:pt>
                <c:pt idx="2">
                  <c:v>Small business</c:v>
                </c:pt>
                <c:pt idx="3">
                  <c:v>School</c:v>
                </c:pt>
                <c:pt idx="4">
                  <c:v>Large company</c:v>
                </c:pt>
              </c:strCache>
            </c:strRef>
          </c:cat>
          <c:val>
            <c:numRef>
              <c:f>'[Kopie van VET_TRACER_QUANTITATIVE_DATA_v3 1706.xlsx]Settings'!$C$108:$C$112</c:f>
              <c:numCache>
                <c:formatCode>0</c:formatCode>
                <c:ptCount val="5"/>
                <c:pt idx="0">
                  <c:v>25.797373358348963</c:v>
                </c:pt>
                <c:pt idx="1">
                  <c:v>30.68181818181818</c:v>
                </c:pt>
                <c:pt idx="2">
                  <c:v>32.84457478005865</c:v>
                </c:pt>
                <c:pt idx="3">
                  <c:v>40.841990158556584</c:v>
                </c:pt>
                <c:pt idx="4">
                  <c:v>41.314553990610328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AD-4F35-BDC8-F1EB65D10D7C}"/>
            </c:ext>
          </c:extLst>
        </c:ser>
        <c:ser>
          <c:idx val="2"/>
          <c:order val="2"/>
          <c:tx>
            <c:strRef>
              <c:f>'[Kopie van VET_TRACER_QUANTITATIVE_DATA_v3 1706.xlsx]Settings'!$D$107</c:f>
              <c:strCache>
                <c:ptCount val="1"/>
                <c:pt idx="0">
                  <c:v>Ability to operate specialist machinery and equipment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'[Kopie van VET_TRACER_QUANTITATIVE_DATA_v3 1706.xlsx]Settings'!$A$108:$A$112</c:f>
              <c:strCache>
                <c:ptCount val="5"/>
                <c:pt idx="0">
                  <c:v>Other </c:v>
                </c:pt>
                <c:pt idx="1">
                  <c:v>Medium-sized enterprise</c:v>
                </c:pt>
                <c:pt idx="2">
                  <c:v>Small business</c:v>
                </c:pt>
                <c:pt idx="3">
                  <c:v>School</c:v>
                </c:pt>
                <c:pt idx="4">
                  <c:v>Large company</c:v>
                </c:pt>
              </c:strCache>
            </c:strRef>
          </c:cat>
          <c:val>
            <c:numRef>
              <c:f>'[Kopie van VET_TRACER_QUANTITATIVE_DATA_v3 1706.xlsx]Settings'!$D$108:$D$112</c:f>
              <c:numCache>
                <c:formatCode>0</c:formatCode>
                <c:ptCount val="5"/>
                <c:pt idx="0">
                  <c:v>27.767354596622887</c:v>
                </c:pt>
                <c:pt idx="1">
                  <c:v>34.826589595375722</c:v>
                </c:pt>
                <c:pt idx="2">
                  <c:v>39.108372598767673</c:v>
                </c:pt>
                <c:pt idx="3">
                  <c:v>45.603495357728022</c:v>
                </c:pt>
                <c:pt idx="4">
                  <c:v>45.601851851851848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3AD-4F35-BDC8-F1EB65D10D7C}"/>
            </c:ext>
          </c:extLst>
        </c:ser>
        <c:ser>
          <c:idx val="3"/>
          <c:order val="3"/>
          <c:tx>
            <c:strRef>
              <c:f>'[Kopie van VET_TRACER_QUANTITATIVE_DATA_v3 1706.xlsx]Settings'!$E$107</c:f>
              <c:strCache>
                <c:ptCount val="1"/>
                <c:pt idx="0">
                  <c:v>Awareness of the characteristics of individual workplaces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'[Kopie van VET_TRACER_QUANTITATIVE_DATA_v3 1706.xlsx]Settings'!$A$108:$A$112</c:f>
              <c:strCache>
                <c:ptCount val="5"/>
                <c:pt idx="0">
                  <c:v>Other </c:v>
                </c:pt>
                <c:pt idx="1">
                  <c:v>Medium-sized enterprise</c:v>
                </c:pt>
                <c:pt idx="2">
                  <c:v>Small business</c:v>
                </c:pt>
                <c:pt idx="3">
                  <c:v>School</c:v>
                </c:pt>
                <c:pt idx="4">
                  <c:v>Large company</c:v>
                </c:pt>
              </c:strCache>
            </c:strRef>
          </c:cat>
          <c:val>
            <c:numRef>
              <c:f>'[Kopie van VET_TRACER_QUANTITATIVE_DATA_v3 1706.xlsx]Settings'!$E$108:$E$112</c:f>
              <c:numCache>
                <c:formatCode>0</c:formatCode>
                <c:ptCount val="5"/>
                <c:pt idx="0">
                  <c:v>56.986729117876656</c:v>
                </c:pt>
                <c:pt idx="1">
                  <c:v>58.690176322418139</c:v>
                </c:pt>
                <c:pt idx="2">
                  <c:v>57.382992748846405</c:v>
                </c:pt>
                <c:pt idx="3">
                  <c:v>55.617128463476064</c:v>
                </c:pt>
                <c:pt idx="4">
                  <c:v>66.59574468085107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3AD-4F35-BDC8-F1EB65D10D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2158592"/>
        <c:axId val="112160128"/>
      </c:barChart>
      <c:catAx>
        <c:axId val="11215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2160128"/>
        <c:crosses val="autoZero"/>
        <c:auto val="1"/>
        <c:lblAlgn val="ctr"/>
        <c:lblOffset val="100"/>
        <c:noMultiLvlLbl val="0"/>
      </c:catAx>
      <c:valAx>
        <c:axId val="112160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2158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731873947600929E-2"/>
          <c:y val="0.78014622057692873"/>
          <c:w val="0.42366886456874436"/>
          <c:h val="0.208778048634144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471635124556801"/>
          <c:y val="5.4345627297143373E-2"/>
          <c:w val="0.74041891145185801"/>
          <c:h val="0.770829517441005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'[Kopie van VET_TRACER_QUANTITATIVE_DATA_v3 1706.xlsx]Graphs (2)'!$B$448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effectLst/>
          </c:spPr>
          <c:invertIfNegative val="0"/>
          <c:dLbls>
            <c:delete val="1"/>
          </c:dLbls>
          <c:cat>
            <c:strRef>
              <c:f>'[Kopie van VET_TRACER_QUANTITATIVE_DATA_v3 1706.xlsx]Graphs (2)'!$A$449:$A$458</c:f>
              <c:strCache>
                <c:ptCount val="10"/>
                <c:pt idx="0">
                  <c:v>UK</c:v>
                </c:pt>
                <c:pt idx="1">
                  <c:v>Ireland</c:v>
                </c:pt>
                <c:pt idx="2">
                  <c:v>Slovakia</c:v>
                </c:pt>
                <c:pt idx="3">
                  <c:v>Poland</c:v>
                </c:pt>
                <c:pt idx="4">
                  <c:v>North Macedonia</c:v>
                </c:pt>
                <c:pt idx="5">
                  <c:v>Belgium Flanders</c:v>
                </c:pt>
                <c:pt idx="6">
                  <c:v>Czech Republic</c:v>
                </c:pt>
                <c:pt idx="7">
                  <c:v>Austria</c:v>
                </c:pt>
                <c:pt idx="8">
                  <c:v>Luxembourg</c:v>
                </c:pt>
                <c:pt idx="9">
                  <c:v>Latvia</c:v>
                </c:pt>
              </c:strCache>
            </c:strRef>
          </c:cat>
          <c:val>
            <c:numRef>
              <c:f>'[Kopie van VET_TRACER_QUANTITATIVE_DATA_v3 1706.xlsx]Graphs (2)'!$B$449:$B$458</c:f>
              <c:numCache>
                <c:formatCode>0</c:formatCode>
                <c:ptCount val="10"/>
                <c:pt idx="0">
                  <c:v>33.860045146726861</c:v>
                </c:pt>
                <c:pt idx="1">
                  <c:v>16</c:v>
                </c:pt>
                <c:pt idx="2">
                  <c:v>3.5211267605633805</c:v>
                </c:pt>
                <c:pt idx="3">
                  <c:v>2.5193798449612403</c:v>
                </c:pt>
                <c:pt idx="4">
                  <c:v>5.4298642533936654</c:v>
                </c:pt>
                <c:pt idx="5">
                  <c:v>2.7522935779816518</c:v>
                </c:pt>
                <c:pt idx="6">
                  <c:v>2.5282167042889392</c:v>
                </c:pt>
                <c:pt idx="7">
                  <c:v>3.7275064267352187</c:v>
                </c:pt>
                <c:pt idx="8">
                  <c:v>3.278688524590164</c:v>
                </c:pt>
                <c:pt idx="9">
                  <c:v>1.8404907975460123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32-4FAD-9415-30164B857F28}"/>
            </c:ext>
          </c:extLst>
        </c:ser>
        <c:ser>
          <c:idx val="1"/>
          <c:order val="1"/>
          <c:tx>
            <c:strRef>
              <c:f>'[Kopie van VET_TRACER_QUANTITATIVE_DATA_v3 1706.xlsx]Graphs (2)'!$C$448</c:f>
              <c:strCache>
                <c:ptCount val="1"/>
                <c:pt idx="0">
                  <c:v>A little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effectLst/>
          </c:spPr>
          <c:invertIfNegative val="0"/>
          <c:dLbls>
            <c:delete val="1"/>
          </c:dLbls>
          <c:cat>
            <c:strRef>
              <c:f>'[Kopie van VET_TRACER_QUANTITATIVE_DATA_v3 1706.xlsx]Graphs (2)'!$A$449:$A$458</c:f>
              <c:strCache>
                <c:ptCount val="10"/>
                <c:pt idx="0">
                  <c:v>UK</c:v>
                </c:pt>
                <c:pt idx="1">
                  <c:v>Ireland</c:v>
                </c:pt>
                <c:pt idx="2">
                  <c:v>Slovakia</c:v>
                </c:pt>
                <c:pt idx="3">
                  <c:v>Poland</c:v>
                </c:pt>
                <c:pt idx="4">
                  <c:v>North Macedonia</c:v>
                </c:pt>
                <c:pt idx="5">
                  <c:v>Belgium Flanders</c:v>
                </c:pt>
                <c:pt idx="6">
                  <c:v>Czech Republic</c:v>
                </c:pt>
                <c:pt idx="7">
                  <c:v>Austria</c:v>
                </c:pt>
                <c:pt idx="8">
                  <c:v>Luxembourg</c:v>
                </c:pt>
                <c:pt idx="9">
                  <c:v>Latvia</c:v>
                </c:pt>
              </c:strCache>
            </c:strRef>
          </c:cat>
          <c:val>
            <c:numRef>
              <c:f>'[Kopie van VET_TRACER_QUANTITATIVE_DATA_v3 1706.xlsx]Graphs (2)'!$C$449:$C$458</c:f>
              <c:numCache>
                <c:formatCode>0</c:formatCode>
                <c:ptCount val="10"/>
                <c:pt idx="0">
                  <c:v>32.731376975169304</c:v>
                </c:pt>
                <c:pt idx="1">
                  <c:v>17.454545454545457</c:v>
                </c:pt>
                <c:pt idx="2">
                  <c:v>10.035211267605634</c:v>
                </c:pt>
                <c:pt idx="3">
                  <c:v>29.689922480620158</c:v>
                </c:pt>
                <c:pt idx="4">
                  <c:v>7.2398190045248878</c:v>
                </c:pt>
                <c:pt idx="5">
                  <c:v>12.538226299694188</c:v>
                </c:pt>
                <c:pt idx="6">
                  <c:v>7.3137697516930027</c:v>
                </c:pt>
                <c:pt idx="7">
                  <c:v>5.7840616966580978</c:v>
                </c:pt>
                <c:pt idx="8">
                  <c:v>9.0163934426229506</c:v>
                </c:pt>
                <c:pt idx="9">
                  <c:v>5.5214723926380369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932-4FAD-9415-30164B857F28}"/>
            </c:ext>
          </c:extLst>
        </c:ser>
        <c:ser>
          <c:idx val="2"/>
          <c:order val="2"/>
          <c:tx>
            <c:strRef>
              <c:f>'[Kopie van VET_TRACER_QUANTITATIVE_DATA_v3 1706.xlsx]Graphs (2)'!$D$448</c:f>
              <c:strCache>
                <c:ptCount val="1"/>
                <c:pt idx="0">
                  <c:v>To some extent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effectLst/>
          </c:spPr>
          <c:invertIfNegative val="0"/>
          <c:dLbls>
            <c:delete val="1"/>
          </c:dLbls>
          <c:cat>
            <c:strRef>
              <c:f>'[Kopie van VET_TRACER_QUANTITATIVE_DATA_v3 1706.xlsx]Graphs (2)'!$A$449:$A$458</c:f>
              <c:strCache>
                <c:ptCount val="10"/>
                <c:pt idx="0">
                  <c:v>UK</c:v>
                </c:pt>
                <c:pt idx="1">
                  <c:v>Ireland</c:v>
                </c:pt>
                <c:pt idx="2">
                  <c:v>Slovakia</c:v>
                </c:pt>
                <c:pt idx="3">
                  <c:v>Poland</c:v>
                </c:pt>
                <c:pt idx="4">
                  <c:v>North Macedonia</c:v>
                </c:pt>
                <c:pt idx="5">
                  <c:v>Belgium Flanders</c:v>
                </c:pt>
                <c:pt idx="6">
                  <c:v>Czech Republic</c:v>
                </c:pt>
                <c:pt idx="7">
                  <c:v>Austria</c:v>
                </c:pt>
                <c:pt idx="8">
                  <c:v>Luxembourg</c:v>
                </c:pt>
                <c:pt idx="9">
                  <c:v>Latvia</c:v>
                </c:pt>
              </c:strCache>
            </c:strRef>
          </c:cat>
          <c:val>
            <c:numRef>
              <c:f>'[Kopie van VET_TRACER_QUANTITATIVE_DATA_v3 1706.xlsx]Graphs (2)'!$D$449:$D$458</c:f>
              <c:numCache>
                <c:formatCode>0</c:formatCode>
                <c:ptCount val="10"/>
                <c:pt idx="0">
                  <c:v>22.573363431151243</c:v>
                </c:pt>
                <c:pt idx="1">
                  <c:v>28.72727272727273</c:v>
                </c:pt>
                <c:pt idx="2">
                  <c:v>32.74647887323944</c:v>
                </c:pt>
                <c:pt idx="3">
                  <c:v>7.6744186046511631</c:v>
                </c:pt>
                <c:pt idx="4">
                  <c:v>24.434389140271492</c:v>
                </c:pt>
                <c:pt idx="5">
                  <c:v>19.571865443425075</c:v>
                </c:pt>
                <c:pt idx="6">
                  <c:v>23.972911963882616</c:v>
                </c:pt>
                <c:pt idx="7">
                  <c:v>17.352185089974292</c:v>
                </c:pt>
                <c:pt idx="8">
                  <c:v>6.557377049180328</c:v>
                </c:pt>
                <c:pt idx="9">
                  <c:v>11.349693251533742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932-4FAD-9415-30164B857F28}"/>
            </c:ext>
          </c:extLst>
        </c:ser>
        <c:ser>
          <c:idx val="3"/>
          <c:order val="3"/>
          <c:tx>
            <c:strRef>
              <c:f>'[Kopie van VET_TRACER_QUANTITATIVE_DATA_v3 1706.xlsx]Graphs (2)'!$E$448</c:f>
              <c:strCache>
                <c:ptCount val="1"/>
                <c:pt idx="0">
                  <c:v>A lot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effectLst/>
          </c:spPr>
          <c:invertIfNegative val="0"/>
          <c:dLbls>
            <c:delete val="1"/>
          </c:dLbls>
          <c:cat>
            <c:strRef>
              <c:f>'[Kopie van VET_TRACER_QUANTITATIVE_DATA_v3 1706.xlsx]Graphs (2)'!$A$449:$A$458</c:f>
              <c:strCache>
                <c:ptCount val="10"/>
                <c:pt idx="0">
                  <c:v>UK</c:v>
                </c:pt>
                <c:pt idx="1">
                  <c:v>Ireland</c:v>
                </c:pt>
                <c:pt idx="2">
                  <c:v>Slovakia</c:v>
                </c:pt>
                <c:pt idx="3">
                  <c:v>Poland</c:v>
                </c:pt>
                <c:pt idx="4">
                  <c:v>North Macedonia</c:v>
                </c:pt>
                <c:pt idx="5">
                  <c:v>Belgium Flanders</c:v>
                </c:pt>
                <c:pt idx="6">
                  <c:v>Czech Republic</c:v>
                </c:pt>
                <c:pt idx="7">
                  <c:v>Austria</c:v>
                </c:pt>
                <c:pt idx="8">
                  <c:v>Luxembourg</c:v>
                </c:pt>
                <c:pt idx="9">
                  <c:v>Latvia</c:v>
                </c:pt>
              </c:strCache>
            </c:strRef>
          </c:cat>
          <c:val>
            <c:numRef>
              <c:f>'[Kopie van VET_TRACER_QUANTITATIVE_DATA_v3 1706.xlsx]Graphs (2)'!$E$449:$E$458</c:f>
              <c:numCache>
                <c:formatCode>0</c:formatCode>
                <c:ptCount val="10"/>
                <c:pt idx="0">
                  <c:v>9.4808126410835225</c:v>
                </c:pt>
                <c:pt idx="1">
                  <c:v>24</c:v>
                </c:pt>
                <c:pt idx="2">
                  <c:v>35.387323943661968</c:v>
                </c:pt>
                <c:pt idx="3">
                  <c:v>32.441860465116278</c:v>
                </c:pt>
                <c:pt idx="4">
                  <c:v>49.773755656108598</c:v>
                </c:pt>
                <c:pt idx="5">
                  <c:v>31.192660550458719</c:v>
                </c:pt>
                <c:pt idx="6">
                  <c:v>33.002257336343114</c:v>
                </c:pt>
                <c:pt idx="7">
                  <c:v>37.017994858611821</c:v>
                </c:pt>
                <c:pt idx="8">
                  <c:v>27.868852459016392</c:v>
                </c:pt>
                <c:pt idx="9">
                  <c:v>22.085889570552148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932-4FAD-9415-30164B857F28}"/>
            </c:ext>
          </c:extLst>
        </c:ser>
        <c:ser>
          <c:idx val="4"/>
          <c:order val="4"/>
          <c:tx>
            <c:strRef>
              <c:f>'[Kopie van VET_TRACER_QUANTITATIVE_DATA_v3 1706.xlsx]Graphs (2)'!$F$448</c:f>
              <c:strCache>
                <c:ptCount val="1"/>
                <c:pt idx="0">
                  <c:v>Completely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effectLst/>
          </c:spPr>
          <c:invertIfNegative val="0"/>
          <c:dLbls>
            <c:delete val="1"/>
          </c:dLbls>
          <c:cat>
            <c:strRef>
              <c:f>'[Kopie van VET_TRACER_QUANTITATIVE_DATA_v3 1706.xlsx]Graphs (2)'!$A$449:$A$458</c:f>
              <c:strCache>
                <c:ptCount val="10"/>
                <c:pt idx="0">
                  <c:v>UK</c:v>
                </c:pt>
                <c:pt idx="1">
                  <c:v>Ireland</c:v>
                </c:pt>
                <c:pt idx="2">
                  <c:v>Slovakia</c:v>
                </c:pt>
                <c:pt idx="3">
                  <c:v>Poland</c:v>
                </c:pt>
                <c:pt idx="4">
                  <c:v>North Macedonia</c:v>
                </c:pt>
                <c:pt idx="5">
                  <c:v>Belgium Flanders</c:v>
                </c:pt>
                <c:pt idx="6">
                  <c:v>Czech Republic</c:v>
                </c:pt>
                <c:pt idx="7">
                  <c:v>Austria</c:v>
                </c:pt>
                <c:pt idx="8">
                  <c:v>Luxembourg</c:v>
                </c:pt>
                <c:pt idx="9">
                  <c:v>Latvia</c:v>
                </c:pt>
              </c:strCache>
            </c:strRef>
          </c:cat>
          <c:val>
            <c:numRef>
              <c:f>'[Kopie van VET_TRACER_QUANTITATIVE_DATA_v3 1706.xlsx]Graphs (2)'!$F$449:$F$458</c:f>
              <c:numCache>
                <c:formatCode>0</c:formatCode>
                <c:ptCount val="10"/>
                <c:pt idx="0">
                  <c:v>1.3544018058690745</c:v>
                </c:pt>
                <c:pt idx="1">
                  <c:v>13.818181818181818</c:v>
                </c:pt>
                <c:pt idx="2">
                  <c:v>18.30985915492958</c:v>
                </c:pt>
                <c:pt idx="3">
                  <c:v>27.674418604651162</c:v>
                </c:pt>
                <c:pt idx="4">
                  <c:v>13.122171945701359</c:v>
                </c:pt>
                <c:pt idx="5">
                  <c:v>33.944954128440372</c:v>
                </c:pt>
                <c:pt idx="6">
                  <c:v>33.182844243792324</c:v>
                </c:pt>
                <c:pt idx="7">
                  <c:v>36.11825192802057</c:v>
                </c:pt>
                <c:pt idx="8">
                  <c:v>53.278688524590166</c:v>
                </c:pt>
                <c:pt idx="9">
                  <c:v>59.202453987730067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932-4FAD-9415-30164B857F2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2469504"/>
        <c:axId val="112471040"/>
      </c:barChart>
      <c:catAx>
        <c:axId val="112469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 b="1"/>
            </a:pPr>
            <a:endParaRPr lang="pl-PL"/>
          </a:p>
        </c:txPr>
        <c:crossAx val="112471040"/>
        <c:crosses val="autoZero"/>
        <c:auto val="1"/>
        <c:lblAlgn val="ctr"/>
        <c:lblOffset val="100"/>
        <c:noMultiLvlLbl val="0"/>
      </c:catAx>
      <c:valAx>
        <c:axId val="11247104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11246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530435642652171"/>
          <c:y val="0.93448044061170377"/>
          <c:w val="0.76459492305732979"/>
          <c:h val="4.1685858155189638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600"/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'[Kopie van VET_TRACER_QUANTITATIVE_DATA_v3 1706.xlsx]gRAPHS duration'!$B$2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effectLst/>
          </c:spPr>
          <c:invertIfNegative val="0"/>
          <c:cat>
            <c:strRef>
              <c:f>'[Kopie van VET_TRACER_QUANTITATIVE_DATA_v3 1706.xlsx]gRAPHS duration'!$A$3:$A$7</c:f>
              <c:strCache>
                <c:ptCount val="5"/>
                <c:pt idx="0">
                  <c:v>2 weeks</c:v>
                </c:pt>
                <c:pt idx="1">
                  <c:v>3 weeks</c:v>
                </c:pt>
                <c:pt idx="2">
                  <c:v>4 weeks</c:v>
                </c:pt>
                <c:pt idx="3">
                  <c:v>1-3 months</c:v>
                </c:pt>
                <c:pt idx="4">
                  <c:v>More than 3 months</c:v>
                </c:pt>
              </c:strCache>
            </c:strRef>
          </c:cat>
          <c:val>
            <c:numRef>
              <c:f>'[Kopie van VET_TRACER_QUANTITATIVE_DATA_v3 1706.xlsx]gRAPHS duration'!$B$3:$B$7</c:f>
              <c:numCache>
                <c:formatCode>0</c:formatCode>
                <c:ptCount val="5"/>
                <c:pt idx="0">
                  <c:v>8.360128617363344</c:v>
                </c:pt>
                <c:pt idx="1">
                  <c:v>6.6697761194029859</c:v>
                </c:pt>
                <c:pt idx="2">
                  <c:v>3.8345105953582239</c:v>
                </c:pt>
                <c:pt idx="3">
                  <c:v>6.3475546305931312</c:v>
                </c:pt>
                <c:pt idx="4">
                  <c:v>3.6734693877551026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F8-4369-87EE-267348E9A31A}"/>
            </c:ext>
          </c:extLst>
        </c:ser>
        <c:ser>
          <c:idx val="1"/>
          <c:order val="1"/>
          <c:tx>
            <c:strRef>
              <c:f>'[Kopie van VET_TRACER_QUANTITATIVE_DATA_v3 1706.xlsx]gRAPHS duration'!$C$2</c:f>
              <c:strCache>
                <c:ptCount val="1"/>
                <c:pt idx="0">
                  <c:v>Only a little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effectLst/>
          </c:spPr>
          <c:invertIfNegative val="0"/>
          <c:cat>
            <c:strRef>
              <c:f>'[Kopie van VET_TRACER_QUANTITATIVE_DATA_v3 1706.xlsx]gRAPHS duration'!$A$3:$A$7</c:f>
              <c:strCache>
                <c:ptCount val="5"/>
                <c:pt idx="0">
                  <c:v>2 weeks</c:v>
                </c:pt>
                <c:pt idx="1">
                  <c:v>3 weeks</c:v>
                </c:pt>
                <c:pt idx="2">
                  <c:v>4 weeks</c:v>
                </c:pt>
                <c:pt idx="3">
                  <c:v>1-3 months</c:v>
                </c:pt>
                <c:pt idx="4">
                  <c:v>More than 3 months</c:v>
                </c:pt>
              </c:strCache>
            </c:strRef>
          </c:cat>
          <c:val>
            <c:numRef>
              <c:f>'[Kopie van VET_TRACER_QUANTITATIVE_DATA_v3 1706.xlsx]gRAPHS duration'!$C$3:$C$7</c:f>
              <c:numCache>
                <c:formatCode>0</c:formatCode>
                <c:ptCount val="5"/>
                <c:pt idx="0">
                  <c:v>11.468381564844588</c:v>
                </c:pt>
                <c:pt idx="1">
                  <c:v>12.87313432835821</c:v>
                </c:pt>
                <c:pt idx="2">
                  <c:v>7.7699293642785063</c:v>
                </c:pt>
                <c:pt idx="3">
                  <c:v>6.9719042663891786</c:v>
                </c:pt>
                <c:pt idx="4">
                  <c:v>6.5306122448979593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1F8-4369-87EE-267348E9A31A}"/>
            </c:ext>
          </c:extLst>
        </c:ser>
        <c:ser>
          <c:idx val="2"/>
          <c:order val="2"/>
          <c:tx>
            <c:strRef>
              <c:f>'[Kopie van VET_TRACER_QUANTITATIVE_DATA_v3 1706.xlsx]gRAPHS duration'!$D$2</c:f>
              <c:strCache>
                <c:ptCount val="1"/>
                <c:pt idx="0">
                  <c:v>To some extent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effectLst/>
          </c:spPr>
          <c:invertIfNegative val="0"/>
          <c:cat>
            <c:strRef>
              <c:f>'[Kopie van VET_TRACER_QUANTITATIVE_DATA_v3 1706.xlsx]gRAPHS duration'!$A$3:$A$7</c:f>
              <c:strCache>
                <c:ptCount val="5"/>
                <c:pt idx="0">
                  <c:v>2 weeks</c:v>
                </c:pt>
                <c:pt idx="1">
                  <c:v>3 weeks</c:v>
                </c:pt>
                <c:pt idx="2">
                  <c:v>4 weeks</c:v>
                </c:pt>
                <c:pt idx="3">
                  <c:v>1-3 months</c:v>
                </c:pt>
                <c:pt idx="4">
                  <c:v>More than 3 months</c:v>
                </c:pt>
              </c:strCache>
            </c:strRef>
          </c:cat>
          <c:val>
            <c:numRef>
              <c:f>'[Kopie van VET_TRACER_QUANTITATIVE_DATA_v3 1706.xlsx]gRAPHS duration'!$D$3:$D$7</c:f>
              <c:numCache>
                <c:formatCode>0</c:formatCode>
                <c:ptCount val="5"/>
                <c:pt idx="0">
                  <c:v>26.580921757770632</c:v>
                </c:pt>
                <c:pt idx="1">
                  <c:v>25.513059701492537</c:v>
                </c:pt>
                <c:pt idx="2">
                  <c:v>22.704339051463169</c:v>
                </c:pt>
                <c:pt idx="3">
                  <c:v>15.088449531737774</c:v>
                </c:pt>
                <c:pt idx="4">
                  <c:v>11.836734693877551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1F8-4369-87EE-267348E9A31A}"/>
            </c:ext>
          </c:extLst>
        </c:ser>
        <c:ser>
          <c:idx val="3"/>
          <c:order val="3"/>
          <c:tx>
            <c:strRef>
              <c:f>'[Kopie van VET_TRACER_QUANTITATIVE_DATA_v3 1706.xlsx]gRAPHS duration'!$E$2</c:f>
              <c:strCache>
                <c:ptCount val="1"/>
                <c:pt idx="0">
                  <c:v>A lot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effectLst/>
          </c:spPr>
          <c:invertIfNegative val="0"/>
          <c:cat>
            <c:strRef>
              <c:f>'[Kopie van VET_TRACER_QUANTITATIVE_DATA_v3 1706.xlsx]gRAPHS duration'!$A$3:$A$7</c:f>
              <c:strCache>
                <c:ptCount val="5"/>
                <c:pt idx="0">
                  <c:v>2 weeks</c:v>
                </c:pt>
                <c:pt idx="1">
                  <c:v>3 weeks</c:v>
                </c:pt>
                <c:pt idx="2">
                  <c:v>4 weeks</c:v>
                </c:pt>
                <c:pt idx="3">
                  <c:v>1-3 months</c:v>
                </c:pt>
                <c:pt idx="4">
                  <c:v>More than 3 months</c:v>
                </c:pt>
              </c:strCache>
            </c:strRef>
          </c:cat>
          <c:val>
            <c:numRef>
              <c:f>'[Kopie van VET_TRACER_QUANTITATIVE_DATA_v3 1706.xlsx]gRAPHS duration'!$E$3:$E$7</c:f>
              <c:numCache>
                <c:formatCode>0</c:formatCode>
                <c:ptCount val="5"/>
                <c:pt idx="0">
                  <c:v>29.153269024651664</c:v>
                </c:pt>
                <c:pt idx="1">
                  <c:v>30.457089552238809</c:v>
                </c:pt>
                <c:pt idx="2">
                  <c:v>32.49243188698285</c:v>
                </c:pt>
                <c:pt idx="3">
                  <c:v>32.986472424557753</c:v>
                </c:pt>
                <c:pt idx="4">
                  <c:v>33.469387755102041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1F8-4369-87EE-267348E9A31A}"/>
            </c:ext>
          </c:extLst>
        </c:ser>
        <c:ser>
          <c:idx val="4"/>
          <c:order val="4"/>
          <c:tx>
            <c:strRef>
              <c:f>'[Kopie van VET_TRACER_QUANTITATIVE_DATA_v3 1706.xlsx]gRAPHS duration'!$F$2</c:f>
              <c:strCache>
                <c:ptCount val="1"/>
                <c:pt idx="0">
                  <c:v>Completely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effectLst/>
          </c:spPr>
          <c:invertIfNegative val="0"/>
          <c:cat>
            <c:strRef>
              <c:f>'[Kopie van VET_TRACER_QUANTITATIVE_DATA_v3 1706.xlsx]gRAPHS duration'!$A$3:$A$7</c:f>
              <c:strCache>
                <c:ptCount val="5"/>
                <c:pt idx="0">
                  <c:v>2 weeks</c:v>
                </c:pt>
                <c:pt idx="1">
                  <c:v>3 weeks</c:v>
                </c:pt>
                <c:pt idx="2">
                  <c:v>4 weeks</c:v>
                </c:pt>
                <c:pt idx="3">
                  <c:v>1-3 months</c:v>
                </c:pt>
                <c:pt idx="4">
                  <c:v>More than 3 months</c:v>
                </c:pt>
              </c:strCache>
            </c:strRef>
          </c:cat>
          <c:val>
            <c:numRef>
              <c:f>'[Kopie van VET_TRACER_QUANTITATIVE_DATA_v3 1706.xlsx]gRAPHS duration'!$F$3:$F$7</c:f>
              <c:numCache>
                <c:formatCode>0</c:formatCode>
                <c:ptCount val="5"/>
                <c:pt idx="0">
                  <c:v>24.437299035369776</c:v>
                </c:pt>
                <c:pt idx="1">
                  <c:v>24.486940298507463</c:v>
                </c:pt>
                <c:pt idx="2">
                  <c:v>33.198789101917257</c:v>
                </c:pt>
                <c:pt idx="3">
                  <c:v>38.605619146722162</c:v>
                </c:pt>
                <c:pt idx="4">
                  <c:v>44.489795918367349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1F8-4369-87EE-267348E9A3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2530176"/>
        <c:axId val="112531712"/>
      </c:barChart>
      <c:catAx>
        <c:axId val="112530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112531712"/>
        <c:crosses val="autoZero"/>
        <c:auto val="1"/>
        <c:lblAlgn val="ctr"/>
        <c:lblOffset val="100"/>
        <c:noMultiLvlLbl val="0"/>
      </c:catAx>
      <c:valAx>
        <c:axId val="112531712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112530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263065683866843"/>
          <c:y val="0.94404630963489289"/>
          <c:w val="0.55160363043374339"/>
          <c:h val="5.09808121297506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BREAKDOWN!$V$787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BREAKDOWN!$U$788:$U$798</c:f>
              <c:strCache>
                <c:ptCount val="11"/>
                <c:pt idx="0">
                  <c:v>AUSTRIA</c:v>
                </c:pt>
                <c:pt idx="1">
                  <c:v>NORTH MACEDONIA</c:v>
                </c:pt>
                <c:pt idx="2">
                  <c:v>SLOVAKIA</c:v>
                </c:pt>
                <c:pt idx="3">
                  <c:v>UK</c:v>
                </c:pt>
                <c:pt idx="4">
                  <c:v>BELGIUM FLANDERS</c:v>
                </c:pt>
                <c:pt idx="5">
                  <c:v>IRELAND</c:v>
                </c:pt>
                <c:pt idx="6">
                  <c:v>CZECH REPUBLIC</c:v>
                </c:pt>
                <c:pt idx="7">
                  <c:v>LUXEMBOURG</c:v>
                </c:pt>
                <c:pt idx="8">
                  <c:v>LATVIA</c:v>
                </c:pt>
                <c:pt idx="9">
                  <c:v>POLAND</c:v>
                </c:pt>
                <c:pt idx="10">
                  <c:v>TOTAL</c:v>
                </c:pt>
              </c:strCache>
            </c:strRef>
          </c:cat>
          <c:val>
            <c:numRef>
              <c:f>BREAKDOWN!$V$788:$V$798</c:f>
              <c:numCache>
                <c:formatCode>0</c:formatCode>
                <c:ptCount val="11"/>
                <c:pt idx="0">
                  <c:v>35.877862595419849</c:v>
                </c:pt>
                <c:pt idx="1">
                  <c:v>33.333333333333329</c:v>
                </c:pt>
                <c:pt idx="2">
                  <c:v>38.787878787878789</c:v>
                </c:pt>
                <c:pt idx="3">
                  <c:v>28.31050228310502</c:v>
                </c:pt>
                <c:pt idx="4">
                  <c:v>20.72072072072072</c:v>
                </c:pt>
                <c:pt idx="5">
                  <c:v>34.513274336283182</c:v>
                </c:pt>
                <c:pt idx="6">
                  <c:v>31.75787728026534</c:v>
                </c:pt>
                <c:pt idx="7">
                  <c:v>25</c:v>
                </c:pt>
                <c:pt idx="8">
                  <c:v>19.587628865979383</c:v>
                </c:pt>
                <c:pt idx="9">
                  <c:v>23.439099283520985</c:v>
                </c:pt>
                <c:pt idx="10">
                  <c:v>29.216152019002372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F4-4702-939D-261A917129DE}"/>
            </c:ext>
          </c:extLst>
        </c:ser>
        <c:ser>
          <c:idx val="1"/>
          <c:order val="1"/>
          <c:tx>
            <c:strRef>
              <c:f>BREAKDOWN!$W$787</c:f>
              <c:strCache>
                <c:ptCount val="1"/>
                <c:pt idx="0">
                  <c:v>Only a little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BREAKDOWN!$U$788:$U$798</c:f>
              <c:strCache>
                <c:ptCount val="11"/>
                <c:pt idx="0">
                  <c:v>AUSTRIA</c:v>
                </c:pt>
                <c:pt idx="1">
                  <c:v>NORTH MACEDONIA</c:v>
                </c:pt>
                <c:pt idx="2">
                  <c:v>SLOVAKIA</c:v>
                </c:pt>
                <c:pt idx="3">
                  <c:v>UK</c:v>
                </c:pt>
                <c:pt idx="4">
                  <c:v>BELGIUM FLANDERS</c:v>
                </c:pt>
                <c:pt idx="5">
                  <c:v>IRELAND</c:v>
                </c:pt>
                <c:pt idx="6">
                  <c:v>CZECH REPUBLIC</c:v>
                </c:pt>
                <c:pt idx="7">
                  <c:v>LUXEMBOURG</c:v>
                </c:pt>
                <c:pt idx="8">
                  <c:v>LATVIA</c:v>
                </c:pt>
                <c:pt idx="9">
                  <c:v>POLAND</c:v>
                </c:pt>
                <c:pt idx="10">
                  <c:v>TOTAL</c:v>
                </c:pt>
              </c:strCache>
            </c:strRef>
          </c:cat>
          <c:val>
            <c:numRef>
              <c:f>BREAKDOWN!$W$788:$W$798</c:f>
              <c:numCache>
                <c:formatCode>0</c:formatCode>
                <c:ptCount val="11"/>
                <c:pt idx="0">
                  <c:v>11.195928753180661</c:v>
                </c:pt>
                <c:pt idx="1">
                  <c:v>7.4074074074074066</c:v>
                </c:pt>
                <c:pt idx="2">
                  <c:v>14.545454545454545</c:v>
                </c:pt>
                <c:pt idx="3">
                  <c:v>8.2191780821917799</c:v>
                </c:pt>
                <c:pt idx="4">
                  <c:v>21.621621621621621</c:v>
                </c:pt>
                <c:pt idx="5">
                  <c:v>8.8495575221238933</c:v>
                </c:pt>
                <c:pt idx="6">
                  <c:v>13.432835820895523</c:v>
                </c:pt>
                <c:pt idx="7">
                  <c:v>16.666666666666664</c:v>
                </c:pt>
                <c:pt idx="8">
                  <c:v>15.463917525773196</c:v>
                </c:pt>
                <c:pt idx="9">
                  <c:v>16.786079836233366</c:v>
                </c:pt>
                <c:pt idx="10">
                  <c:v>14.04394299287411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2F4-4702-939D-261A917129DE}"/>
            </c:ext>
          </c:extLst>
        </c:ser>
        <c:ser>
          <c:idx val="2"/>
          <c:order val="2"/>
          <c:tx>
            <c:strRef>
              <c:f>BREAKDOWN!$X$787</c:f>
              <c:strCache>
                <c:ptCount val="1"/>
                <c:pt idx="0">
                  <c:v>To some extent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BREAKDOWN!$U$788:$U$798</c:f>
              <c:strCache>
                <c:ptCount val="11"/>
                <c:pt idx="0">
                  <c:v>AUSTRIA</c:v>
                </c:pt>
                <c:pt idx="1">
                  <c:v>NORTH MACEDONIA</c:v>
                </c:pt>
                <c:pt idx="2">
                  <c:v>SLOVAKIA</c:v>
                </c:pt>
                <c:pt idx="3">
                  <c:v>UK</c:v>
                </c:pt>
                <c:pt idx="4">
                  <c:v>BELGIUM FLANDERS</c:v>
                </c:pt>
                <c:pt idx="5">
                  <c:v>IRELAND</c:v>
                </c:pt>
                <c:pt idx="6">
                  <c:v>CZECH REPUBLIC</c:v>
                </c:pt>
                <c:pt idx="7">
                  <c:v>LUXEMBOURG</c:v>
                </c:pt>
                <c:pt idx="8">
                  <c:v>LATVIA</c:v>
                </c:pt>
                <c:pt idx="9">
                  <c:v>POLAND</c:v>
                </c:pt>
                <c:pt idx="10">
                  <c:v>TOTAL</c:v>
                </c:pt>
              </c:strCache>
            </c:strRef>
          </c:cat>
          <c:val>
            <c:numRef>
              <c:f>BREAKDOWN!$X$788:$X$798</c:f>
              <c:numCache>
                <c:formatCode>0</c:formatCode>
                <c:ptCount val="11"/>
                <c:pt idx="0">
                  <c:v>11.195928753180661</c:v>
                </c:pt>
                <c:pt idx="1">
                  <c:v>14.814814814814813</c:v>
                </c:pt>
                <c:pt idx="2">
                  <c:v>20.606060606060606</c:v>
                </c:pt>
                <c:pt idx="3">
                  <c:v>20.547945205479451</c:v>
                </c:pt>
                <c:pt idx="4">
                  <c:v>18.918918918918919</c:v>
                </c:pt>
                <c:pt idx="5">
                  <c:v>19.469026548672566</c:v>
                </c:pt>
                <c:pt idx="6">
                  <c:v>19.237147595356554</c:v>
                </c:pt>
                <c:pt idx="7">
                  <c:v>18.333333333333332</c:v>
                </c:pt>
                <c:pt idx="8">
                  <c:v>18.556701030927837</c:v>
                </c:pt>
                <c:pt idx="9">
                  <c:v>12.99897645854657</c:v>
                </c:pt>
                <c:pt idx="10">
                  <c:v>16.567695961995248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2F4-4702-939D-261A917129DE}"/>
            </c:ext>
          </c:extLst>
        </c:ser>
        <c:ser>
          <c:idx val="3"/>
          <c:order val="3"/>
          <c:tx>
            <c:strRef>
              <c:f>BREAKDOWN!$Y$787</c:f>
              <c:strCache>
                <c:ptCount val="1"/>
                <c:pt idx="0">
                  <c:v>A lot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BREAKDOWN!$U$788:$U$798</c:f>
              <c:strCache>
                <c:ptCount val="11"/>
                <c:pt idx="0">
                  <c:v>AUSTRIA</c:v>
                </c:pt>
                <c:pt idx="1">
                  <c:v>NORTH MACEDONIA</c:v>
                </c:pt>
                <c:pt idx="2">
                  <c:v>SLOVAKIA</c:v>
                </c:pt>
                <c:pt idx="3">
                  <c:v>UK</c:v>
                </c:pt>
                <c:pt idx="4">
                  <c:v>BELGIUM FLANDERS</c:v>
                </c:pt>
                <c:pt idx="5">
                  <c:v>IRELAND</c:v>
                </c:pt>
                <c:pt idx="6">
                  <c:v>CZECH REPUBLIC</c:v>
                </c:pt>
                <c:pt idx="7">
                  <c:v>LUXEMBOURG</c:v>
                </c:pt>
                <c:pt idx="8">
                  <c:v>LATVIA</c:v>
                </c:pt>
                <c:pt idx="9">
                  <c:v>POLAND</c:v>
                </c:pt>
                <c:pt idx="10">
                  <c:v>TOTAL</c:v>
                </c:pt>
              </c:strCache>
            </c:strRef>
          </c:cat>
          <c:val>
            <c:numRef>
              <c:f>BREAKDOWN!$Y$788:$Y$798</c:f>
              <c:numCache>
                <c:formatCode>0</c:formatCode>
                <c:ptCount val="11"/>
                <c:pt idx="0">
                  <c:v>12</c:v>
                </c:pt>
                <c:pt idx="1">
                  <c:v>37.037037037037038</c:v>
                </c:pt>
                <c:pt idx="2">
                  <c:v>9.6969696969696972</c:v>
                </c:pt>
                <c:pt idx="3">
                  <c:v>14.15525114155251</c:v>
                </c:pt>
                <c:pt idx="4">
                  <c:v>9.0090090090090094</c:v>
                </c:pt>
                <c:pt idx="5">
                  <c:v>16.814159292035399</c:v>
                </c:pt>
                <c:pt idx="6">
                  <c:v>13.681592039800993</c:v>
                </c:pt>
                <c:pt idx="7">
                  <c:v>11.666666666666666</c:v>
                </c:pt>
                <c:pt idx="8">
                  <c:v>11.340206185567011</c:v>
                </c:pt>
                <c:pt idx="9">
                  <c:v>15.353121801432959</c:v>
                </c:pt>
                <c:pt idx="10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2F4-4702-939D-261A917129DE}"/>
            </c:ext>
          </c:extLst>
        </c:ser>
        <c:ser>
          <c:idx val="4"/>
          <c:order val="4"/>
          <c:tx>
            <c:strRef>
              <c:f>BREAKDOWN!$Z$787</c:f>
              <c:strCache>
                <c:ptCount val="1"/>
                <c:pt idx="0">
                  <c:v>Completely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BREAKDOWN!$U$788:$U$798</c:f>
              <c:strCache>
                <c:ptCount val="11"/>
                <c:pt idx="0">
                  <c:v>AUSTRIA</c:v>
                </c:pt>
                <c:pt idx="1">
                  <c:v>NORTH MACEDONIA</c:v>
                </c:pt>
                <c:pt idx="2">
                  <c:v>SLOVAKIA</c:v>
                </c:pt>
                <c:pt idx="3">
                  <c:v>UK</c:v>
                </c:pt>
                <c:pt idx="4">
                  <c:v>BELGIUM FLANDERS</c:v>
                </c:pt>
                <c:pt idx="5">
                  <c:v>IRELAND</c:v>
                </c:pt>
                <c:pt idx="6">
                  <c:v>CZECH REPUBLIC</c:v>
                </c:pt>
                <c:pt idx="7">
                  <c:v>LUXEMBOURG</c:v>
                </c:pt>
                <c:pt idx="8">
                  <c:v>LATVIA</c:v>
                </c:pt>
                <c:pt idx="9">
                  <c:v>POLAND</c:v>
                </c:pt>
                <c:pt idx="10">
                  <c:v>TOTAL</c:v>
                </c:pt>
              </c:strCache>
            </c:strRef>
          </c:cat>
          <c:val>
            <c:numRef>
              <c:f>BREAKDOWN!$Z$788:$Z$798</c:f>
              <c:numCache>
                <c:formatCode>0</c:formatCode>
                <c:ptCount val="11"/>
                <c:pt idx="0">
                  <c:v>30</c:v>
                </c:pt>
                <c:pt idx="1">
                  <c:v>7.4074074074074066</c:v>
                </c:pt>
                <c:pt idx="2">
                  <c:v>16.363636363636363</c:v>
                </c:pt>
                <c:pt idx="3">
                  <c:v>28.767123287671232</c:v>
                </c:pt>
                <c:pt idx="4">
                  <c:v>29.72972972972973</c:v>
                </c:pt>
                <c:pt idx="5">
                  <c:v>20.353982300884958</c:v>
                </c:pt>
                <c:pt idx="6">
                  <c:v>21.890547263681594</c:v>
                </c:pt>
                <c:pt idx="7">
                  <c:v>28.333333333333332</c:v>
                </c:pt>
                <c:pt idx="8">
                  <c:v>35.051546391752574</c:v>
                </c:pt>
                <c:pt idx="9">
                  <c:v>31.422722620266118</c:v>
                </c:pt>
                <c:pt idx="10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2F4-4702-939D-261A917129D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3117440"/>
        <c:axId val="113119232"/>
      </c:barChart>
      <c:catAx>
        <c:axId val="1131174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l-PL"/>
          </a:p>
        </c:txPr>
        <c:crossAx val="113119232"/>
        <c:crosses val="autoZero"/>
        <c:auto val="1"/>
        <c:lblAlgn val="ctr"/>
        <c:lblOffset val="100"/>
        <c:noMultiLvlLbl val="0"/>
      </c:catAx>
      <c:valAx>
        <c:axId val="11311923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131174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9187688344512503E-2"/>
          <c:y val="0.9289101567997794"/>
          <c:w val="0.79076042578011085"/>
          <c:h val="7.108984320022059E-2"/>
        </c:manualLayout>
      </c:layout>
      <c:overlay val="0"/>
      <c:txPr>
        <a:bodyPr/>
        <a:lstStyle/>
        <a:p>
          <a:pPr>
            <a:defRPr sz="18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BREAKDOWN!$U$914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BREAKDOWN!$T$915:$T$925</c:f>
              <c:strCache>
                <c:ptCount val="11"/>
                <c:pt idx="0">
                  <c:v>AUSTRIA</c:v>
                </c:pt>
                <c:pt idx="1">
                  <c:v>NORTH MACEDONIA</c:v>
                </c:pt>
                <c:pt idx="2">
                  <c:v>SLOVAKIA</c:v>
                </c:pt>
                <c:pt idx="3">
                  <c:v>UK</c:v>
                </c:pt>
                <c:pt idx="4">
                  <c:v>BELGIUM FLANDERS</c:v>
                </c:pt>
                <c:pt idx="5">
                  <c:v>IRELAND</c:v>
                </c:pt>
                <c:pt idx="6">
                  <c:v>CZECH REPUBLIC</c:v>
                </c:pt>
                <c:pt idx="7">
                  <c:v>LUXEMBOURG</c:v>
                </c:pt>
                <c:pt idx="8">
                  <c:v>LATVIA</c:v>
                </c:pt>
                <c:pt idx="9">
                  <c:v>POLAND</c:v>
                </c:pt>
                <c:pt idx="10">
                  <c:v>TOTAL</c:v>
                </c:pt>
              </c:strCache>
            </c:strRef>
          </c:cat>
          <c:val>
            <c:numRef>
              <c:f>BREAKDOWN!$U$915:$U$925</c:f>
              <c:numCache>
                <c:formatCode>0</c:formatCode>
                <c:ptCount val="11"/>
                <c:pt idx="0">
                  <c:v>25.503355704697988</c:v>
                </c:pt>
                <c:pt idx="1">
                  <c:v>16.666666666666664</c:v>
                </c:pt>
                <c:pt idx="2">
                  <c:v>34</c:v>
                </c:pt>
                <c:pt idx="3">
                  <c:v>21.686746987951807</c:v>
                </c:pt>
                <c:pt idx="4">
                  <c:v>19.565217391304348</c:v>
                </c:pt>
                <c:pt idx="5">
                  <c:v>25.490196078431371</c:v>
                </c:pt>
                <c:pt idx="6">
                  <c:v>45.789473684210527</c:v>
                </c:pt>
                <c:pt idx="7">
                  <c:v>33.962264150943398</c:v>
                </c:pt>
                <c:pt idx="8">
                  <c:v>8.2474226804123703</c:v>
                </c:pt>
                <c:pt idx="9">
                  <c:v>27.107790821771609</c:v>
                </c:pt>
                <c:pt idx="10">
                  <c:v>33.115397188623739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5C-4CD3-99DA-FE504BFD7424}"/>
            </c:ext>
          </c:extLst>
        </c:ser>
        <c:ser>
          <c:idx val="1"/>
          <c:order val="1"/>
          <c:tx>
            <c:strRef>
              <c:f>BREAKDOWN!$V$914</c:f>
              <c:strCache>
                <c:ptCount val="1"/>
                <c:pt idx="0">
                  <c:v>Only a little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BREAKDOWN!$T$915:$T$925</c:f>
              <c:strCache>
                <c:ptCount val="11"/>
                <c:pt idx="0">
                  <c:v>AUSTRIA</c:v>
                </c:pt>
                <c:pt idx="1">
                  <c:v>NORTH MACEDONIA</c:v>
                </c:pt>
                <c:pt idx="2">
                  <c:v>SLOVAKIA</c:v>
                </c:pt>
                <c:pt idx="3">
                  <c:v>UK</c:v>
                </c:pt>
                <c:pt idx="4">
                  <c:v>BELGIUM FLANDERS</c:v>
                </c:pt>
                <c:pt idx="5">
                  <c:v>IRELAND</c:v>
                </c:pt>
                <c:pt idx="6">
                  <c:v>CZECH REPUBLIC</c:v>
                </c:pt>
                <c:pt idx="7">
                  <c:v>LUXEMBOURG</c:v>
                </c:pt>
                <c:pt idx="8">
                  <c:v>LATVIA</c:v>
                </c:pt>
                <c:pt idx="9">
                  <c:v>POLAND</c:v>
                </c:pt>
                <c:pt idx="10">
                  <c:v>TOTAL</c:v>
                </c:pt>
              </c:strCache>
            </c:strRef>
          </c:cat>
          <c:val>
            <c:numRef>
              <c:f>BREAKDOWN!$V$915:$V$925</c:f>
              <c:numCache>
                <c:formatCode>0</c:formatCode>
                <c:ptCount val="11"/>
                <c:pt idx="0">
                  <c:v>15.436241610738255</c:v>
                </c:pt>
                <c:pt idx="1">
                  <c:v>4.1666666666666661</c:v>
                </c:pt>
                <c:pt idx="2">
                  <c:v>16.666666666666664</c:v>
                </c:pt>
                <c:pt idx="3">
                  <c:v>13.855421686746988</c:v>
                </c:pt>
                <c:pt idx="4">
                  <c:v>20.652173913043477</c:v>
                </c:pt>
                <c:pt idx="5">
                  <c:v>13.725490196078432</c:v>
                </c:pt>
                <c:pt idx="6">
                  <c:v>21.052631578947366</c:v>
                </c:pt>
                <c:pt idx="7">
                  <c:v>26.415094339622641</c:v>
                </c:pt>
                <c:pt idx="8">
                  <c:v>6.1855670103092786</c:v>
                </c:pt>
                <c:pt idx="9">
                  <c:v>21.664887940234792</c:v>
                </c:pt>
                <c:pt idx="10">
                  <c:v>19.320039228506047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5C-4CD3-99DA-FE504BFD7424}"/>
            </c:ext>
          </c:extLst>
        </c:ser>
        <c:ser>
          <c:idx val="2"/>
          <c:order val="2"/>
          <c:tx>
            <c:strRef>
              <c:f>BREAKDOWN!$W$914</c:f>
              <c:strCache>
                <c:ptCount val="1"/>
                <c:pt idx="0">
                  <c:v>To some extent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BREAKDOWN!$T$915:$T$925</c:f>
              <c:strCache>
                <c:ptCount val="11"/>
                <c:pt idx="0">
                  <c:v>AUSTRIA</c:v>
                </c:pt>
                <c:pt idx="1">
                  <c:v>NORTH MACEDONIA</c:v>
                </c:pt>
                <c:pt idx="2">
                  <c:v>SLOVAKIA</c:v>
                </c:pt>
                <c:pt idx="3">
                  <c:v>UK</c:v>
                </c:pt>
                <c:pt idx="4">
                  <c:v>BELGIUM FLANDERS</c:v>
                </c:pt>
                <c:pt idx="5">
                  <c:v>IRELAND</c:v>
                </c:pt>
                <c:pt idx="6">
                  <c:v>CZECH REPUBLIC</c:v>
                </c:pt>
                <c:pt idx="7">
                  <c:v>LUXEMBOURG</c:v>
                </c:pt>
                <c:pt idx="8">
                  <c:v>LATVIA</c:v>
                </c:pt>
                <c:pt idx="9">
                  <c:v>POLAND</c:v>
                </c:pt>
                <c:pt idx="10">
                  <c:v>TOTAL</c:v>
                </c:pt>
              </c:strCache>
            </c:strRef>
          </c:cat>
          <c:val>
            <c:numRef>
              <c:f>BREAKDOWN!$W$915:$W$925</c:f>
              <c:numCache>
                <c:formatCode>0</c:formatCode>
                <c:ptCount val="11"/>
                <c:pt idx="0">
                  <c:v>23.48993288590604</c:v>
                </c:pt>
                <c:pt idx="1">
                  <c:v>45.833333333333329</c:v>
                </c:pt>
                <c:pt idx="2">
                  <c:v>26.666666666666668</c:v>
                </c:pt>
                <c:pt idx="3">
                  <c:v>27.108433734939759</c:v>
                </c:pt>
                <c:pt idx="4">
                  <c:v>27.173913043478258</c:v>
                </c:pt>
                <c:pt idx="5">
                  <c:v>27.450980392156865</c:v>
                </c:pt>
                <c:pt idx="6">
                  <c:v>19.298245614035086</c:v>
                </c:pt>
                <c:pt idx="7">
                  <c:v>16.981132075471699</c:v>
                </c:pt>
                <c:pt idx="8">
                  <c:v>27.835051546391753</c:v>
                </c:pt>
                <c:pt idx="9">
                  <c:v>16.221985058697971</c:v>
                </c:pt>
                <c:pt idx="10">
                  <c:v>20.496894409937887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5C-4CD3-99DA-FE504BFD7424}"/>
            </c:ext>
          </c:extLst>
        </c:ser>
        <c:ser>
          <c:idx val="3"/>
          <c:order val="3"/>
          <c:tx>
            <c:strRef>
              <c:f>BREAKDOWN!$X$914</c:f>
              <c:strCache>
                <c:ptCount val="1"/>
                <c:pt idx="0">
                  <c:v>A lot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BREAKDOWN!$T$915:$T$925</c:f>
              <c:strCache>
                <c:ptCount val="11"/>
                <c:pt idx="0">
                  <c:v>AUSTRIA</c:v>
                </c:pt>
                <c:pt idx="1">
                  <c:v>NORTH MACEDONIA</c:v>
                </c:pt>
                <c:pt idx="2">
                  <c:v>SLOVAKIA</c:v>
                </c:pt>
                <c:pt idx="3">
                  <c:v>UK</c:v>
                </c:pt>
                <c:pt idx="4">
                  <c:v>BELGIUM FLANDERS</c:v>
                </c:pt>
                <c:pt idx="5">
                  <c:v>IRELAND</c:v>
                </c:pt>
                <c:pt idx="6">
                  <c:v>CZECH REPUBLIC</c:v>
                </c:pt>
                <c:pt idx="7">
                  <c:v>LUXEMBOURG</c:v>
                </c:pt>
                <c:pt idx="8">
                  <c:v>LATVIA</c:v>
                </c:pt>
                <c:pt idx="9">
                  <c:v>POLAND</c:v>
                </c:pt>
                <c:pt idx="10">
                  <c:v>TOTAL</c:v>
                </c:pt>
              </c:strCache>
            </c:strRef>
          </c:cat>
          <c:val>
            <c:numRef>
              <c:f>BREAKDOWN!$X$915:$X$925</c:f>
              <c:numCache>
                <c:formatCode>0</c:formatCode>
                <c:ptCount val="11"/>
                <c:pt idx="0">
                  <c:v>18</c:v>
                </c:pt>
                <c:pt idx="1">
                  <c:v>29.166666666666668</c:v>
                </c:pt>
                <c:pt idx="2">
                  <c:v>12.666666666666668</c:v>
                </c:pt>
                <c:pt idx="3">
                  <c:v>19.879518072289155</c:v>
                </c:pt>
                <c:pt idx="4">
                  <c:v>19.565217391304348</c:v>
                </c:pt>
                <c:pt idx="5">
                  <c:v>18.627450980392158</c:v>
                </c:pt>
                <c:pt idx="6">
                  <c:v>9.8245614035087723</c:v>
                </c:pt>
                <c:pt idx="7">
                  <c:v>9.433962264150944</c:v>
                </c:pt>
                <c:pt idx="8">
                  <c:v>29.896907216494846</c:v>
                </c:pt>
                <c:pt idx="9">
                  <c:v>16.115261472785487</c:v>
                </c:pt>
                <c:pt idx="10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D5C-4CD3-99DA-FE504BFD7424}"/>
            </c:ext>
          </c:extLst>
        </c:ser>
        <c:ser>
          <c:idx val="4"/>
          <c:order val="4"/>
          <c:tx>
            <c:strRef>
              <c:f>BREAKDOWN!$Y$914</c:f>
              <c:strCache>
                <c:ptCount val="1"/>
                <c:pt idx="0">
                  <c:v>Completely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BREAKDOWN!$T$915:$T$925</c:f>
              <c:strCache>
                <c:ptCount val="11"/>
                <c:pt idx="0">
                  <c:v>AUSTRIA</c:v>
                </c:pt>
                <c:pt idx="1">
                  <c:v>NORTH MACEDONIA</c:v>
                </c:pt>
                <c:pt idx="2">
                  <c:v>SLOVAKIA</c:v>
                </c:pt>
                <c:pt idx="3">
                  <c:v>UK</c:v>
                </c:pt>
                <c:pt idx="4">
                  <c:v>BELGIUM FLANDERS</c:v>
                </c:pt>
                <c:pt idx="5">
                  <c:v>IRELAND</c:v>
                </c:pt>
                <c:pt idx="6">
                  <c:v>CZECH REPUBLIC</c:v>
                </c:pt>
                <c:pt idx="7">
                  <c:v>LUXEMBOURG</c:v>
                </c:pt>
                <c:pt idx="8">
                  <c:v>LATVIA</c:v>
                </c:pt>
                <c:pt idx="9">
                  <c:v>POLAND</c:v>
                </c:pt>
                <c:pt idx="10">
                  <c:v>TOTAL</c:v>
                </c:pt>
              </c:strCache>
            </c:strRef>
          </c:cat>
          <c:val>
            <c:numRef>
              <c:f>BREAKDOWN!$Y$915:$Y$925</c:f>
              <c:numCache>
                <c:formatCode>0</c:formatCode>
                <c:ptCount val="11"/>
                <c:pt idx="0">
                  <c:v>18</c:v>
                </c:pt>
                <c:pt idx="1">
                  <c:v>4.1666666666666661</c:v>
                </c:pt>
                <c:pt idx="2">
                  <c:v>10</c:v>
                </c:pt>
                <c:pt idx="3">
                  <c:v>17.46987951807229</c:v>
                </c:pt>
                <c:pt idx="4">
                  <c:v>13.043478260869565</c:v>
                </c:pt>
                <c:pt idx="5">
                  <c:v>14.705882352941178</c:v>
                </c:pt>
                <c:pt idx="6">
                  <c:v>4.0350877192982457</c:v>
                </c:pt>
                <c:pt idx="7">
                  <c:v>13.20754716981132</c:v>
                </c:pt>
                <c:pt idx="8">
                  <c:v>27.835051546391753</c:v>
                </c:pt>
                <c:pt idx="9">
                  <c:v>18.890074706510138</c:v>
                </c:pt>
                <c:pt idx="10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D5C-4CD3-99DA-FE504BFD742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1344128"/>
        <c:axId val="31345664"/>
      </c:barChart>
      <c:catAx>
        <c:axId val="313441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l-PL"/>
          </a:p>
        </c:txPr>
        <c:crossAx val="31345664"/>
        <c:crosses val="autoZero"/>
        <c:auto val="1"/>
        <c:lblAlgn val="ctr"/>
        <c:lblOffset val="100"/>
        <c:noMultiLvlLbl val="0"/>
      </c:catAx>
      <c:valAx>
        <c:axId val="3134566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13441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'Contacts colleagues'!$B$2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'Contacts colleagues'!$A$3:$A$13</c:f>
              <c:strCache>
                <c:ptCount val="11"/>
                <c:pt idx="0">
                  <c:v>Austria</c:v>
                </c:pt>
                <c:pt idx="1">
                  <c:v>North Macedonia</c:v>
                </c:pt>
                <c:pt idx="2">
                  <c:v>Slovakia</c:v>
                </c:pt>
                <c:pt idx="3">
                  <c:v>United Kingdom</c:v>
                </c:pt>
                <c:pt idx="4">
                  <c:v>Belgium-Flanders</c:v>
                </c:pt>
                <c:pt idx="5">
                  <c:v>Ireland</c:v>
                </c:pt>
                <c:pt idx="6">
                  <c:v>Czech Republic</c:v>
                </c:pt>
                <c:pt idx="7">
                  <c:v>Luxembourg</c:v>
                </c:pt>
                <c:pt idx="8">
                  <c:v>Latvia</c:v>
                </c:pt>
                <c:pt idx="9">
                  <c:v>Poland</c:v>
                </c:pt>
                <c:pt idx="10">
                  <c:v>Total</c:v>
                </c:pt>
              </c:strCache>
            </c:strRef>
          </c:cat>
          <c:val>
            <c:numRef>
              <c:f>'Contacts colleagues'!$B$3:$B$13</c:f>
              <c:numCache>
                <c:formatCode>0.0</c:formatCode>
                <c:ptCount val="11"/>
                <c:pt idx="0">
                  <c:v>25.470514429109159</c:v>
                </c:pt>
                <c:pt idx="1">
                  <c:v>17.567567567567568</c:v>
                </c:pt>
                <c:pt idx="2">
                  <c:v>37.966101694915253</c:v>
                </c:pt>
                <c:pt idx="3">
                  <c:v>23.702031602708804</c:v>
                </c:pt>
                <c:pt idx="4">
                  <c:v>26.627218934911244</c:v>
                </c:pt>
                <c:pt idx="5">
                  <c:v>21.283783783783782</c:v>
                </c:pt>
                <c:pt idx="6">
                  <c:v>41.429840142095912</c:v>
                </c:pt>
                <c:pt idx="7">
                  <c:v>19.685039370078741</c:v>
                </c:pt>
                <c:pt idx="8">
                  <c:v>41.492537313432834</c:v>
                </c:pt>
                <c:pt idx="9">
                  <c:v>69.637345679012341</c:v>
                </c:pt>
                <c:pt idx="10">
                  <c:v>45.370370370370374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68-4E9B-B39D-1E13A2AC42C4}"/>
            </c:ext>
          </c:extLst>
        </c:ser>
        <c:ser>
          <c:idx val="1"/>
          <c:order val="1"/>
          <c:tx>
            <c:strRef>
              <c:f>'Contacts colleagues'!$C$2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'Contacts colleagues'!$A$3:$A$13</c:f>
              <c:strCache>
                <c:ptCount val="11"/>
                <c:pt idx="0">
                  <c:v>Austria</c:v>
                </c:pt>
                <c:pt idx="1">
                  <c:v>North Macedonia</c:v>
                </c:pt>
                <c:pt idx="2">
                  <c:v>Slovakia</c:v>
                </c:pt>
                <c:pt idx="3">
                  <c:v>United Kingdom</c:v>
                </c:pt>
                <c:pt idx="4">
                  <c:v>Belgium-Flanders</c:v>
                </c:pt>
                <c:pt idx="5">
                  <c:v>Ireland</c:v>
                </c:pt>
                <c:pt idx="6">
                  <c:v>Czech Republic</c:v>
                </c:pt>
                <c:pt idx="7">
                  <c:v>Luxembourg</c:v>
                </c:pt>
                <c:pt idx="8">
                  <c:v>Latvia</c:v>
                </c:pt>
                <c:pt idx="9">
                  <c:v>Poland</c:v>
                </c:pt>
                <c:pt idx="10">
                  <c:v>Total</c:v>
                </c:pt>
              </c:strCache>
            </c:strRef>
          </c:cat>
          <c:val>
            <c:numRef>
              <c:f>'Contacts colleagues'!$C$3:$C$13</c:f>
              <c:numCache>
                <c:formatCode>0.0</c:formatCode>
                <c:ptCount val="11"/>
                <c:pt idx="0">
                  <c:v>28.105395232120451</c:v>
                </c:pt>
                <c:pt idx="1">
                  <c:v>27.027027027027028</c:v>
                </c:pt>
                <c:pt idx="2">
                  <c:v>31.864406779661014</c:v>
                </c:pt>
                <c:pt idx="3">
                  <c:v>26.862302483069978</c:v>
                </c:pt>
                <c:pt idx="4">
                  <c:v>25.443786982248522</c:v>
                </c:pt>
                <c:pt idx="5">
                  <c:v>26.689189189189189</c:v>
                </c:pt>
                <c:pt idx="6">
                  <c:v>32.326820603907635</c:v>
                </c:pt>
                <c:pt idx="7">
                  <c:v>27.559055118110237</c:v>
                </c:pt>
                <c:pt idx="8">
                  <c:v>27.46268656716418</c:v>
                </c:pt>
                <c:pt idx="9">
                  <c:v>15.856481481481483</c:v>
                </c:pt>
                <c:pt idx="10">
                  <c:v>25.3003003003003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668-4E9B-B39D-1E13A2AC42C4}"/>
            </c:ext>
          </c:extLst>
        </c:ser>
        <c:ser>
          <c:idx val="2"/>
          <c:order val="2"/>
          <c:tx>
            <c:strRef>
              <c:f>'Contacts colleagues'!$D$2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'Contacts colleagues'!$A$3:$A$13</c:f>
              <c:strCache>
                <c:ptCount val="11"/>
                <c:pt idx="0">
                  <c:v>Austria</c:v>
                </c:pt>
                <c:pt idx="1">
                  <c:v>North Macedonia</c:v>
                </c:pt>
                <c:pt idx="2">
                  <c:v>Slovakia</c:v>
                </c:pt>
                <c:pt idx="3">
                  <c:v>United Kingdom</c:v>
                </c:pt>
                <c:pt idx="4">
                  <c:v>Belgium-Flanders</c:v>
                </c:pt>
                <c:pt idx="5">
                  <c:v>Ireland</c:v>
                </c:pt>
                <c:pt idx="6">
                  <c:v>Czech Republic</c:v>
                </c:pt>
                <c:pt idx="7">
                  <c:v>Luxembourg</c:v>
                </c:pt>
                <c:pt idx="8">
                  <c:v>Latvia</c:v>
                </c:pt>
                <c:pt idx="9">
                  <c:v>Poland</c:v>
                </c:pt>
                <c:pt idx="10">
                  <c:v>Total</c:v>
                </c:pt>
              </c:strCache>
            </c:strRef>
          </c:cat>
          <c:val>
            <c:numRef>
              <c:f>'Contacts colleagues'!$D$3:$D$13</c:f>
              <c:numCache>
                <c:formatCode>0.0</c:formatCode>
                <c:ptCount val="11"/>
                <c:pt idx="0">
                  <c:v>31.744040150564619</c:v>
                </c:pt>
                <c:pt idx="1">
                  <c:v>33.333333333333329</c:v>
                </c:pt>
                <c:pt idx="2">
                  <c:v>22.033898305084744</c:v>
                </c:pt>
                <c:pt idx="3">
                  <c:v>32.731376975169304</c:v>
                </c:pt>
                <c:pt idx="4">
                  <c:v>38.165680473372781</c:v>
                </c:pt>
                <c:pt idx="5">
                  <c:v>34.121621621621621</c:v>
                </c:pt>
                <c:pt idx="6">
                  <c:v>19.893428063943162</c:v>
                </c:pt>
                <c:pt idx="7">
                  <c:v>30.708661417322837</c:v>
                </c:pt>
                <c:pt idx="8">
                  <c:v>24.17910447761194</c:v>
                </c:pt>
                <c:pt idx="9">
                  <c:v>12.152777777777777</c:v>
                </c:pt>
                <c:pt idx="10">
                  <c:v>21.458958958958959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668-4E9B-B39D-1E13A2AC42C4}"/>
            </c:ext>
          </c:extLst>
        </c:ser>
        <c:ser>
          <c:idx val="3"/>
          <c:order val="3"/>
          <c:tx>
            <c:strRef>
              <c:f>'Contacts colleagues'!$E$2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68-4E9B-B39D-1E13A2AC42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'Contacts colleagues'!$A$3:$A$13</c:f>
              <c:strCache>
                <c:ptCount val="11"/>
                <c:pt idx="0">
                  <c:v>Austria</c:v>
                </c:pt>
                <c:pt idx="1">
                  <c:v>North Macedonia</c:v>
                </c:pt>
                <c:pt idx="2">
                  <c:v>Slovakia</c:v>
                </c:pt>
                <c:pt idx="3">
                  <c:v>United Kingdom</c:v>
                </c:pt>
                <c:pt idx="4">
                  <c:v>Belgium-Flanders</c:v>
                </c:pt>
                <c:pt idx="5">
                  <c:v>Ireland</c:v>
                </c:pt>
                <c:pt idx="6">
                  <c:v>Czech Republic</c:v>
                </c:pt>
                <c:pt idx="7">
                  <c:v>Luxembourg</c:v>
                </c:pt>
                <c:pt idx="8">
                  <c:v>Latvia</c:v>
                </c:pt>
                <c:pt idx="9">
                  <c:v>Poland</c:v>
                </c:pt>
                <c:pt idx="10">
                  <c:v>Total</c:v>
                </c:pt>
              </c:strCache>
            </c:strRef>
          </c:cat>
          <c:val>
            <c:numRef>
              <c:f>'Contacts colleagues'!$E$3:$E$13</c:f>
              <c:numCache>
                <c:formatCode>0.0</c:formatCode>
                <c:ptCount val="11"/>
                <c:pt idx="0">
                  <c:v>14.680050188205771</c:v>
                </c:pt>
                <c:pt idx="1">
                  <c:v>22.072072072072071</c:v>
                </c:pt>
                <c:pt idx="2">
                  <c:v>8.1355932203389827</c:v>
                </c:pt>
                <c:pt idx="3">
                  <c:v>16.704288939051921</c:v>
                </c:pt>
                <c:pt idx="4">
                  <c:v>9.7633136094674562</c:v>
                </c:pt>
                <c:pt idx="5">
                  <c:v>17.905405405405407</c:v>
                </c:pt>
                <c:pt idx="6">
                  <c:v>6.3499111900532856</c:v>
                </c:pt>
                <c:pt idx="7">
                  <c:v>22.047244094488189</c:v>
                </c:pt>
                <c:pt idx="8">
                  <c:v>6.8656716417910451</c:v>
                </c:pt>
                <c:pt idx="9">
                  <c:v>2.3533950617283952</c:v>
                </c:pt>
                <c:pt idx="10">
                  <c:v>7.8703703703703702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668-4E9B-B39D-1E13A2AC42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21052544"/>
        <c:axId val="121062528"/>
      </c:barChart>
      <c:catAx>
        <c:axId val="12105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121062528"/>
        <c:crosses val="autoZero"/>
        <c:auto val="1"/>
        <c:lblAlgn val="ctr"/>
        <c:lblOffset val="100"/>
        <c:noMultiLvlLbl val="0"/>
      </c:catAx>
      <c:valAx>
        <c:axId val="12106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1210525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'Contacts companies'!$B$2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'Contacts companies'!$A$3:$A$13</c:f>
              <c:strCache>
                <c:ptCount val="11"/>
                <c:pt idx="0">
                  <c:v>Austria</c:v>
                </c:pt>
                <c:pt idx="1">
                  <c:v>North Macedonia</c:v>
                </c:pt>
                <c:pt idx="2">
                  <c:v>Slovakia</c:v>
                </c:pt>
                <c:pt idx="3">
                  <c:v>United Kingdom</c:v>
                </c:pt>
                <c:pt idx="4">
                  <c:v>Belgium-Flanders</c:v>
                </c:pt>
                <c:pt idx="5">
                  <c:v>Ireland</c:v>
                </c:pt>
                <c:pt idx="6">
                  <c:v>Czech Republic</c:v>
                </c:pt>
                <c:pt idx="7">
                  <c:v>Luxembourg</c:v>
                </c:pt>
                <c:pt idx="8">
                  <c:v>Latvia</c:v>
                </c:pt>
                <c:pt idx="9">
                  <c:v>Poland</c:v>
                </c:pt>
                <c:pt idx="10">
                  <c:v>Total</c:v>
                </c:pt>
              </c:strCache>
            </c:strRef>
          </c:cat>
          <c:val>
            <c:numRef>
              <c:f>'Contacts companies'!$B$3:$B$13</c:f>
              <c:numCache>
                <c:formatCode>0.0</c:formatCode>
                <c:ptCount val="11"/>
                <c:pt idx="0">
                  <c:v>65.746549560853197</c:v>
                </c:pt>
                <c:pt idx="1">
                  <c:v>51.801801801801808</c:v>
                </c:pt>
                <c:pt idx="2">
                  <c:v>70</c:v>
                </c:pt>
                <c:pt idx="3">
                  <c:v>61.399548532731373</c:v>
                </c:pt>
                <c:pt idx="4">
                  <c:v>61.53846153846154</c:v>
                </c:pt>
                <c:pt idx="5">
                  <c:v>60.472972972972968</c:v>
                </c:pt>
                <c:pt idx="6">
                  <c:v>79.840142095914743</c:v>
                </c:pt>
                <c:pt idx="7">
                  <c:v>41.732283464566926</c:v>
                </c:pt>
                <c:pt idx="8">
                  <c:v>70.74626865671641</c:v>
                </c:pt>
                <c:pt idx="9">
                  <c:v>50.115740740740748</c:v>
                </c:pt>
                <c:pt idx="10">
                  <c:v>63.788788788788786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34-4CB8-AF90-3FD8B1BA4EEB}"/>
            </c:ext>
          </c:extLst>
        </c:ser>
        <c:ser>
          <c:idx val="1"/>
          <c:order val="1"/>
          <c:tx>
            <c:strRef>
              <c:f>'Contacts companies'!$C$2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'Contacts companies'!$A$3:$A$13</c:f>
              <c:strCache>
                <c:ptCount val="11"/>
                <c:pt idx="0">
                  <c:v>Austria</c:v>
                </c:pt>
                <c:pt idx="1">
                  <c:v>North Macedonia</c:v>
                </c:pt>
                <c:pt idx="2">
                  <c:v>Slovakia</c:v>
                </c:pt>
                <c:pt idx="3">
                  <c:v>United Kingdom</c:v>
                </c:pt>
                <c:pt idx="4">
                  <c:v>Belgium-Flanders</c:v>
                </c:pt>
                <c:pt idx="5">
                  <c:v>Ireland</c:v>
                </c:pt>
                <c:pt idx="6">
                  <c:v>Czech Republic</c:v>
                </c:pt>
                <c:pt idx="7">
                  <c:v>Luxembourg</c:v>
                </c:pt>
                <c:pt idx="8">
                  <c:v>Latvia</c:v>
                </c:pt>
                <c:pt idx="9">
                  <c:v>Poland</c:v>
                </c:pt>
                <c:pt idx="10">
                  <c:v>Total</c:v>
                </c:pt>
              </c:strCache>
            </c:strRef>
          </c:cat>
          <c:val>
            <c:numRef>
              <c:f>'Contacts companies'!$C$3:$C$13</c:f>
              <c:numCache>
                <c:formatCode>0.0</c:formatCode>
                <c:ptCount val="11"/>
                <c:pt idx="0">
                  <c:v>21.329987452948558</c:v>
                </c:pt>
                <c:pt idx="1">
                  <c:v>24.324324324324326</c:v>
                </c:pt>
                <c:pt idx="2">
                  <c:v>19.322033898305087</c:v>
                </c:pt>
                <c:pt idx="3">
                  <c:v>28.216704288939056</c:v>
                </c:pt>
                <c:pt idx="4">
                  <c:v>24.556213017751478</c:v>
                </c:pt>
                <c:pt idx="5">
                  <c:v>20.608108108108109</c:v>
                </c:pt>
                <c:pt idx="6">
                  <c:v>14.92007104795737</c:v>
                </c:pt>
                <c:pt idx="7">
                  <c:v>28.346456692913385</c:v>
                </c:pt>
                <c:pt idx="8">
                  <c:v>17.910447761194028</c:v>
                </c:pt>
                <c:pt idx="9">
                  <c:v>21.527777777777779</c:v>
                </c:pt>
                <c:pt idx="10">
                  <c:v>19.982482482482482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334-4CB8-AF90-3FD8B1BA4EEB}"/>
            </c:ext>
          </c:extLst>
        </c:ser>
        <c:ser>
          <c:idx val="2"/>
          <c:order val="2"/>
          <c:tx>
            <c:strRef>
              <c:f>'Contacts companies'!$D$2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34-4CB8-AF90-3FD8B1BA4E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'Contacts companies'!$A$3:$A$13</c:f>
              <c:strCache>
                <c:ptCount val="11"/>
                <c:pt idx="0">
                  <c:v>Austria</c:v>
                </c:pt>
                <c:pt idx="1">
                  <c:v>North Macedonia</c:v>
                </c:pt>
                <c:pt idx="2">
                  <c:v>Slovakia</c:v>
                </c:pt>
                <c:pt idx="3">
                  <c:v>United Kingdom</c:v>
                </c:pt>
                <c:pt idx="4">
                  <c:v>Belgium-Flanders</c:v>
                </c:pt>
                <c:pt idx="5">
                  <c:v>Ireland</c:v>
                </c:pt>
                <c:pt idx="6">
                  <c:v>Czech Republic</c:v>
                </c:pt>
                <c:pt idx="7">
                  <c:v>Luxembourg</c:v>
                </c:pt>
                <c:pt idx="8">
                  <c:v>Latvia</c:v>
                </c:pt>
                <c:pt idx="9">
                  <c:v>Poland</c:v>
                </c:pt>
                <c:pt idx="10">
                  <c:v>Total</c:v>
                </c:pt>
              </c:strCache>
            </c:strRef>
          </c:cat>
          <c:val>
            <c:numRef>
              <c:f>'Contacts companies'!$D$3:$D$13</c:f>
              <c:numCache>
                <c:formatCode>0.0</c:formatCode>
                <c:ptCount val="11"/>
                <c:pt idx="0">
                  <c:v>9.6612296110414047</c:v>
                </c:pt>
                <c:pt idx="1">
                  <c:v>15.765765765765765</c:v>
                </c:pt>
                <c:pt idx="2">
                  <c:v>9.6610169491525433</c:v>
                </c:pt>
                <c:pt idx="3">
                  <c:v>7.9006772009029351</c:v>
                </c:pt>
                <c:pt idx="4">
                  <c:v>11.834319526627219</c:v>
                </c:pt>
                <c:pt idx="5">
                  <c:v>14.864864864864865</c:v>
                </c:pt>
                <c:pt idx="6">
                  <c:v>4.3960923623445831</c:v>
                </c:pt>
                <c:pt idx="7">
                  <c:v>23.622047244094489</c:v>
                </c:pt>
                <c:pt idx="8">
                  <c:v>7.7611940298507456</c:v>
                </c:pt>
                <c:pt idx="9">
                  <c:v>22.646604938271604</c:v>
                </c:pt>
                <c:pt idx="10">
                  <c:v>12.887887887887889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334-4CB8-AF90-3FD8B1BA4EEB}"/>
            </c:ext>
          </c:extLst>
        </c:ser>
        <c:ser>
          <c:idx val="3"/>
          <c:order val="3"/>
          <c:tx>
            <c:strRef>
              <c:f>'Contacts companies'!$E$2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34-4CB8-AF90-3FD8B1BA4EEB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334-4CB8-AF90-3FD8B1BA4EEB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334-4CB8-AF90-3FD8B1BA4EEB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334-4CB8-AF90-3FD8B1BA4EEB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334-4CB8-AF90-3FD8B1BA4EEB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334-4CB8-AF90-3FD8B1BA4EEB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334-4CB8-AF90-3FD8B1BA4EEB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334-4CB8-AF90-3FD8B1BA4E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'Contacts companies'!$A$3:$A$13</c:f>
              <c:strCache>
                <c:ptCount val="11"/>
                <c:pt idx="0">
                  <c:v>Austria</c:v>
                </c:pt>
                <c:pt idx="1">
                  <c:v>North Macedonia</c:v>
                </c:pt>
                <c:pt idx="2">
                  <c:v>Slovakia</c:v>
                </c:pt>
                <c:pt idx="3">
                  <c:v>United Kingdom</c:v>
                </c:pt>
                <c:pt idx="4">
                  <c:v>Belgium-Flanders</c:v>
                </c:pt>
                <c:pt idx="5">
                  <c:v>Ireland</c:v>
                </c:pt>
                <c:pt idx="6">
                  <c:v>Czech Republic</c:v>
                </c:pt>
                <c:pt idx="7">
                  <c:v>Luxembourg</c:v>
                </c:pt>
                <c:pt idx="8">
                  <c:v>Latvia</c:v>
                </c:pt>
                <c:pt idx="9">
                  <c:v>Poland</c:v>
                </c:pt>
                <c:pt idx="10">
                  <c:v>Total</c:v>
                </c:pt>
              </c:strCache>
            </c:strRef>
          </c:cat>
          <c:val>
            <c:numRef>
              <c:f>'Contacts companies'!$E$3:$E$13</c:f>
              <c:numCache>
                <c:formatCode>0.0</c:formatCode>
                <c:ptCount val="11"/>
                <c:pt idx="0">
                  <c:v>3.2622333751568382</c:v>
                </c:pt>
                <c:pt idx="1">
                  <c:v>8.1081081081081088</c:v>
                </c:pt>
                <c:pt idx="2">
                  <c:v>1.0169491525423728</c:v>
                </c:pt>
                <c:pt idx="3">
                  <c:v>2.4830699774266365</c:v>
                </c:pt>
                <c:pt idx="4">
                  <c:v>2.0710059171597637</c:v>
                </c:pt>
                <c:pt idx="5">
                  <c:v>4.0540540540540544</c:v>
                </c:pt>
                <c:pt idx="6">
                  <c:v>0.84369449378330375</c:v>
                </c:pt>
                <c:pt idx="7">
                  <c:v>6.2992125984251963</c:v>
                </c:pt>
                <c:pt idx="8">
                  <c:v>3.5820895522388061</c:v>
                </c:pt>
                <c:pt idx="9">
                  <c:v>5.7098765432098766</c:v>
                </c:pt>
                <c:pt idx="10">
                  <c:v>3.340840840840841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334-4CB8-AF90-3FD8B1BA4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21125888"/>
        <c:axId val="121148160"/>
      </c:barChart>
      <c:catAx>
        <c:axId val="12112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121148160"/>
        <c:crosses val="autoZero"/>
        <c:auto val="1"/>
        <c:lblAlgn val="ctr"/>
        <c:lblOffset val="100"/>
        <c:noMultiLvlLbl val="0"/>
      </c:catAx>
      <c:valAx>
        <c:axId val="12114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1211258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533041579609434E-2"/>
          <c:y val="0.91677806730954026"/>
          <c:w val="0.95186858718206935"/>
          <c:h val="6.13548983939992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46938-1A39-4AEE-916E-FAA171E0F30E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D871F-B0DD-4A5F-97A0-9343C31B10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53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D871F-B0DD-4A5F-97A0-9343C31B108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7502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A9EF-2EB7-488C-AD86-52267487C086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2FE4-F136-44A9-A073-2E8CA5AC3F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99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A9EF-2EB7-488C-AD86-52267487C086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2FE4-F136-44A9-A073-2E8CA5AC3F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962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A9EF-2EB7-488C-AD86-52267487C086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2FE4-F136-44A9-A073-2E8CA5AC3F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5993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755576" y="404664"/>
            <a:ext cx="8388424" cy="5544616"/>
          </a:xfrm>
          <a:prstGeom prst="rect">
            <a:avLst/>
          </a:prstGeom>
          <a:solidFill>
            <a:srgbClr val="005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755576" y="404664"/>
            <a:ext cx="8388424" cy="5544616"/>
          </a:xfrm>
          <a:prstGeom prst="rect">
            <a:avLst/>
          </a:prstGeom>
          <a:solidFill>
            <a:srgbClr val="005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59632" y="2130425"/>
            <a:ext cx="7126560" cy="1470025"/>
          </a:xfrm>
        </p:spPr>
        <p:txBody>
          <a:bodyPr>
            <a:normAutofit/>
          </a:bodyPr>
          <a:lstStyle>
            <a:lvl1pPr algn="l">
              <a:defRPr lang="pl-PL" sz="3700" b="1" kern="1200" cap="all" dirty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9592" y="3886200"/>
            <a:ext cx="7088832" cy="982960"/>
          </a:xfrm>
        </p:spPr>
        <p:txBody>
          <a:bodyPr>
            <a:normAutofit/>
          </a:bodyPr>
          <a:lstStyle>
            <a:lvl1pPr marL="0" indent="0" algn="l">
              <a:buNone/>
              <a:defRPr lang="pl-PL" sz="2200" b="1" kern="1200" dirty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0" y="0"/>
            <a:ext cx="2987824" cy="126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logo_spo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88380"/>
            <a:ext cx="1656184" cy="548332"/>
          </a:xfrm>
          <a:prstGeom prst="rect">
            <a:avLst/>
          </a:prstGeom>
        </p:spPr>
      </p:pic>
      <p:sp>
        <p:nvSpPr>
          <p:cNvPr id="16" name="Prostokąt 15"/>
          <p:cNvSpPr/>
          <p:nvPr userDrawn="1"/>
        </p:nvSpPr>
        <p:spPr>
          <a:xfrm>
            <a:off x="1259632" y="5301208"/>
            <a:ext cx="5400600" cy="936104"/>
          </a:xfrm>
          <a:prstGeom prst="rect">
            <a:avLst/>
          </a:prstGeom>
          <a:solidFill>
            <a:srgbClr val="779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03350" y="5445125"/>
            <a:ext cx="5113338" cy="647700"/>
          </a:xfrm>
        </p:spPr>
        <p:txBody>
          <a:bodyPr anchor="ctr">
            <a:noAutofit/>
          </a:bodyPr>
          <a:lstStyle>
            <a:lvl1pPr marL="0" indent="0" algn="ctr">
              <a:lnSpc>
                <a:spcPct val="250000"/>
              </a:lnSpc>
              <a:buNone/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3600" b="1" kern="1200" baseline="30000" dirty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l-PL" dirty="0"/>
              <a:t>Kliknij, aby edytować autora</a:t>
            </a:r>
          </a:p>
        </p:txBody>
      </p:sp>
      <p:sp>
        <p:nvSpPr>
          <p:cNvPr id="13" name="Prostokąt 12"/>
          <p:cNvSpPr/>
          <p:nvPr userDrawn="1"/>
        </p:nvSpPr>
        <p:spPr>
          <a:xfrm>
            <a:off x="0" y="0"/>
            <a:ext cx="2987824" cy="126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88380"/>
            <a:ext cx="1638460" cy="5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58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A9EF-2EB7-488C-AD86-52267487C086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2FE4-F136-44A9-A073-2E8CA5AC3F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112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A9EF-2EB7-488C-AD86-52267487C086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2FE4-F136-44A9-A073-2E8CA5AC3F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258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A9EF-2EB7-488C-AD86-52267487C086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2FE4-F136-44A9-A073-2E8CA5AC3F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001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A9EF-2EB7-488C-AD86-52267487C086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2FE4-F136-44A9-A073-2E8CA5AC3F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756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A9EF-2EB7-488C-AD86-52267487C086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2FE4-F136-44A9-A073-2E8CA5AC3F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961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A9EF-2EB7-488C-AD86-52267487C086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2FE4-F136-44A9-A073-2E8CA5AC3F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225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A9EF-2EB7-488C-AD86-52267487C086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2FE4-F136-44A9-A073-2E8CA5AC3F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554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A9EF-2EB7-488C-AD86-52267487C086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2FE4-F136-44A9-A073-2E8CA5AC3F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488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2A9EF-2EB7-488C-AD86-52267487C086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42FE4-F136-44A9-A073-2E8CA5AC3F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523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251520" y="5229200"/>
            <a:ext cx="5113338" cy="647700"/>
          </a:xfrm>
        </p:spPr>
        <p:txBody>
          <a:bodyPr/>
          <a:lstStyle/>
          <a:p>
            <a:endParaRPr lang="pl-PL" dirty="0" smtClean="0"/>
          </a:p>
          <a:p>
            <a:r>
              <a:rPr lang="pl-PL" sz="2800" dirty="0" smtClean="0"/>
              <a:t>WARSAW</a:t>
            </a:r>
            <a:r>
              <a:rPr lang="pl-PL" sz="2800" baseline="0" dirty="0" smtClean="0"/>
              <a:t> </a:t>
            </a:r>
            <a:r>
              <a:rPr lang="pl-PL" sz="2800" dirty="0"/>
              <a:t>NOV 18, 2020</a:t>
            </a:r>
          </a:p>
          <a:p>
            <a:endParaRPr lang="pl-PL" dirty="0"/>
          </a:p>
        </p:txBody>
      </p:sp>
      <p:sp>
        <p:nvSpPr>
          <p:cNvPr id="5" name="Tytuł 1"/>
          <p:cNvSpPr>
            <a:spLocks noGrp="1"/>
          </p:cNvSpPr>
          <p:nvPr>
            <p:ph type="ctrTitle"/>
          </p:nvPr>
        </p:nvSpPr>
        <p:spPr>
          <a:xfrm>
            <a:off x="1019433" y="2132856"/>
            <a:ext cx="8039250" cy="2168371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n-lt"/>
              </a:rPr>
              <a:t>TRACING VET GRADUATES 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WITH FOREIGN MOBILITY EXPERIENCE</a:t>
            </a:r>
            <a:r>
              <a:rPr lang="pl-PL" sz="2000" dirty="0"/>
              <a:t/>
            </a:r>
            <a:br>
              <a:rPr lang="pl-PL" sz="2000" dirty="0"/>
            </a:br>
            <a:endParaRPr lang="pl-PL" sz="1200" b="0" dirty="0">
              <a:latin typeface="Baskerville Old Face" panose="02020602080505020303" pitchFamily="18" charset="0"/>
            </a:endParaRPr>
          </a:p>
        </p:txBody>
      </p:sp>
      <p:sp>
        <p:nvSpPr>
          <p:cNvPr id="10" name="Podtytuł 9"/>
          <p:cNvSpPr txBox="1">
            <a:spLocks noGrp="1"/>
          </p:cNvSpPr>
          <p:nvPr>
            <p:ph type="subTitle" idx="1"/>
          </p:nvPr>
        </p:nvSpPr>
        <p:spPr>
          <a:xfrm>
            <a:off x="1403648" y="4293096"/>
            <a:ext cx="7088832" cy="110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solidFill>
                  <a:schemeClr val="bg1"/>
                </a:solidFill>
              </a:rPr>
              <a:t>MICHAŁ PACHOCKI</a:t>
            </a:r>
          </a:p>
          <a:p>
            <a:r>
              <a:rPr lang="pl-PL" sz="1200" dirty="0" err="1"/>
              <a:t>Research</a:t>
            </a:r>
            <a:r>
              <a:rPr lang="pl-PL" sz="1200" dirty="0"/>
              <a:t> and Analysis Unit</a:t>
            </a:r>
          </a:p>
          <a:p>
            <a:r>
              <a:rPr lang="pl-PL" sz="1200" dirty="0"/>
              <a:t>Foundation for the Development of the </a:t>
            </a:r>
            <a:r>
              <a:rPr lang="pl-PL" sz="1200" dirty="0" err="1"/>
              <a:t>Education</a:t>
            </a:r>
            <a:r>
              <a:rPr lang="pl-PL" sz="1200" dirty="0"/>
              <a:t> System – Erasmus+ </a:t>
            </a:r>
            <a:r>
              <a:rPr lang="pl-PL" sz="1200" dirty="0" err="1"/>
              <a:t>Polish</a:t>
            </a:r>
            <a:r>
              <a:rPr lang="pl-PL" sz="1200" dirty="0"/>
              <a:t> </a:t>
            </a:r>
            <a:r>
              <a:rPr lang="pl-PL" sz="1200" dirty="0" err="1"/>
              <a:t>National</a:t>
            </a:r>
            <a:r>
              <a:rPr lang="pl-PL" sz="1200" dirty="0"/>
              <a:t> </a:t>
            </a:r>
            <a:r>
              <a:rPr lang="pl-PL" sz="1200" dirty="0" err="1"/>
              <a:t>Agency</a:t>
            </a:r>
            <a:endParaRPr lang="pl-PL" sz="1200" dirty="0"/>
          </a:p>
          <a:p>
            <a:endParaRPr lang="pl-PL" sz="1400" b="0" dirty="0">
              <a:solidFill>
                <a:schemeClr val="bg1"/>
              </a:solidFill>
            </a:endParaRPr>
          </a:p>
        </p:txBody>
      </p:sp>
      <p:pic>
        <p:nvPicPr>
          <p:cNvPr id="6" name="Obraz 5" descr="Obraz zawierający tekst&#10;&#10;Opis wygenerowany automatycznie">
            <a:extLst>
              <a:ext uri="{FF2B5EF4-FFF2-40B4-BE49-F238E27FC236}">
                <a16:creationId xmlns="" xmlns:a16="http://schemas.microsoft.com/office/drawing/2014/main" id="{C4B603FD-327C-2A40-B0D7-2704AD93C1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571" y="476672"/>
            <a:ext cx="2091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0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pl-PL" sz="2800" b="1" dirty="0"/>
              <a:t>My </a:t>
            </a:r>
            <a:r>
              <a:rPr lang="pl-PL" sz="2800" b="1" dirty="0" err="1"/>
              <a:t>Europass</a:t>
            </a:r>
            <a:r>
              <a:rPr lang="pl-PL" sz="2800" b="1" dirty="0"/>
              <a:t> </a:t>
            </a:r>
            <a:r>
              <a:rPr lang="pl-PL" sz="2800" b="1" dirty="0" err="1"/>
              <a:t>Mobility</a:t>
            </a:r>
            <a:r>
              <a:rPr lang="pl-PL" sz="2800" b="1" dirty="0"/>
              <a:t> </a:t>
            </a:r>
            <a:r>
              <a:rPr lang="pl-PL" sz="2800" b="1" dirty="0" err="1"/>
              <a:t>certificate</a:t>
            </a:r>
            <a:r>
              <a:rPr lang="pl-PL" sz="2800" b="1" dirty="0"/>
              <a:t> was </a:t>
            </a:r>
            <a:r>
              <a:rPr lang="pl-PL" sz="2800" b="1" dirty="0" err="1"/>
              <a:t>useful</a:t>
            </a:r>
            <a:r>
              <a:rPr lang="pl-PL" sz="2800" b="1" dirty="0"/>
              <a:t> </a:t>
            </a:r>
            <a:br>
              <a:rPr lang="pl-PL" sz="2800" b="1" dirty="0"/>
            </a:br>
            <a:r>
              <a:rPr lang="pl-PL" sz="2800" b="1" dirty="0" err="1"/>
              <a:t>when</a:t>
            </a:r>
            <a:r>
              <a:rPr lang="pl-PL" sz="2800" b="1" dirty="0"/>
              <a:t> </a:t>
            </a:r>
            <a:r>
              <a:rPr lang="pl-PL" sz="2800" b="1" dirty="0" err="1"/>
              <a:t>looking</a:t>
            </a:r>
            <a:r>
              <a:rPr lang="pl-PL" sz="2800" b="1" dirty="0"/>
              <a:t> for a </a:t>
            </a:r>
            <a:r>
              <a:rPr lang="pl-PL" sz="2800" b="1" dirty="0" err="1"/>
              <a:t>job</a:t>
            </a:r>
            <a:r>
              <a:rPr lang="pl-PL" sz="2800" b="1" dirty="0"/>
              <a:t>…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876453"/>
              </p:ext>
            </p:extLst>
          </p:nvPr>
        </p:nvGraphicFramePr>
        <p:xfrm>
          <a:off x="0" y="1052736"/>
          <a:ext cx="91440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17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b="1" dirty="0"/>
              <a:t>FURTHER CAREER AND EDUCATION PATHWAYS</a:t>
            </a:r>
          </a:p>
        </p:txBody>
      </p:sp>
      <p:pic>
        <p:nvPicPr>
          <p:cNvPr id="5" name="Picture 3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91" y="1628800"/>
            <a:ext cx="8128302" cy="42585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204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3054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pl-PL" sz="3600" b="1" dirty="0"/>
              <a:t>MANTAINING PEOPLE TO PEOPLE CONTACTS</a:t>
            </a:r>
          </a:p>
        </p:txBody>
      </p:sp>
      <p:graphicFrame>
        <p:nvGraphicFramePr>
          <p:cNvPr id="4" name="Diagramm 12">
            <a:extLst>
              <a:ext uri="{FF2B5EF4-FFF2-40B4-BE49-F238E27FC236}">
                <a16:creationId xmlns="" xmlns:a16="http://schemas.microsoft.com/office/drawing/2014/main" id="{A0237599-A7E5-406C-A275-2C385D3CBD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584025"/>
              </p:ext>
            </p:extLst>
          </p:nvPr>
        </p:nvGraphicFramePr>
        <p:xfrm>
          <a:off x="457200" y="1268760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42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14">
            <a:extLst>
              <a:ext uri="{FF2B5EF4-FFF2-40B4-BE49-F238E27FC236}">
                <a16:creationId xmlns="" xmlns:a16="http://schemas.microsoft.com/office/drawing/2014/main" id="{F4CA1F1F-CDE4-4D4D-85A7-A82A677061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640263"/>
              </p:ext>
            </p:extLst>
          </p:nvPr>
        </p:nvGraphicFramePr>
        <p:xfrm>
          <a:off x="107504" y="1196752"/>
          <a:ext cx="8928992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209447" y="188640"/>
            <a:ext cx="8928992" cy="1143000"/>
          </a:xfrm>
        </p:spPr>
        <p:txBody>
          <a:bodyPr>
            <a:normAutofit fontScale="90000"/>
          </a:bodyPr>
          <a:lstStyle/>
          <a:p>
            <a:pPr algn="r"/>
            <a:r>
              <a:rPr lang="pl-PL" sz="3600" b="1" dirty="0"/>
              <a:t>MANTAINING CONTACTS WITH HOST INSTITUTIONS</a:t>
            </a:r>
          </a:p>
        </p:txBody>
      </p:sp>
    </p:spTree>
    <p:extLst>
      <p:ext uri="{BB962C8B-B14F-4D97-AF65-F5344CB8AC3E}">
        <p14:creationId xmlns:p14="http://schemas.microsoft.com/office/powerpoint/2010/main" val="286844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C16D5A6-E3CC-7349-87F6-5304381AE618}"/>
              </a:ext>
            </a:extLst>
          </p:cNvPr>
          <p:cNvSpPr txBox="1">
            <a:spLocks/>
          </p:cNvSpPr>
          <p:nvPr/>
        </p:nvSpPr>
        <p:spPr>
          <a:xfrm>
            <a:off x="1043608" y="116632"/>
            <a:ext cx="5652120" cy="6480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l-PL" sz="3200" b="1" dirty="0">
              <a:solidFill>
                <a:schemeClr val="accent1"/>
              </a:solidFill>
            </a:endParaRPr>
          </a:p>
          <a:p>
            <a:pPr algn="r"/>
            <a:r>
              <a:rPr lang="pl-PL" sz="3200" b="1" dirty="0">
                <a:solidFill>
                  <a:schemeClr val="accent1"/>
                </a:solidFill>
              </a:rPr>
              <a:t>MOBILITY WEAKNESSES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5E180937-C791-AF46-BF81-1F8849CF1FD7}"/>
              </a:ext>
            </a:extLst>
          </p:cNvPr>
          <p:cNvSpPr txBox="1"/>
          <p:nvPr/>
        </p:nvSpPr>
        <p:spPr>
          <a:xfrm>
            <a:off x="561561" y="1412776"/>
            <a:ext cx="810090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600" dirty="0"/>
          </a:p>
          <a:p>
            <a:endParaRPr lang="pl-PL" sz="5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INSUFFICIENT PREPARATION COURSES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TOO SHORT PERIOD OF A STAY ABROAD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LACK OF A MENTOR ABROAD / TO MUCH CONTROL OF MENTORS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CONTENTS OF PLACEMENTS NOT FULLY RELATED TO VET DOMAIN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SMALL AMOUNT OF TASKS DURING PLACEMENTS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MOBILITY STILL REMAINS AN EXCLUSIVE FORM OF THE TRAINING (AVAILABLE TO </a:t>
            </a:r>
            <a:r>
              <a:rPr lang="pl-PL" sz="2200" dirty="0"/>
              <a:t>LIMITED NUMBER</a:t>
            </a:r>
            <a:r>
              <a:rPr lang="en-GB" sz="2200" dirty="0"/>
              <a:t> OF VET LEARNERS</a:t>
            </a:r>
            <a:r>
              <a:rPr lang="pl-PL" sz="2200" dirty="0"/>
              <a:t> ONLY</a:t>
            </a:r>
            <a:r>
              <a:rPr lang="en-GB" sz="2200" dirty="0"/>
              <a:t>)</a:t>
            </a:r>
          </a:p>
          <a:p>
            <a:endParaRPr lang="en-GB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769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467544" y="548680"/>
            <a:ext cx="8208912" cy="5659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pl-PL" sz="2000" b="1" kern="1200" cap="all" dirty="0">
                <a:solidFill>
                  <a:srgbClr val="24C4F0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endParaRPr lang="pl-PL" dirty="0">
              <a:solidFill>
                <a:srgbClr val="7791CA"/>
              </a:solidFill>
            </a:endParaRPr>
          </a:p>
          <a:p>
            <a:endParaRPr lang="pl-PL" dirty="0">
              <a:solidFill>
                <a:srgbClr val="7791CA"/>
              </a:solidFill>
            </a:endParaRPr>
          </a:p>
          <a:p>
            <a:endParaRPr lang="pl-PL" dirty="0">
              <a:solidFill>
                <a:srgbClr val="7791CA"/>
              </a:solidFill>
              <a:latin typeface="+mn-lt"/>
            </a:endParaRPr>
          </a:p>
          <a:p>
            <a:pPr algn="ctr">
              <a:lnSpc>
                <a:spcPct val="170000"/>
              </a:lnSpc>
            </a:pPr>
            <a:r>
              <a:rPr lang="pl-PL" sz="5100" dirty="0">
                <a:solidFill>
                  <a:schemeClr val="tx1"/>
                </a:solidFill>
                <a:latin typeface="+mn-lt"/>
              </a:rPr>
              <a:t>ANY </a:t>
            </a:r>
            <a:r>
              <a:rPr lang="pl-PL" sz="5100" dirty="0" err="1">
                <a:solidFill>
                  <a:schemeClr val="tx1"/>
                </a:solidFill>
                <a:latin typeface="+mn-lt"/>
              </a:rPr>
              <a:t>QUESTIONs</a:t>
            </a:r>
            <a:r>
              <a:rPr lang="pl-PL" sz="5100" dirty="0">
                <a:solidFill>
                  <a:schemeClr val="tx1"/>
                </a:solidFill>
                <a:latin typeface="+mn-lt"/>
              </a:rPr>
              <a:t>?</a:t>
            </a:r>
          </a:p>
          <a:p>
            <a:pPr algn="ctr">
              <a:lnSpc>
                <a:spcPct val="170000"/>
              </a:lnSpc>
            </a:pPr>
            <a:r>
              <a:rPr lang="pl-PL" sz="51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ANY DOUBTS?</a:t>
            </a:r>
          </a:p>
          <a:p>
            <a:pPr>
              <a:lnSpc>
                <a:spcPct val="170000"/>
              </a:lnSpc>
            </a:pPr>
            <a:endParaRPr lang="pl-PL" sz="5100" dirty="0">
              <a:solidFill>
                <a:schemeClr val="tx1"/>
              </a:solidFill>
              <a:latin typeface="+mn-lt"/>
              <a:sym typeface="Wingdings" panose="05000000000000000000" pitchFamily="2" charset="2"/>
            </a:endParaRPr>
          </a:p>
          <a:p>
            <a:pPr algn="ctr">
              <a:lnSpc>
                <a:spcPct val="170000"/>
              </a:lnSpc>
            </a:pPr>
            <a:r>
              <a:rPr lang="pl-PL" sz="51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CONTACT US!</a:t>
            </a:r>
          </a:p>
          <a:p>
            <a:pPr>
              <a:lnSpc>
                <a:spcPct val="170000"/>
              </a:lnSpc>
            </a:pPr>
            <a:endParaRPr lang="pl-PL" sz="5100" dirty="0">
              <a:solidFill>
                <a:schemeClr val="tx1"/>
              </a:solidFill>
              <a:latin typeface="+mn-lt"/>
              <a:sym typeface="Wingdings" panose="05000000000000000000" pitchFamily="2" charset="2"/>
            </a:endParaRPr>
          </a:p>
          <a:p>
            <a:endParaRPr lang="pl-PL" dirty="0">
              <a:solidFill>
                <a:srgbClr val="7791CA"/>
              </a:solidFill>
            </a:endParaRPr>
          </a:p>
          <a:p>
            <a:endParaRPr lang="pl-PL" sz="1600" dirty="0">
              <a:solidFill>
                <a:srgbClr val="7791CA"/>
              </a:solidFill>
            </a:endParaRPr>
          </a:p>
          <a:p>
            <a:endParaRPr lang="pl-PL" dirty="0">
              <a:solidFill>
                <a:srgbClr val="7791CA"/>
              </a:solidFill>
            </a:endParaRPr>
          </a:p>
          <a:p>
            <a:endParaRPr lang="pl-PL" dirty="0">
              <a:solidFill>
                <a:srgbClr val="7791CA"/>
              </a:solidFill>
              <a:latin typeface="+mn-lt"/>
            </a:endParaRPr>
          </a:p>
          <a:p>
            <a:endParaRPr lang="pl-PL" dirty="0">
              <a:solidFill>
                <a:srgbClr val="7791CA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986" y="2780927"/>
            <a:ext cx="1743533" cy="1031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218753" y="5054364"/>
            <a:ext cx="4572000" cy="877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400" dirty="0">
                <a:solidFill>
                  <a:schemeClr val="tx2"/>
                </a:solidFill>
              </a:rPr>
              <a:t>MICHAŁ PACHOCKI</a:t>
            </a:r>
          </a:p>
          <a:p>
            <a:pPr algn="ctr"/>
            <a:endParaRPr lang="pl-PL" sz="900" dirty="0">
              <a:solidFill>
                <a:schemeClr val="tx2"/>
              </a:solidFill>
            </a:endParaRPr>
          </a:p>
          <a:p>
            <a:pPr algn="ctr"/>
            <a:r>
              <a:rPr lang="pl-PL" dirty="0">
                <a:solidFill>
                  <a:schemeClr val="tx2"/>
                </a:solidFill>
                <a:ea typeface="NSimSun" panose="02010609030101010101" pitchFamily="49" charset="-122"/>
              </a:rPr>
              <a:t>e-mail: mpachocki@frse.org.pl </a:t>
            </a:r>
          </a:p>
        </p:txBody>
      </p:sp>
    </p:spTree>
    <p:extLst>
      <p:ext uri="{BB962C8B-B14F-4D97-AF65-F5344CB8AC3E}">
        <p14:creationId xmlns:p14="http://schemas.microsoft.com/office/powerpoint/2010/main" val="383306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01" y="899545"/>
            <a:ext cx="2242215" cy="63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ytuł 1"/>
          <p:cNvSpPr txBox="1">
            <a:spLocks/>
          </p:cNvSpPr>
          <p:nvPr/>
        </p:nvSpPr>
        <p:spPr>
          <a:xfrm>
            <a:off x="2767966" y="188640"/>
            <a:ext cx="644896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dirty="0">
                <a:solidFill>
                  <a:schemeClr val="tx2"/>
                </a:solidFill>
                <a:latin typeface="+mn-lt"/>
              </a:rPr>
              <a:t>RESEARCH METHODS AND TARGET GROUPS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01" y="5085184"/>
            <a:ext cx="726757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09" y="1826412"/>
            <a:ext cx="7185960" cy="3114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589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E6B75EF7-9BF4-A648-B1F8-05A91943BD1A}"/>
              </a:ext>
            </a:extLst>
          </p:cNvPr>
          <p:cNvSpPr txBox="1"/>
          <p:nvPr/>
        </p:nvSpPr>
        <p:spPr>
          <a:xfrm>
            <a:off x="683568" y="1556792"/>
            <a:ext cx="799288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PERSONAL DEVELOPMENT PERCEIVED </a:t>
            </a:r>
            <a:r>
              <a:rPr lang="pl-PL" sz="2400" dirty="0" smtClean="0"/>
              <a:t>AS MOST IMPORTANT</a:t>
            </a:r>
            <a:endParaRPr lang="pl-P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NEW SKILLS – MOSTLY RELATED TO THE USE OF FOREIGN LANGUAGES (MOSTLY ENGLISH) AND SOFT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OCCUPATIONAL SKILLS WERE LESS FREQUENTLY PERCEIVED</a:t>
            </a:r>
            <a:br>
              <a:rPr lang="pl-PL" sz="2400" dirty="0"/>
            </a:br>
            <a:r>
              <a:rPr lang="pl-PL" sz="2400" dirty="0"/>
              <a:t>(IF SO, THEY STEMMED MOSTLY FROM OBSERVED </a:t>
            </a:r>
            <a:br>
              <a:rPr lang="pl-PL" sz="2400" dirty="0"/>
            </a:br>
            <a:r>
              <a:rPr lang="pl-PL" sz="2400" dirty="0"/>
              <a:t>KNOW-HOW </a:t>
            </a:r>
            <a:r>
              <a:rPr lang="pl-PL" sz="2400" dirty="0" smtClean="0"/>
              <a:t>AND/OR </a:t>
            </a:r>
            <a:r>
              <a:rPr lang="pl-PL" sz="2400" dirty="0"/>
              <a:t>TECHNOLOGICAL SOLUTIONS </a:t>
            </a:r>
            <a:br>
              <a:rPr lang="pl-PL" sz="2400" dirty="0"/>
            </a:br>
            <a:r>
              <a:rPr lang="pl-PL" sz="2400" dirty="0"/>
              <a:t>OF HOST COMPANIES)</a:t>
            </a:r>
          </a:p>
          <a:p>
            <a:endParaRPr lang="pl-PL" sz="2200" dirty="0"/>
          </a:p>
          <a:p>
            <a:endParaRPr lang="pl-PL" sz="2200" dirty="0"/>
          </a:p>
          <a:p>
            <a:endParaRPr lang="pl-PL" sz="2200" dirty="0"/>
          </a:p>
          <a:p>
            <a:endParaRPr lang="pl-PL" sz="2200" dirty="0"/>
          </a:p>
          <a:p>
            <a:endParaRPr lang="pl-PL" sz="2200" dirty="0"/>
          </a:p>
          <a:p>
            <a:r>
              <a:rPr lang="pl-PL" sz="2200" dirty="0"/>
              <a:t>  </a:t>
            </a:r>
          </a:p>
        </p:txBody>
      </p:sp>
      <p:sp>
        <p:nvSpPr>
          <p:cNvPr id="3" name="Tytuł 1">
            <a:extLst>
              <a:ext uri="{FF2B5EF4-FFF2-40B4-BE49-F238E27FC236}">
                <a16:creationId xmlns="" xmlns:a16="http://schemas.microsoft.com/office/drawing/2014/main" id="{DB0C9850-05EB-AF40-AACD-662C659DCD21}"/>
              </a:ext>
            </a:extLst>
          </p:cNvPr>
          <p:cNvSpPr txBox="1">
            <a:spLocks/>
          </p:cNvSpPr>
          <p:nvPr/>
        </p:nvSpPr>
        <p:spPr>
          <a:xfrm>
            <a:off x="-288032" y="678111"/>
            <a:ext cx="8676456" cy="72008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sz="3200" b="1" dirty="0">
                <a:solidFill>
                  <a:schemeClr val="accent1"/>
                </a:solidFill>
              </a:rPr>
              <a:t>MOBILITY IMPACT ON PARTICIPANTS’ SKILLS</a:t>
            </a:r>
          </a:p>
        </p:txBody>
      </p:sp>
    </p:spTree>
    <p:extLst>
      <p:ext uri="{BB962C8B-B14F-4D97-AF65-F5344CB8AC3E}">
        <p14:creationId xmlns:p14="http://schemas.microsoft.com/office/powerpoint/2010/main" val="139915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600" b="1" dirty="0">
                <a:latin typeface="+mn-lt"/>
                <a:cs typeface="Times New Roman" panose="02020603050405020304" pitchFamily="18" charset="0"/>
              </a:rPr>
              <a:t>Thanks to the placement I enhanced </a:t>
            </a:r>
            <a:r>
              <a:rPr lang="pl-PL" sz="3600" b="1" dirty="0">
                <a:latin typeface="+mn-lt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+mn-lt"/>
                <a:cs typeface="Times New Roman" panose="02020603050405020304" pitchFamily="18" charset="0"/>
              </a:rPr>
            </a:br>
            <a:r>
              <a:rPr lang="nl-NL" sz="3600" b="1" dirty="0">
                <a:latin typeface="+mn-lt"/>
                <a:cs typeface="Times New Roman" panose="02020603050405020304" pitchFamily="18" charset="0"/>
              </a:rPr>
              <a:t>the following skills</a:t>
            </a:r>
            <a:r>
              <a:rPr lang="pl-PL" sz="3600" b="1" dirty="0">
                <a:latin typeface="+mn-lt"/>
                <a:cs typeface="Times New Roman" panose="02020603050405020304" pitchFamily="18" charset="0"/>
              </a:rPr>
              <a:t>…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graphicFrame>
        <p:nvGraphicFramePr>
          <p:cNvPr id="6" name="Grafiek 18">
            <a:extLst>
              <a:ext uri="{FF2B5EF4-FFF2-40B4-BE49-F238E27FC236}">
                <a16:creationId xmlns="" xmlns:a16="http://schemas.microsoft.com/office/drawing/2014/main" id="{F99791B3-25A5-4216-9C14-4C3A1B1B43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112958"/>
              </p:ext>
            </p:extLst>
          </p:nvPr>
        </p:nvGraphicFramePr>
        <p:xfrm>
          <a:off x="0" y="995640"/>
          <a:ext cx="9144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586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03448" y="0"/>
            <a:ext cx="8229600" cy="1143000"/>
          </a:xfrm>
        </p:spPr>
        <p:txBody>
          <a:bodyPr>
            <a:noAutofit/>
          </a:bodyPr>
          <a:lstStyle/>
          <a:p>
            <a:r>
              <a:rPr lang="nl-NL" sz="3200" b="1" dirty="0">
                <a:cs typeface="Times New Roman" panose="02020603050405020304" pitchFamily="18" charset="0"/>
              </a:rPr>
              <a:t>Thanks to the placement I enhanced </a:t>
            </a:r>
            <a:r>
              <a:rPr lang="pl-PL" sz="3200" b="1" dirty="0">
                <a:cs typeface="Times New Roman" panose="02020603050405020304" pitchFamily="18" charset="0"/>
              </a:rPr>
              <a:t/>
            </a:r>
            <a:br>
              <a:rPr lang="pl-PL" sz="3200" b="1" dirty="0">
                <a:cs typeface="Times New Roman" panose="02020603050405020304" pitchFamily="18" charset="0"/>
              </a:rPr>
            </a:br>
            <a:r>
              <a:rPr lang="nl-NL" sz="3200" b="1" dirty="0">
                <a:cs typeface="Times New Roman" panose="02020603050405020304" pitchFamily="18" charset="0"/>
              </a:rPr>
              <a:t>the following skills</a:t>
            </a:r>
            <a:r>
              <a:rPr lang="pl-PL" sz="3200" b="1" dirty="0">
                <a:cs typeface="Times New Roman" panose="02020603050405020304" pitchFamily="18" charset="0"/>
              </a:rPr>
              <a:t>…</a:t>
            </a:r>
            <a:endParaRPr lang="pl-PL" sz="3200" dirty="0"/>
          </a:p>
        </p:txBody>
      </p:sp>
      <p:graphicFrame>
        <p:nvGraphicFramePr>
          <p:cNvPr id="4" name="Grafiek 21">
            <a:extLst>
              <a:ext uri="{FF2B5EF4-FFF2-40B4-BE49-F238E27FC236}">
                <a16:creationId xmlns="" xmlns:a16="http://schemas.microsoft.com/office/drawing/2014/main" id="{32374D47-F603-4F5E-8ECC-FE0DBEE281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064138"/>
              </p:ext>
            </p:extLst>
          </p:nvPr>
        </p:nvGraphicFramePr>
        <p:xfrm>
          <a:off x="0" y="1124744"/>
          <a:ext cx="9036496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430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228339"/>
            <a:ext cx="9036496" cy="1143000"/>
          </a:xfrm>
        </p:spPr>
        <p:txBody>
          <a:bodyPr>
            <a:noAutofit/>
          </a:bodyPr>
          <a:lstStyle/>
          <a:p>
            <a:r>
              <a:rPr lang="en-GB" sz="3200" b="1" dirty="0"/>
              <a:t>Impact on </a:t>
            </a:r>
            <a:r>
              <a:rPr lang="pl-PL" sz="3200" b="1" dirty="0" err="1" smtClean="0"/>
              <a:t>Foreign</a:t>
            </a:r>
            <a:r>
              <a:rPr lang="pl-PL" sz="3200" b="1" dirty="0" smtClean="0"/>
              <a:t> Language </a:t>
            </a:r>
            <a:r>
              <a:rPr lang="pl-PL" sz="3200" b="1" dirty="0" err="1" smtClean="0"/>
              <a:t>Skills</a:t>
            </a:r>
            <a:endParaRPr lang="pl-PL" sz="3200" b="1" dirty="0"/>
          </a:p>
        </p:txBody>
      </p:sp>
      <p:graphicFrame>
        <p:nvGraphicFramePr>
          <p:cNvPr id="4" name="Grafiek 23">
            <a:extLst>
              <a:ext uri="{FF2B5EF4-FFF2-40B4-BE49-F238E27FC236}">
                <a16:creationId xmlns="" xmlns:a16="http://schemas.microsoft.com/office/drawing/2014/main" id="{F484A4B4-39EE-4307-8659-57220ABE4C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517852"/>
              </p:ext>
            </p:extLst>
          </p:nvPr>
        </p:nvGraphicFramePr>
        <p:xfrm>
          <a:off x="287016" y="1268760"/>
          <a:ext cx="885698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033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pl-PL" sz="3200" b="1" dirty="0" err="1" smtClean="0"/>
              <a:t>Foreign</a:t>
            </a:r>
            <a:r>
              <a:rPr lang="pl-PL" sz="3200" b="1" dirty="0" smtClean="0"/>
              <a:t> Language </a:t>
            </a:r>
            <a:r>
              <a:rPr lang="pl-PL" sz="3200" b="1" dirty="0" err="1"/>
              <a:t>Skills</a:t>
            </a:r>
            <a:r>
              <a:rPr lang="pl-PL" sz="3200" b="1" dirty="0"/>
              <a:t> vs. </a:t>
            </a:r>
            <a:r>
              <a:rPr lang="pl-PL" sz="3200" b="1" dirty="0" err="1"/>
              <a:t>Mobility</a:t>
            </a:r>
            <a:r>
              <a:rPr lang="pl-PL" sz="3200" b="1" dirty="0"/>
              <a:t> </a:t>
            </a:r>
            <a:r>
              <a:rPr lang="pl-PL" sz="3200" b="1" dirty="0" err="1"/>
              <a:t>Duration</a:t>
            </a:r>
            <a:endParaRPr lang="pl-PL" sz="3200" b="1" dirty="0"/>
          </a:p>
        </p:txBody>
      </p:sp>
      <p:graphicFrame>
        <p:nvGraphicFramePr>
          <p:cNvPr id="4" name="Grafiek 26">
            <a:extLst>
              <a:ext uri="{FF2B5EF4-FFF2-40B4-BE49-F238E27FC236}">
                <a16:creationId xmlns="" xmlns:a16="http://schemas.microsoft.com/office/drawing/2014/main" id="{D7413785-8188-46C2-B1AF-B8ECAA5B6D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278320"/>
              </p:ext>
            </p:extLst>
          </p:nvPr>
        </p:nvGraphicFramePr>
        <p:xfrm>
          <a:off x="96934" y="1412776"/>
          <a:ext cx="9036496" cy="5107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070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E3DDE67B-20DE-6A46-AAFD-6C3F51A750FB}"/>
              </a:ext>
            </a:extLst>
          </p:cNvPr>
          <p:cNvSpPr txBox="1"/>
          <p:nvPr/>
        </p:nvSpPr>
        <p:spPr>
          <a:xfrm>
            <a:off x="467544" y="1556792"/>
            <a:ext cx="820891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/>
              <a:t>NO DIRECT LINK BETWEEN TRANSNATIONAL PLACEMENT AND THE FINDING OF A JOB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 smtClean="0"/>
              <a:t>THE LINK </a:t>
            </a:r>
            <a:r>
              <a:rPr lang="pl-PL" sz="2200" dirty="0"/>
              <a:t>BETWEEN VET </a:t>
            </a:r>
            <a:r>
              <a:rPr lang="pl-PL" sz="2200" dirty="0" smtClean="0"/>
              <a:t>PLACEMENT DOMAIN </a:t>
            </a:r>
            <a:r>
              <a:rPr lang="pl-PL" sz="2200" dirty="0"/>
              <a:t>AND </a:t>
            </a:r>
            <a:r>
              <a:rPr lang="pl-PL" sz="2200" dirty="0" smtClean="0"/>
              <a:t>CURRENT </a:t>
            </a:r>
            <a:r>
              <a:rPr lang="pl-PL" sz="2200" dirty="0"/>
              <a:t>JOB </a:t>
            </a:r>
            <a:r>
              <a:rPr lang="pl-PL" sz="2200" dirty="0" smtClean="0"/>
              <a:t>CLAIMED </a:t>
            </a:r>
            <a:r>
              <a:rPr lang="pl-PL" sz="2200" dirty="0"/>
              <a:t>BY </a:t>
            </a:r>
            <a:r>
              <a:rPr lang="pl-PL" sz="2200" dirty="0" smtClean="0"/>
              <a:t>MAJORITY OF GRADUATES</a:t>
            </a:r>
            <a:endParaRPr lang="pl-PL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/>
              <a:t>MANY OF PARTICIPANTS DECIDED TO CONTINUE THEIR EDUCATION (SCHOOLS/PROFESSIONAL COURSES/</a:t>
            </a:r>
            <a:r>
              <a:rPr lang="pl-PL" sz="2200" dirty="0" err="1"/>
              <a:t>HEIs</a:t>
            </a:r>
            <a:r>
              <a:rPr lang="pl-PL" sz="22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/>
              <a:t>IMPORTANCE OF FORMAL RECOGNITION OF FOREIGN PLACEMENTS (CERTIFICATES)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200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="" xmlns:a16="http://schemas.microsoft.com/office/drawing/2014/main" id="{A6E7DC84-BC05-4D42-A51D-7507D5D1FB39}"/>
              </a:ext>
            </a:extLst>
          </p:cNvPr>
          <p:cNvSpPr txBox="1">
            <a:spLocks/>
          </p:cNvSpPr>
          <p:nvPr/>
        </p:nvSpPr>
        <p:spPr>
          <a:xfrm>
            <a:off x="2069976" y="753997"/>
            <a:ext cx="5004048" cy="63161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sz="2400" b="1" dirty="0">
                <a:solidFill>
                  <a:schemeClr val="accent1"/>
                </a:solidFill>
              </a:rPr>
              <a:t>MOBILITY IMPACT ON </a:t>
            </a:r>
            <a:r>
              <a:rPr lang="pl-PL" sz="2400" b="1" dirty="0" smtClean="0">
                <a:solidFill>
                  <a:schemeClr val="accent1"/>
                </a:solidFill>
              </a:rPr>
              <a:t>CAREER PATHS</a:t>
            </a:r>
            <a:endParaRPr lang="pl-PL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2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GB" sz="3200" b="1" dirty="0"/>
              <a:t>My current employment or education is related to the field of my placement </a:t>
            </a:r>
            <a:r>
              <a:rPr lang="pl-PL" sz="3200" b="1" dirty="0"/>
              <a:t>…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758979"/>
              </p:ext>
            </p:extLst>
          </p:nvPr>
        </p:nvGraphicFramePr>
        <p:xfrm>
          <a:off x="0" y="1268760"/>
          <a:ext cx="9036496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313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20202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20202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8245</TotalTime>
  <Words>253</Words>
  <Application>Microsoft Office PowerPoint</Application>
  <PresentationFormat>Pokaz na ekranie (4:3)</PresentationFormat>
  <Paragraphs>64</Paragraphs>
  <Slides>15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TRACING VET GRADUATES  WITH FOREIGN MOBILITY EXPERIENCE </vt:lpstr>
      <vt:lpstr>Prezentacja programu PowerPoint</vt:lpstr>
      <vt:lpstr>Prezentacja programu PowerPoint</vt:lpstr>
      <vt:lpstr>Thanks to the placement I enhanced  the following skills… </vt:lpstr>
      <vt:lpstr>Thanks to the placement I enhanced  the following skills…</vt:lpstr>
      <vt:lpstr>Impact on Foreign Language Skills</vt:lpstr>
      <vt:lpstr>Foreign Language Skills vs. Mobility Duration</vt:lpstr>
      <vt:lpstr>Prezentacja programu PowerPoint</vt:lpstr>
      <vt:lpstr>My current employment or education is related to the field of my placement …</vt:lpstr>
      <vt:lpstr>My Europass Mobility certificate was useful  when looking for a job…</vt:lpstr>
      <vt:lpstr>FURTHER CAREER AND EDUCATION PATHWAYS</vt:lpstr>
      <vt:lpstr>MANTAINING PEOPLE TO PEOPLE CONTACTS</vt:lpstr>
      <vt:lpstr>MANTAINING CONTACTS WITH HOST INSTITUTIONS</vt:lpstr>
      <vt:lpstr>Prezentacja programu PowerPoint</vt:lpstr>
      <vt:lpstr>Prezentacja programu PowerPoint</vt:lpstr>
    </vt:vector>
  </TitlesOfParts>
  <Company>FRSE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mpachocki</dc:creator>
  <cp:lastModifiedBy>mpachocki</cp:lastModifiedBy>
  <cp:revision>157</cp:revision>
  <dcterms:created xsi:type="dcterms:W3CDTF">2019-09-09T12:10:38Z</dcterms:created>
  <dcterms:modified xsi:type="dcterms:W3CDTF">2020-11-16T15:32:54Z</dcterms:modified>
</cp:coreProperties>
</file>