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73" r:id="rId5"/>
    <p:sldId id="262" r:id="rId6"/>
    <p:sldId id="264" r:id="rId7"/>
    <p:sldId id="272" r:id="rId8"/>
    <p:sldId id="261" r:id="rId9"/>
    <p:sldId id="274" r:id="rId10"/>
    <p:sldId id="268" r:id="rId11"/>
    <p:sldId id="270" r:id="rId12"/>
  </p:sldIdLst>
  <p:sldSz cx="24384000" cy="13716000"/>
  <p:notesSz cx="6858000" cy="9144000"/>
  <p:embeddedFontLs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Montserrat Bold" pitchFamily="2" charset="77"/>
      <p:bold r:id="rId19"/>
    </p:embeddedFont>
    <p:embeddedFont>
      <p:font typeface="Montserrat SemiBold" pitchFamily="2" charset="77"/>
      <p:regular r:id="rId20"/>
      <p:bold r:id="rId21"/>
      <p:italic r:id="rId22"/>
      <p:boldItalic r:id="rId2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9C2"/>
    <a:srgbClr val="FFFFFF"/>
    <a:srgbClr val="14BFB8"/>
    <a:srgbClr val="24B747"/>
    <a:srgbClr val="F34E13"/>
    <a:srgbClr val="E21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 autoAdjust="0"/>
    <p:restoredTop sz="94643" autoAdjust="0"/>
  </p:normalViewPr>
  <p:slideViewPr>
    <p:cSldViewPr snapToGrid="0">
      <p:cViewPr varScale="1">
        <p:scale>
          <a:sx n="60" d="100"/>
          <a:sy n="60" d="100"/>
        </p:scale>
        <p:origin x="31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3BE46B-34DD-4C18-8B2E-E01609AE28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082A73-7C73-4831-8F2B-00F7E23C57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AE7BC-2CF4-48E6-8E80-45B90E4ED4FA}" type="datetimeFigureOut">
              <a:rPr lang="pt-PT" smtClean="0"/>
              <a:t>11/11/20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EDDDB-0E9C-4494-A31F-64DBFCB590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9EFF-6921-4200-971C-0438C1E2AE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AFF96-5204-4AD4-A02E-649561A79C3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3708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43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de Abertur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60E0A0A-127B-4328-972C-315D48345D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4" y="0"/>
            <a:ext cx="24384003" cy="1371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/>
            </a:lvl1pPr>
          </a:lstStyle>
          <a:p>
            <a:endParaRPr lang="pt-PT" dirty="0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B2422D8D-2A7B-45B7-B921-34B963E18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246" y="7455173"/>
            <a:ext cx="16948151" cy="1409256"/>
          </a:xfrm>
        </p:spPr>
        <p:txBody>
          <a:bodyPr>
            <a:normAutofit/>
          </a:bodyPr>
          <a:lstStyle>
            <a:lvl1pPr marL="0" indent="0">
              <a:buNone/>
              <a:defRPr sz="10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Abertura</a:t>
            </a:r>
            <a:endParaRPr lang="en-US" dirty="0"/>
          </a:p>
        </p:txBody>
      </p:sp>
      <p:sp>
        <p:nvSpPr>
          <p:cNvPr id="12" name="Text Placeholder 65">
            <a:extLst>
              <a:ext uri="{FF2B5EF4-FFF2-40B4-BE49-F238E27FC236}">
                <a16:creationId xmlns:a16="http://schemas.microsoft.com/office/drawing/2014/main" id="{A008C959-E03E-478A-A32B-901B98F91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76200" y="10546107"/>
            <a:ext cx="5513296" cy="4611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  <a:latin typeface="Montserrat SemiBold" panose="00000700000000000000" pitchFamily="2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pt-PT" dirty="0"/>
              <a:t>Autor da Apresentação</a:t>
            </a:r>
          </a:p>
        </p:txBody>
      </p:sp>
      <p:sp>
        <p:nvSpPr>
          <p:cNvPr id="13" name="Text Placeholder 65">
            <a:extLst>
              <a:ext uri="{FF2B5EF4-FFF2-40B4-BE49-F238E27FC236}">
                <a16:creationId xmlns:a16="http://schemas.microsoft.com/office/drawing/2014/main" id="{6CFE6F7C-018E-4A9A-9034-87E1215EB3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376200" y="11035497"/>
            <a:ext cx="5513296" cy="461199"/>
          </a:xfrm>
        </p:spPr>
        <p:txBody>
          <a:bodyPr>
            <a:normAutofit/>
          </a:bodyPr>
          <a:lstStyle>
            <a:lvl1pPr marL="0" indent="0">
              <a:buNone/>
              <a:defRPr sz="2500" cap="none" spc="0" baseline="0">
                <a:solidFill>
                  <a:srgbClr val="FFFFFF"/>
                </a:solidFill>
                <a:latin typeface="Montserrat" panose="00000500000000000000" pitchFamily="2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pt-PT" dirty="0"/>
              <a:t>Departamento</a:t>
            </a:r>
          </a:p>
        </p:txBody>
      </p:sp>
      <p:sp>
        <p:nvSpPr>
          <p:cNvPr id="14" name="Text Placeholder 65">
            <a:extLst>
              <a:ext uri="{FF2B5EF4-FFF2-40B4-BE49-F238E27FC236}">
                <a16:creationId xmlns:a16="http://schemas.microsoft.com/office/drawing/2014/main" id="{6AD4D143-18DC-4236-8636-3F4A26CA45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76200" y="11914549"/>
            <a:ext cx="5513296" cy="461199"/>
          </a:xfrm>
        </p:spPr>
        <p:txBody>
          <a:bodyPr>
            <a:normAutofit/>
          </a:bodyPr>
          <a:lstStyle>
            <a:lvl1pPr marL="0" indent="0">
              <a:buNone/>
              <a:defRPr sz="2500" cap="none" spc="200" baseline="0">
                <a:solidFill>
                  <a:srgbClr val="FFFFFF"/>
                </a:solidFill>
                <a:latin typeface="Montserrat" panose="00000500000000000000" pitchFamily="2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pt-PT" dirty="0"/>
              <a:t>ANO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D0A4B8D-A467-477A-B365-46196F2B9985}"/>
              </a:ext>
            </a:extLst>
          </p:cNvPr>
          <p:cNvSpPr/>
          <p:nvPr userDrawn="1"/>
        </p:nvSpPr>
        <p:spPr>
          <a:xfrm rot="16200000">
            <a:off x="20445984" y="9777984"/>
            <a:ext cx="3938017" cy="3938017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5F85B04C-72A7-4606-B4EF-7BAFFFF89F1E}"/>
              </a:ext>
            </a:extLst>
          </p:cNvPr>
          <p:cNvSpPr/>
          <p:nvPr userDrawn="1"/>
        </p:nvSpPr>
        <p:spPr>
          <a:xfrm rot="5400000">
            <a:off x="-2" y="1"/>
            <a:ext cx="9875520" cy="9875520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D65679-F414-4024-BCE9-8B229B305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499" y="-16758"/>
            <a:ext cx="5825681" cy="34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0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471E310-7534-4BB6-B734-2CBD66629E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4224000" y="0"/>
            <a:ext cx="10160000" cy="13716000"/>
          </a:xfrm>
          <a:prstGeom prst="rect">
            <a:avLst/>
          </a:prstGeom>
        </p:spPr>
        <p:txBody>
          <a:bodyPr tIns="45719" bIns="45719" anchor="ctr">
            <a:normAutofit/>
          </a:bodyPr>
          <a:lstStyle>
            <a:lvl1pPr marL="0" indent="0" algn="ctr">
              <a:buNone/>
              <a:defRPr sz="2500"/>
            </a:lvl1pPr>
          </a:lstStyle>
          <a:p>
            <a:endParaRPr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935E55C-6B17-48EA-BB77-A07BB66F25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67125" y="1579920"/>
            <a:ext cx="8524875" cy="805663"/>
          </a:xfrm>
        </p:spPr>
        <p:txBody>
          <a:bodyPr/>
          <a:lstStyle>
            <a:lvl1pPr marL="0" indent="0">
              <a:buNone/>
              <a:defRPr sz="5000"/>
            </a:lvl1pPr>
          </a:lstStyle>
          <a:p>
            <a:pPr lvl="0"/>
            <a:r>
              <a:rPr lang="pt-PT" dirty="0"/>
              <a:t>Título do separador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804EF79-CC8D-4493-87D3-1868D4DE84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66366" y="3828471"/>
            <a:ext cx="8524876" cy="65526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com uma ou mais linhas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2A09622-0BF3-44B8-9147-DB33CDDCEA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437" y="4509129"/>
            <a:ext cx="8091805" cy="65526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de 2.º nível</a:t>
            </a:r>
          </a:p>
        </p:txBody>
      </p:sp>
    </p:spTree>
    <p:extLst>
      <p:ext uri="{BB962C8B-B14F-4D97-AF65-F5344CB8AC3E}">
        <p14:creationId xmlns:p14="http://schemas.microsoft.com/office/powerpoint/2010/main" val="62845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63BDB5-CE47-4BF7-A98D-7BB674925E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2450" y="7169150"/>
            <a:ext cx="7269163" cy="654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/>
            </a:lvl1pPr>
          </a:lstStyle>
          <a:p>
            <a:endParaRPr lang="pt-PT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85E345F-36A6-42C0-9611-E18C7589EB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68262" y="7169150"/>
            <a:ext cx="7269163" cy="654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/>
            </a:lvl1pPr>
          </a:lstStyle>
          <a:p>
            <a:endParaRPr lang="pt-PT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160B493-8538-408C-B0BC-4D6F72F419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114837" y="7169150"/>
            <a:ext cx="7269163" cy="654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/>
            </a:lvl1pPr>
          </a:lstStyle>
          <a:p>
            <a:endParaRPr lang="pt-PT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1D04537-221B-4B69-BACE-D83A93E20E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4198" y="1579920"/>
            <a:ext cx="11252675" cy="805663"/>
          </a:xfrm>
        </p:spPr>
        <p:txBody>
          <a:bodyPr/>
          <a:lstStyle>
            <a:lvl1pPr marL="0" indent="0">
              <a:buNone/>
              <a:defRPr sz="5000"/>
            </a:lvl1pPr>
          </a:lstStyle>
          <a:p>
            <a:pPr lvl="0"/>
            <a:r>
              <a:rPr lang="pt-PT" dirty="0"/>
              <a:t>Título com uma ou mais linhas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9F31863-A563-42CF-8F09-7E21D0618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3438" y="4100849"/>
            <a:ext cx="6545173" cy="59569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436966E-5A52-4B45-B8CD-2478EA8A4C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86510" y="4807906"/>
            <a:ext cx="6112101" cy="1123694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2.º nível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6D568FB-CDBF-4241-A133-D517F8FD2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045494" y="4100849"/>
            <a:ext cx="6314838" cy="59569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FE1AC41-4BF3-4FA9-9805-B27F18A75D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78565" y="4807906"/>
            <a:ext cx="5881767" cy="1123694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2.º nível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D8E3063-30D7-4473-A5DC-99DFB336A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99086" y="4100849"/>
            <a:ext cx="6904676" cy="59569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37207D5-F569-4175-A02B-8EB70A55FE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32157" y="4807906"/>
            <a:ext cx="6471605" cy="1123694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2.º nível</a:t>
            </a:r>
          </a:p>
        </p:txBody>
      </p:sp>
    </p:spTree>
    <p:extLst>
      <p:ext uri="{BB962C8B-B14F-4D97-AF65-F5344CB8AC3E}">
        <p14:creationId xmlns:p14="http://schemas.microsoft.com/office/powerpoint/2010/main" val="3800100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4" userDrawn="1">
          <p15:clr>
            <a:srgbClr val="FBAE40"/>
          </p15:clr>
        </p15:guide>
        <p15:guide id="2" pos="11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696F0EA9-0846-4C97-BC3D-20D5C2678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67871" y="1579920"/>
            <a:ext cx="6166594" cy="2562872"/>
          </a:xfrm>
        </p:spPr>
        <p:txBody>
          <a:bodyPr/>
          <a:lstStyle>
            <a:lvl1pPr marL="0" indent="0">
              <a:buNone/>
              <a:defRPr sz="5000"/>
            </a:lvl1pPr>
          </a:lstStyle>
          <a:p>
            <a:pPr lvl="0"/>
            <a:r>
              <a:rPr lang="pt-PT" dirty="0"/>
              <a:t>Título com uma ou mais linhas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70F665-3361-4ACB-8481-E6625F56E70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393936" y="1579920"/>
            <a:ext cx="8760187" cy="14531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A568CC7A-9BF3-424D-A470-4B64DA26558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393936" y="3628899"/>
            <a:ext cx="8760187" cy="14531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589AE471-C6D9-441B-86A0-6BDD5E59C1C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1393936" y="5677878"/>
            <a:ext cx="8760187" cy="14531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281D4BE7-4D32-414B-97CB-F99E8A68603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393936" y="7726857"/>
            <a:ext cx="8760187" cy="14531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0ABA5B61-39A3-47ED-B577-B8CE4B55271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1393936" y="9775836"/>
            <a:ext cx="8760187" cy="14531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</p:spTree>
    <p:extLst>
      <p:ext uri="{BB962C8B-B14F-4D97-AF65-F5344CB8AC3E}">
        <p14:creationId xmlns:p14="http://schemas.microsoft.com/office/powerpoint/2010/main" val="42033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70F665-3361-4ACB-8481-E6625F56E70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121724" y="1579920"/>
            <a:ext cx="10151679" cy="20602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 Inserir aqui o texto corrido, com várias linhas, mantendo o alinhamento à esquerda, sem justificar.</a:t>
            </a:r>
          </a:p>
          <a:p>
            <a:pPr lvl="0"/>
            <a:endParaRPr lang="pt-PT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0F90443F-810B-4727-987B-E63CAC04A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871" y="1579920"/>
            <a:ext cx="4889533" cy="1038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dirty="0"/>
              <a:t>Título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4C2431-8A78-4194-9EC6-8E54C3B281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38838" y="7135813"/>
            <a:ext cx="18445162" cy="658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/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421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60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de F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9">
            <a:extLst>
              <a:ext uri="{FF2B5EF4-FFF2-40B4-BE49-F238E27FC236}">
                <a16:creationId xmlns:a16="http://schemas.microsoft.com/office/drawing/2014/main" id="{B751E491-F3A0-4BC7-9A80-4B9EA6DC5C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384000" cy="13715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149A5389-1164-4D87-A168-B98975E8C8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67871" y="7778495"/>
            <a:ext cx="14396194" cy="1409256"/>
          </a:xfrm>
        </p:spPr>
        <p:txBody>
          <a:bodyPr>
            <a:normAutofit/>
          </a:bodyPr>
          <a:lstStyle>
            <a:lvl1pPr marL="0" indent="0">
              <a:buNone/>
              <a:defRPr sz="10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fim</a:t>
            </a:r>
            <a:r>
              <a:rPr lang="en-US" dirty="0"/>
              <a:t>.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060004B-4D11-4053-9D61-B280734F5D5B}"/>
              </a:ext>
            </a:extLst>
          </p:cNvPr>
          <p:cNvSpPr/>
          <p:nvPr userDrawn="1"/>
        </p:nvSpPr>
        <p:spPr>
          <a:xfrm rot="5400000">
            <a:off x="-6" y="0"/>
            <a:ext cx="3938017" cy="3938017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4380CA56-DB6C-4974-9FBA-30DC77E5822A}"/>
              </a:ext>
            </a:extLst>
          </p:cNvPr>
          <p:cNvSpPr/>
          <p:nvPr userDrawn="1"/>
        </p:nvSpPr>
        <p:spPr>
          <a:xfrm rot="16200000">
            <a:off x="14508480" y="3840480"/>
            <a:ext cx="9875520" cy="9875520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156B69-4AC4-4157-8A5C-A8902294DA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319" y="10430254"/>
            <a:ext cx="5825681" cy="34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70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de Fim_op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4D10160-B5E6-491B-9275-D189AA5109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67871" y="7778495"/>
            <a:ext cx="14396194" cy="1409256"/>
          </a:xfrm>
        </p:spPr>
        <p:txBody>
          <a:bodyPr>
            <a:normAutofit/>
          </a:bodyPr>
          <a:lstStyle>
            <a:lvl1pPr marL="0" indent="0">
              <a:buNone/>
              <a:defRPr sz="10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Opção</a:t>
            </a:r>
            <a:r>
              <a:rPr lang="en-US" dirty="0"/>
              <a:t> para </a:t>
            </a:r>
            <a:br>
              <a:rPr lang="en-US" dirty="0"/>
            </a:br>
            <a:r>
              <a:rPr lang="en-US" dirty="0"/>
              <a:t>slide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imagem</a:t>
            </a:r>
            <a:endParaRPr lang="en-US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C617510-F150-4CB3-B893-630C5252229D}"/>
              </a:ext>
            </a:extLst>
          </p:cNvPr>
          <p:cNvSpPr/>
          <p:nvPr userDrawn="1"/>
        </p:nvSpPr>
        <p:spPr>
          <a:xfrm rot="5400000">
            <a:off x="-6" y="0"/>
            <a:ext cx="3938017" cy="3938017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AEB3E2B-FC84-4F54-8A39-CF25075FAA73}"/>
              </a:ext>
            </a:extLst>
          </p:cNvPr>
          <p:cNvSpPr/>
          <p:nvPr userDrawn="1"/>
        </p:nvSpPr>
        <p:spPr>
          <a:xfrm rot="16200000">
            <a:off x="14508480" y="3840480"/>
            <a:ext cx="9875520" cy="9875520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B903DD-839C-423A-9F25-979F0750CC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319" y="10430254"/>
            <a:ext cx="5825681" cy="34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5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de Abertura_op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B2422D8D-2A7B-45B7-B921-34B963E18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246" y="6615418"/>
            <a:ext cx="16948151" cy="1409256"/>
          </a:xfrm>
        </p:spPr>
        <p:txBody>
          <a:bodyPr>
            <a:normAutofit/>
          </a:bodyPr>
          <a:lstStyle>
            <a:lvl1pPr marL="0" indent="0">
              <a:buNone/>
              <a:defRPr sz="10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Opção</a:t>
            </a:r>
            <a:r>
              <a:rPr lang="en-US" dirty="0"/>
              <a:t> para </a:t>
            </a:r>
            <a:br>
              <a:rPr lang="en-US" dirty="0"/>
            </a:br>
            <a:r>
              <a:rPr lang="en-US" dirty="0"/>
              <a:t>slide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imagem</a:t>
            </a:r>
            <a:endParaRPr lang="en-US" dirty="0"/>
          </a:p>
        </p:txBody>
      </p:sp>
      <p:sp>
        <p:nvSpPr>
          <p:cNvPr id="12" name="Text Placeholder 65">
            <a:extLst>
              <a:ext uri="{FF2B5EF4-FFF2-40B4-BE49-F238E27FC236}">
                <a16:creationId xmlns:a16="http://schemas.microsoft.com/office/drawing/2014/main" id="{A008C959-E03E-478A-A32B-901B98F91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76200" y="10546107"/>
            <a:ext cx="5513296" cy="4611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pt-PT" dirty="0"/>
              <a:t>Autor da Apresentação</a:t>
            </a:r>
          </a:p>
        </p:txBody>
      </p:sp>
      <p:sp>
        <p:nvSpPr>
          <p:cNvPr id="13" name="Text Placeholder 65">
            <a:extLst>
              <a:ext uri="{FF2B5EF4-FFF2-40B4-BE49-F238E27FC236}">
                <a16:creationId xmlns:a16="http://schemas.microsoft.com/office/drawing/2014/main" id="{6CFE6F7C-018E-4A9A-9034-87E1215EB3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376200" y="11035497"/>
            <a:ext cx="5513296" cy="461199"/>
          </a:xfrm>
        </p:spPr>
        <p:txBody>
          <a:bodyPr>
            <a:normAutofit/>
          </a:bodyPr>
          <a:lstStyle>
            <a:lvl1pPr marL="0" indent="0">
              <a:buNone/>
              <a:defRPr sz="2500" cap="none" spc="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pt-PT" dirty="0"/>
              <a:t>Departamento</a:t>
            </a:r>
          </a:p>
        </p:txBody>
      </p:sp>
      <p:sp>
        <p:nvSpPr>
          <p:cNvPr id="14" name="Text Placeholder 65">
            <a:extLst>
              <a:ext uri="{FF2B5EF4-FFF2-40B4-BE49-F238E27FC236}">
                <a16:creationId xmlns:a16="http://schemas.microsoft.com/office/drawing/2014/main" id="{6AD4D143-18DC-4236-8636-3F4A26CA45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76200" y="11914549"/>
            <a:ext cx="5513296" cy="461199"/>
          </a:xfrm>
        </p:spPr>
        <p:txBody>
          <a:bodyPr>
            <a:normAutofit/>
          </a:bodyPr>
          <a:lstStyle>
            <a:lvl1pPr marL="0" indent="0">
              <a:buNone/>
              <a:defRPr sz="2500" cap="none" spc="2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pt-PT" dirty="0"/>
              <a:t>ANO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7733780E-AACA-4B40-B640-6ACEAFA8E349}"/>
              </a:ext>
            </a:extLst>
          </p:cNvPr>
          <p:cNvSpPr/>
          <p:nvPr userDrawn="1"/>
        </p:nvSpPr>
        <p:spPr>
          <a:xfrm rot="16200000">
            <a:off x="20445984" y="9777984"/>
            <a:ext cx="3938017" cy="3938017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E4CE3440-8A2C-4E30-8D5C-2AFE04AA5123}"/>
              </a:ext>
            </a:extLst>
          </p:cNvPr>
          <p:cNvSpPr/>
          <p:nvPr userDrawn="1"/>
        </p:nvSpPr>
        <p:spPr>
          <a:xfrm rot="5400000">
            <a:off x="-2" y="1"/>
            <a:ext cx="9875520" cy="9875520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648D03-2EC3-482D-AE83-2AC5888D2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499" y="-16758"/>
            <a:ext cx="5825681" cy="34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5081E1B-61C3-4910-A170-D8BF7B651A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7871" y="4901701"/>
            <a:ext cx="7063389" cy="13301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Subtítulo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764E61-229D-4F23-8E20-67A62BE8BC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871" y="1579920"/>
            <a:ext cx="10052050" cy="1038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dirty="0"/>
              <a:t>Título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471E310-7534-4BB6-B734-2CBD66629E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4224000" y="0"/>
            <a:ext cx="10160000" cy="13716000"/>
          </a:xfrm>
          <a:prstGeom prst="rect">
            <a:avLst/>
          </a:prstGeom>
        </p:spPr>
        <p:txBody>
          <a:bodyPr tIns="45719" bIns="45719" anchor="ctr">
            <a:normAutofit/>
          </a:bodyPr>
          <a:lstStyle>
            <a:lvl1pPr marL="0" indent="0" algn="ctr">
              <a:buNone/>
              <a:defRPr sz="2500"/>
            </a:lvl1pPr>
          </a:lstStyle>
          <a:p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D5D95C5-E155-4E6F-8EEC-28BC4512E8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5" y="6266117"/>
            <a:ext cx="7064135" cy="2311400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7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possibilidade de ter mais dos que uma linha, mantendo o alinhamento à esquerda, sem justificar.</a:t>
            </a:r>
          </a:p>
        </p:txBody>
      </p:sp>
    </p:spTree>
    <p:extLst>
      <p:ext uri="{BB962C8B-B14F-4D97-AF65-F5344CB8AC3E}">
        <p14:creationId xmlns:p14="http://schemas.microsoft.com/office/powerpoint/2010/main" val="272858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764E61-229D-4F23-8E20-67A62BE8BC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871" y="1579920"/>
            <a:ext cx="10052050" cy="1038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dirty="0"/>
              <a:t>Título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4495708-9C71-419F-BB25-EE82BAE851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872" y="4905328"/>
            <a:ext cx="5562392" cy="6496680"/>
          </a:xfrm>
        </p:spPr>
        <p:txBody>
          <a:bodyPr>
            <a:noAutofit/>
          </a:bodyPr>
          <a:lstStyle>
            <a:lvl1pPr marL="0" indent="0">
              <a:lnSpc>
                <a:spcPts val="5000"/>
              </a:lnSpc>
              <a:buNone/>
              <a:defRPr sz="4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linhas. Inserir aqui o texto corrido, mantendo o alinhamento à esquerda, sem justificar.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9B4AD9B2-65D8-434E-8FCA-C1C2989F9F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62600" y="4905327"/>
            <a:ext cx="5562392" cy="6496679"/>
          </a:xfrm>
        </p:spPr>
        <p:txBody>
          <a:bodyPr anchor="t">
            <a:noAutofit/>
          </a:bodyPr>
          <a:lstStyle>
            <a:lvl1pPr marL="0" indent="0">
              <a:lnSpc>
                <a:spcPts val="5000"/>
              </a:lnSpc>
              <a:buNone/>
              <a:defRPr sz="4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linhas. Inserir aqui o texto corrido, mantendo o alinhamento à esquerda, sem justificar.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A2BDC941-6CDC-4285-ABAE-8DBB3445A3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5236" y="4905326"/>
            <a:ext cx="5562392" cy="6496680"/>
          </a:xfrm>
        </p:spPr>
        <p:txBody>
          <a:bodyPr>
            <a:noAutofit/>
          </a:bodyPr>
          <a:lstStyle>
            <a:lvl1pPr marL="0" indent="0">
              <a:lnSpc>
                <a:spcPts val="5000"/>
              </a:lnSpc>
              <a:buNone/>
              <a:defRPr sz="4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linhas. Inserir aqui o texto corrido, mantendo o alinhamento à esquerda, sem justificar.</a:t>
            </a:r>
          </a:p>
        </p:txBody>
      </p:sp>
    </p:spTree>
    <p:extLst>
      <p:ext uri="{BB962C8B-B14F-4D97-AF65-F5344CB8AC3E}">
        <p14:creationId xmlns:p14="http://schemas.microsoft.com/office/powerpoint/2010/main" val="189995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75C00EB5-CEEB-496A-8360-4B908B3385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9112" y="8275631"/>
            <a:ext cx="3978215" cy="1250971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Subtítulo curto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E08A039A-8709-48EE-AA00-0F20BE8AFC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84569" y="5723986"/>
            <a:ext cx="7073162" cy="4779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Nome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D0A6B77-F61D-457D-8D2B-A1E52559D1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84569" y="1579920"/>
            <a:ext cx="10783888" cy="2385260"/>
          </a:xfrm>
        </p:spPr>
        <p:txBody>
          <a:bodyPr>
            <a:noAutofit/>
          </a:bodyPr>
          <a:lstStyle>
            <a:lvl1pPr marL="0" indent="0">
              <a:lnSpc>
                <a:spcPts val="6200"/>
              </a:lnSpc>
              <a:buNone/>
              <a:defRPr sz="5000"/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Inserir título, ou texto de destaque com uma, duas </a:t>
            </a:r>
            <a:br>
              <a:rPr lang="pt-PT" dirty="0"/>
            </a:br>
            <a:r>
              <a:rPr lang="pt-PT" dirty="0"/>
              <a:t>ou mais linhas.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EED6A94-432C-4AA4-A14A-048068778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8800" y="2"/>
            <a:ext cx="8305800" cy="7382109"/>
          </a:xfrm>
          <a:prstGeom prst="rect">
            <a:avLst/>
          </a:prstGeom>
        </p:spPr>
        <p:txBody>
          <a:bodyPr tIns="45719" bIns="45719" anchor="ctr">
            <a:normAutofit/>
          </a:bodyPr>
          <a:lstStyle>
            <a:lvl1pPr marL="0" indent="0" algn="ctr">
              <a:buNone/>
              <a:defRPr sz="2500"/>
            </a:lvl1pPr>
          </a:lstStyle>
          <a:p>
            <a:endParaRPr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1BCDC947-C1AE-4446-9204-DA055681DA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84569" y="6230848"/>
            <a:ext cx="7073162" cy="4779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spc="2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CARGO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0E5BD03-93AB-4CE8-B9CE-7DB1EA17ED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9114" y="9605826"/>
            <a:ext cx="3978214" cy="2871653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25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EC2C6750-3BC7-4B08-AEA6-57788FD228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00094" y="9605826"/>
            <a:ext cx="3978215" cy="2871653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25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E9A16FA0-6EE3-46E4-B6AE-E7E341943D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18328" y="9605826"/>
            <a:ext cx="3960543" cy="2871653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25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23AEEDB6-EFFB-4A17-82B1-9150FE40E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153398" y="9605826"/>
            <a:ext cx="3960962" cy="2871653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25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CE913AA3-E273-4950-B1AC-15CB2E2B4B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7347" y="8275631"/>
            <a:ext cx="3960962" cy="1250972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Subtítulo com </a:t>
            </a:r>
            <a:br>
              <a:rPr lang="pt-PT" dirty="0"/>
            </a:br>
            <a:r>
              <a:rPr lang="pt-PT" dirty="0"/>
              <a:t>1 ou </a:t>
            </a:r>
            <a:r>
              <a:rPr lang="pt-PT" dirty="0" err="1"/>
              <a:t>ou</a:t>
            </a:r>
            <a:r>
              <a:rPr lang="pt-PT" dirty="0"/>
              <a:t> mais  linhas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8E4C8986-8A39-4A3B-8BE2-43BD724CB0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17909" y="8275629"/>
            <a:ext cx="3960543" cy="1250973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Subtítulo com </a:t>
            </a:r>
            <a:br>
              <a:rPr lang="pt-PT" dirty="0"/>
            </a:br>
            <a:r>
              <a:rPr lang="pt-PT" dirty="0"/>
              <a:t>1 ou duas ou mais  linhas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6D4C6267-9C63-4469-8D6D-0253443CB1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153397" y="8275628"/>
            <a:ext cx="3960962" cy="1250971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477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75C00EB5-CEEB-496A-8360-4B908B3385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9112" y="6858003"/>
            <a:ext cx="3978215" cy="1250971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Subtítulo curto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D0A6B77-F61D-457D-8D2B-A1E52559D1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9112" y="1579920"/>
            <a:ext cx="10783888" cy="2385260"/>
          </a:xfrm>
        </p:spPr>
        <p:txBody>
          <a:bodyPr>
            <a:noAutofit/>
          </a:bodyPr>
          <a:lstStyle>
            <a:lvl1pPr marL="0" indent="0">
              <a:lnSpc>
                <a:spcPts val="6200"/>
              </a:lnSpc>
              <a:buNone/>
              <a:defRPr sz="5000"/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Inserir título, ou texto de destaque com uma, duas </a:t>
            </a:r>
            <a:br>
              <a:rPr lang="pt-PT" dirty="0"/>
            </a:br>
            <a:r>
              <a:rPr lang="pt-PT" dirty="0"/>
              <a:t>ou mais linhas.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0E5BD03-93AB-4CE8-B9CE-7DB1EA17ED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9114" y="8188198"/>
            <a:ext cx="3978214" cy="2871653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25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EC2C6750-3BC7-4B08-AEA6-57788FD228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00094" y="8188198"/>
            <a:ext cx="3978215" cy="2871653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25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E9A16FA0-6EE3-46E4-B6AE-E7E341943D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18328" y="8188198"/>
            <a:ext cx="3960543" cy="2871653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25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23AEEDB6-EFFB-4A17-82B1-9150FE40EA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153398" y="8188198"/>
            <a:ext cx="3960962" cy="2871653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25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Inserir aqui o texto corrido, com várias linhas, mantendo o alinhamento à esquerda, sem justificar.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CE913AA3-E273-4950-B1AC-15CB2E2B4B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7347" y="6858003"/>
            <a:ext cx="3960962" cy="1250972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Subtítulo com </a:t>
            </a:r>
            <a:br>
              <a:rPr lang="pt-PT" dirty="0"/>
            </a:br>
            <a:r>
              <a:rPr lang="pt-PT" dirty="0"/>
              <a:t>1 ou </a:t>
            </a:r>
            <a:r>
              <a:rPr lang="pt-PT" dirty="0" err="1"/>
              <a:t>ou</a:t>
            </a:r>
            <a:r>
              <a:rPr lang="pt-PT" dirty="0"/>
              <a:t> mais  linhas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8E4C8986-8A39-4A3B-8BE2-43BD724CB0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17909" y="6858001"/>
            <a:ext cx="3960543" cy="1250973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Subtítulo com </a:t>
            </a:r>
            <a:br>
              <a:rPr lang="pt-PT" dirty="0"/>
            </a:br>
            <a:r>
              <a:rPr lang="pt-PT" dirty="0"/>
              <a:t>1 ou duas ou mais  linhas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6D4C6267-9C63-4469-8D6D-0253443CB1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153397" y="6858000"/>
            <a:ext cx="3960962" cy="1250971"/>
          </a:xfr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556144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F4277628-8D33-4B17-9076-C128CC7DC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2450" y="0"/>
            <a:ext cx="8308975" cy="1371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/>
            </a:lvl1pPr>
          </a:lstStyle>
          <a:p>
            <a:endParaRPr lang="pt-PT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8C9722EF-E8A8-449A-9710-41CB0E865B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35603" y="1729613"/>
            <a:ext cx="10052050" cy="2445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dirty="0"/>
              <a:t>Título do separador</a:t>
            </a:r>
          </a:p>
        </p:txBody>
      </p:sp>
    </p:spTree>
    <p:extLst>
      <p:ext uri="{BB962C8B-B14F-4D97-AF65-F5344CB8AC3E}">
        <p14:creationId xmlns:p14="http://schemas.microsoft.com/office/powerpoint/2010/main" val="2664622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8C9722EF-E8A8-449A-9710-41CB0E865B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35602" y="1729613"/>
            <a:ext cx="10944835" cy="2445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dirty="0"/>
              <a:t>Opção para slide sem imagem</a:t>
            </a:r>
          </a:p>
        </p:txBody>
      </p:sp>
    </p:spTree>
    <p:extLst>
      <p:ext uri="{BB962C8B-B14F-4D97-AF65-F5344CB8AC3E}">
        <p14:creationId xmlns:p14="http://schemas.microsoft.com/office/powerpoint/2010/main" val="395589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2866900-1994-4FFB-A48F-61F74F7D92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36363" y="1579920"/>
            <a:ext cx="11582429" cy="805663"/>
          </a:xfrm>
        </p:spPr>
        <p:txBody>
          <a:bodyPr/>
          <a:lstStyle>
            <a:lvl1pPr marL="0" indent="0">
              <a:buNone/>
              <a:defRPr sz="5000"/>
            </a:lvl1pPr>
          </a:lstStyle>
          <a:p>
            <a:pPr lvl="0"/>
            <a:r>
              <a:rPr lang="pt-PT" dirty="0"/>
              <a:t>Título do separador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815AD84-C757-4007-BE80-4E2146925F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2450" y="0"/>
            <a:ext cx="8308975" cy="1371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/>
            </a:lvl1pPr>
          </a:lstStyle>
          <a:p>
            <a:endParaRPr lang="pt-PT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A3F357A-F9B3-46AD-9870-A5C54DFAE3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35603" y="3828471"/>
            <a:ext cx="11582429" cy="65526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com uma ou mais linhas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6400C2-6338-43E1-A412-AE90D6759B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68675" y="4509129"/>
            <a:ext cx="11149358" cy="65526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de 2.º nível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0480267-7246-4F90-9841-0B6EB45CBB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35602" y="5522077"/>
            <a:ext cx="11582429" cy="65526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com uma ou mais linhas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21A7D0D-5AF3-401F-92D7-F16E7C0F0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68674" y="6202735"/>
            <a:ext cx="11149358" cy="65526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de 2.º nível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631D8AF-7FDE-4704-9413-49B74D5025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35602" y="7211026"/>
            <a:ext cx="11582429" cy="65526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 dirty="0"/>
              <a:t>Texto com uma ou mais linhas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160ABA2-0261-4444-871B-6063FFE662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68674" y="7891684"/>
            <a:ext cx="11149358" cy="655265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PT" dirty="0"/>
              <a:t>Texto de 2.º nível</a:t>
            </a:r>
          </a:p>
        </p:txBody>
      </p:sp>
    </p:spTree>
    <p:extLst>
      <p:ext uri="{BB962C8B-B14F-4D97-AF65-F5344CB8AC3E}">
        <p14:creationId xmlns:p14="http://schemas.microsoft.com/office/powerpoint/2010/main" val="226711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EBC94-879D-4D63-B202-D338AFD8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abertura</a:t>
            </a:r>
            <a:endParaRPr lang="pt-P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8E8320B-88BE-4D46-A9A8-EAE50EFD4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9570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0A684-8FA9-4BD9-A331-B0CCC36E6B5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811" y="1029174"/>
            <a:ext cx="2367362" cy="14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8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74" r:id="rId4"/>
    <p:sldLayoutId id="2147483662" r:id="rId5"/>
    <p:sldLayoutId id="2147483671" r:id="rId6"/>
    <p:sldLayoutId id="2147483667" r:id="rId7"/>
    <p:sldLayoutId id="2147483673" r:id="rId8"/>
    <p:sldLayoutId id="2147483666" r:id="rId9"/>
    <p:sldLayoutId id="2147483669" r:id="rId10"/>
    <p:sldLayoutId id="2147483668" r:id="rId11"/>
    <p:sldLayoutId id="2147483672" r:id="rId12"/>
    <p:sldLayoutId id="2147483665" r:id="rId13"/>
    <p:sldLayoutId id="2147483670" r:id="rId14"/>
    <p:sldLayoutId id="2147483664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kern="1200" baseline="0">
          <a:solidFill>
            <a:schemeClr val="tx1"/>
          </a:solidFill>
          <a:latin typeface="Montserrat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Montserrat Bold" panose="000008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Montserrat Bold" panose="000008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7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Bold" panose="00000800000000000000" pitchFamily="2" charset="0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84E66B-72CC-42E5-A53E-3C486AAB1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9292" y="3657601"/>
            <a:ext cx="17628781" cy="4146697"/>
          </a:xfrm>
        </p:spPr>
        <p:txBody>
          <a:bodyPr>
            <a:normAutofit/>
          </a:bodyPr>
          <a:lstStyle/>
          <a:p>
            <a:r>
              <a:rPr lang="en-GB" sz="8800" dirty="0"/>
              <a:t>The Covid-19 Pandemic and International Students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9CA6AA-F36D-49F1-B8FF-8260CA1D7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94735" y="7251405"/>
            <a:ext cx="7889358" cy="378519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chemeClr val="tx1"/>
                </a:solidFill>
              </a:rPr>
              <a:t>David Cairns</a:t>
            </a:r>
          </a:p>
          <a:p>
            <a:r>
              <a:rPr lang="pt-PT" sz="3600" dirty="0">
                <a:solidFill>
                  <a:schemeClr val="tx1"/>
                </a:solidFill>
              </a:rPr>
              <a:t>Thais França</a:t>
            </a:r>
          </a:p>
          <a:p>
            <a:r>
              <a:rPr lang="pt-PT" sz="3600" dirty="0">
                <a:solidFill>
                  <a:schemeClr val="tx1"/>
                </a:solidFill>
              </a:rPr>
              <a:t>Daniel </a:t>
            </a:r>
            <a:r>
              <a:rPr lang="pt-PT" sz="3600" dirty="0" err="1">
                <a:solidFill>
                  <a:schemeClr val="tx1"/>
                </a:solidFill>
              </a:rPr>
              <a:t>Malet</a:t>
            </a:r>
            <a:r>
              <a:rPr lang="pt-PT" sz="3600" dirty="0">
                <a:solidFill>
                  <a:schemeClr val="tx1"/>
                </a:solidFill>
              </a:rPr>
              <a:t> Calvo</a:t>
            </a:r>
            <a:endParaRPr lang="en-PT" sz="3600" dirty="0">
              <a:solidFill>
                <a:schemeClr val="tx1"/>
              </a:solidFill>
            </a:endParaRPr>
          </a:p>
          <a:p>
            <a:r>
              <a:rPr lang="pt-PT" sz="3600" dirty="0">
                <a:solidFill>
                  <a:schemeClr val="tx1"/>
                </a:solidFill>
              </a:rPr>
              <a:t>Leonardo Francisco de Azevedo</a:t>
            </a:r>
            <a:endParaRPr lang="en-PT" sz="3600" dirty="0">
              <a:solidFill>
                <a:schemeClr val="tx1"/>
              </a:solidFill>
            </a:endParaRPr>
          </a:p>
          <a:p>
            <a:endParaRPr lang="pt-PT" dirty="0"/>
          </a:p>
          <a:p>
            <a:endParaRPr lang="pt-PT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56650DB-68BE-45FC-852A-804CB2D4F3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694735" y="10462438"/>
            <a:ext cx="8506046" cy="1913312"/>
          </a:xfrm>
        </p:spPr>
        <p:txBody>
          <a:bodyPr>
            <a:noAutofit/>
          </a:bodyPr>
          <a:lstStyle/>
          <a:p>
            <a:r>
              <a:rPr lang="pt-PT" sz="3600" dirty="0">
                <a:solidFill>
                  <a:schemeClr val="tx1"/>
                </a:solidFill>
              </a:rPr>
              <a:t>18 </a:t>
            </a:r>
            <a:r>
              <a:rPr lang="pt-PT" sz="3600" dirty="0" err="1">
                <a:solidFill>
                  <a:schemeClr val="tx1"/>
                </a:solidFill>
              </a:rPr>
              <a:t>November</a:t>
            </a:r>
            <a:r>
              <a:rPr lang="pt-PT" sz="3600" dirty="0">
                <a:solidFill>
                  <a:schemeClr val="tx1"/>
                </a:solidFill>
              </a:rPr>
              <a:t> 2020</a:t>
            </a:r>
          </a:p>
          <a:p>
            <a:r>
              <a:rPr lang="en-GB" sz="3600" dirty="0">
                <a:solidFill>
                  <a:schemeClr val="tx1"/>
                </a:solidFill>
              </a:rPr>
              <a:t>Evidence-based approach in Erasmus+. Impact assessment</a:t>
            </a:r>
            <a:r>
              <a:rPr lang="en-PT" sz="3600" dirty="0">
                <a:solidFill>
                  <a:schemeClr val="tx1"/>
                </a:solidFill>
              </a:rPr>
              <a:t> </a:t>
            </a:r>
            <a:endParaRPr lang="pt-PT" sz="3600" dirty="0">
              <a:solidFill>
                <a:schemeClr val="tx1"/>
              </a:solidFill>
            </a:endParaRPr>
          </a:p>
          <a:p>
            <a:r>
              <a:rPr lang="pt-PT" sz="3600" dirty="0" err="1">
                <a:solidFill>
                  <a:schemeClr val="tx1"/>
                </a:solidFill>
              </a:rPr>
              <a:t>Warsaw</a:t>
            </a:r>
            <a:endParaRPr lang="pt-PT" sz="3600" dirty="0">
              <a:solidFill>
                <a:schemeClr val="tx1"/>
              </a:solidFill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2729599D-C79B-476F-B930-A9B752935C12}"/>
              </a:ext>
            </a:extLst>
          </p:cNvPr>
          <p:cNvSpPr/>
          <p:nvPr/>
        </p:nvSpPr>
        <p:spPr>
          <a:xfrm rot="16200000">
            <a:off x="20445984" y="9777984"/>
            <a:ext cx="3938017" cy="3938017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7A494AA3-DDBB-4C4A-A886-381E983C8DD0}"/>
              </a:ext>
            </a:extLst>
          </p:cNvPr>
          <p:cNvSpPr/>
          <p:nvPr/>
        </p:nvSpPr>
        <p:spPr>
          <a:xfrm rot="5400000">
            <a:off x="-2" y="1"/>
            <a:ext cx="9875520" cy="9875520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7054232-BE7A-4563-A889-DAE14E29D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499" y="-16758"/>
            <a:ext cx="5825681" cy="34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8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60C467-909A-4B94-8840-2D6A10D75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5247" y="1728776"/>
            <a:ext cx="20180595" cy="10073364"/>
          </a:xfrm>
        </p:spPr>
        <p:txBody>
          <a:bodyPr>
            <a:normAutofit/>
          </a:bodyPr>
          <a:lstStyle/>
          <a:p>
            <a:r>
              <a:rPr lang="pt-PT" dirty="0" err="1"/>
              <a:t>References</a:t>
            </a:r>
            <a:endParaRPr lang="pt-PT" dirty="0"/>
          </a:p>
          <a:p>
            <a:endParaRPr lang="pt-PT" dirty="0"/>
          </a:p>
          <a:p>
            <a:r>
              <a:rPr lang="en-GB" sz="3200" dirty="0">
                <a:latin typeface="+mn-lt"/>
              </a:rPr>
              <a:t>Cairns, D. (2021a). Mobility becoming migration: Understanding youth spatiality in the twenty-first century. In D. Cairns (ed.) The Palgrave Handbook of Youth Mobility and Educational Migration. Basingstoke: Palgrave Macmillan.</a:t>
            </a:r>
          </a:p>
          <a:p>
            <a:endParaRPr lang="en-GB" sz="3200" dirty="0">
              <a:latin typeface="+mn-lt"/>
            </a:endParaRPr>
          </a:p>
          <a:p>
            <a:r>
              <a:rPr lang="en-GB" sz="3200" dirty="0">
                <a:latin typeface="+mn-lt"/>
              </a:rPr>
              <a:t>Cairns, D. (2021b). Migration decision-making, mobility capital and reflexive learning. In D. Cairns (ed.) The Palgrave Handbook of Youth Mobility and Educational Migration. Basingstoke: Palgrave Macmillan.</a:t>
            </a:r>
          </a:p>
          <a:p>
            <a:endParaRPr lang="en-GB" sz="3200" dirty="0">
              <a:latin typeface="+mn-lt"/>
            </a:endParaRPr>
          </a:p>
          <a:p>
            <a:r>
              <a:rPr lang="en-GB" sz="3200" dirty="0">
                <a:latin typeface="+mn-lt"/>
              </a:rPr>
              <a:t>Cairns, D., </a:t>
            </a:r>
            <a:r>
              <a:rPr lang="en-GB" sz="3200" dirty="0" err="1">
                <a:latin typeface="+mn-lt"/>
              </a:rPr>
              <a:t>Cuzzocrea</a:t>
            </a:r>
            <a:r>
              <a:rPr lang="en-GB" sz="3200" dirty="0">
                <a:latin typeface="+mn-lt"/>
              </a:rPr>
              <a:t>, V., Briggs, D. and Veloso, L. (2017). The Consequences of Mobility: Reflexivity, Social Inequality and the Reproduction of Precariousness in Highly Qualified Migration. Basingstoke: Palgrave Macmillan.</a:t>
            </a:r>
          </a:p>
          <a:p>
            <a:endParaRPr lang="en-GB" sz="3200" dirty="0">
              <a:latin typeface="+mn-lt"/>
            </a:endParaRPr>
          </a:p>
          <a:p>
            <a:r>
              <a:rPr lang="en-GB" sz="3200" dirty="0" err="1">
                <a:latin typeface="+mn-lt"/>
              </a:rPr>
              <a:t>Cuzzocrea</a:t>
            </a:r>
            <a:r>
              <a:rPr lang="en-GB" sz="3200" dirty="0">
                <a:latin typeface="+mn-lt"/>
              </a:rPr>
              <a:t>, V., </a:t>
            </a:r>
            <a:r>
              <a:rPr lang="en-GB" sz="3200" dirty="0" err="1">
                <a:latin typeface="+mn-lt"/>
              </a:rPr>
              <a:t>Krzaklewska</a:t>
            </a:r>
            <a:r>
              <a:rPr lang="en-GB" sz="3200" dirty="0">
                <a:latin typeface="+mn-lt"/>
              </a:rPr>
              <a:t>, E. and Cairns, D. (2021). ‘There is no me, there is only us’: the Erasmus bubble as a transient form of transnational </a:t>
            </a:r>
            <a:r>
              <a:rPr lang="en-GB" sz="3200" dirty="0" err="1">
                <a:latin typeface="+mn-lt"/>
              </a:rPr>
              <a:t>collectivity</a:t>
            </a:r>
            <a:r>
              <a:rPr lang="en-GB" sz="3200" dirty="0">
                <a:latin typeface="+mn-lt"/>
              </a:rPr>
              <a:t>. In V. </a:t>
            </a:r>
            <a:r>
              <a:rPr lang="en-GB" sz="3200" dirty="0" err="1">
                <a:latin typeface="+mn-lt"/>
              </a:rPr>
              <a:t>Cuzzocrea</a:t>
            </a:r>
            <a:r>
              <a:rPr lang="en-GB" sz="3200" dirty="0">
                <a:latin typeface="+mn-lt"/>
              </a:rPr>
              <a:t>, B. Gook and B. </a:t>
            </a:r>
            <a:r>
              <a:rPr lang="en-GB" sz="3200" dirty="0" err="1">
                <a:latin typeface="+mn-lt"/>
              </a:rPr>
              <a:t>Schiermer</a:t>
            </a:r>
            <a:r>
              <a:rPr lang="en-GB" sz="3200" dirty="0">
                <a:latin typeface="+mn-lt"/>
              </a:rPr>
              <a:t> (eds) </a:t>
            </a:r>
            <a:r>
              <a:rPr lang="en-GB" sz="3200" i="1" dirty="0">
                <a:latin typeface="+mn-lt"/>
              </a:rPr>
              <a:t>Forms of Collective Engagements in Youth Transition: A Global Perspective</a:t>
            </a:r>
            <a:r>
              <a:rPr lang="en-GB" sz="3200" dirty="0">
                <a:latin typeface="+mn-lt"/>
              </a:rPr>
              <a:t> Leiden: Brill.</a:t>
            </a:r>
            <a:endParaRPr lang="en-P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01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453EA9-ADDB-4EB9-9771-3E5B3EDA07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C9AE28C7-7F42-43CC-9454-B4D8C1DB4A54}"/>
              </a:ext>
            </a:extLst>
          </p:cNvPr>
          <p:cNvSpPr/>
          <p:nvPr/>
        </p:nvSpPr>
        <p:spPr>
          <a:xfrm rot="5400000">
            <a:off x="-6" y="0"/>
            <a:ext cx="3938017" cy="3938017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716A778E-FB3F-4D5A-93D9-F8485090AD90}"/>
              </a:ext>
            </a:extLst>
          </p:cNvPr>
          <p:cNvSpPr/>
          <p:nvPr/>
        </p:nvSpPr>
        <p:spPr>
          <a:xfrm rot="16200000">
            <a:off x="14508480" y="3840480"/>
            <a:ext cx="9875520" cy="9875520"/>
          </a:xfrm>
          <a:prstGeom prst="rtTriangle">
            <a:avLst/>
          </a:prstGeom>
          <a:solidFill>
            <a:srgbClr val="8517AC"/>
          </a:solidFill>
          <a:ln>
            <a:solidFill>
              <a:srgbClr val="851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1F6395-C931-44C7-8D01-80B032FBD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319" y="10430254"/>
            <a:ext cx="5825681" cy="34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A77BFF-ABF0-4271-AA2B-6A64BF758A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7871" y="4992970"/>
            <a:ext cx="7857822" cy="2577411"/>
          </a:xfrm>
        </p:spPr>
        <p:txBody>
          <a:bodyPr>
            <a:normAutofit/>
          </a:bodyPr>
          <a:lstStyle/>
          <a:p>
            <a:r>
              <a:rPr lang="en-GB" dirty="0"/>
              <a:t>Consequences for Researchers, Stakeholders and Policymakers in the Mobility Field</a:t>
            </a:r>
            <a:endParaRPr lang="en-PT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190E74-5209-4BAB-B6FE-6E1F99DEDF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67871" y="1579920"/>
            <a:ext cx="10052050" cy="257741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Covid-19 Pandemic and International Students</a:t>
            </a:r>
            <a:endParaRPr lang="pt-PT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0B78EB3-F700-41E6-93D6-58AEC5C04B0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FBC8CDF-A356-4CE2-B1BD-A4EDE2FD95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7125" y="8357191"/>
            <a:ext cx="7064135" cy="2828260"/>
          </a:xfrm>
        </p:spPr>
        <p:txBody>
          <a:bodyPr>
            <a:normAutofit/>
          </a:bodyPr>
          <a:lstStyle/>
          <a:p>
            <a:r>
              <a:rPr lang="pt-PT" sz="3200" dirty="0" err="1"/>
              <a:t>Assessing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impact</a:t>
            </a:r>
            <a:r>
              <a:rPr lang="pt-PT" sz="3200" dirty="0"/>
              <a:t> </a:t>
            </a:r>
            <a:r>
              <a:rPr lang="pt-PT" sz="3200" dirty="0" err="1"/>
              <a:t>of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Covid-19 </a:t>
            </a:r>
            <a:r>
              <a:rPr lang="pt-PT" sz="3200" dirty="0" err="1"/>
              <a:t>pandemic</a:t>
            </a:r>
            <a:r>
              <a:rPr lang="pt-PT" sz="3200" dirty="0"/>
              <a:t> </a:t>
            </a:r>
            <a:r>
              <a:rPr lang="pt-PT" sz="3200" dirty="0" err="1"/>
              <a:t>on</a:t>
            </a:r>
            <a:r>
              <a:rPr lang="pt-PT" sz="3200" dirty="0"/>
              <a:t> </a:t>
            </a:r>
            <a:r>
              <a:rPr lang="pt-PT" sz="3200" dirty="0" err="1"/>
              <a:t>international</a:t>
            </a:r>
            <a:r>
              <a:rPr lang="pt-PT" sz="3200" dirty="0"/>
              <a:t> </a:t>
            </a:r>
            <a:r>
              <a:rPr lang="pt-PT" sz="3200" dirty="0" err="1"/>
              <a:t>students</a:t>
            </a:r>
            <a:r>
              <a:rPr lang="pt-PT" sz="3200" dirty="0"/>
              <a:t> in Portugal </a:t>
            </a:r>
            <a:r>
              <a:rPr lang="pt-PT" sz="3200" dirty="0" err="1"/>
              <a:t>during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lockdown</a:t>
            </a:r>
            <a:r>
              <a:rPr lang="pt-PT" sz="3200" dirty="0"/>
              <a:t> </a:t>
            </a:r>
            <a:r>
              <a:rPr lang="pt-PT" sz="3200" dirty="0" err="1"/>
              <a:t>of</a:t>
            </a:r>
            <a:r>
              <a:rPr lang="pt-PT" sz="3200" dirty="0"/>
              <a:t> Spring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0C1EF-B416-4C4C-AC17-BBC9807B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719920" y="0"/>
            <a:ext cx="1066518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B06236-D529-4411-AB59-B09873EF6E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Background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E444DC-52DE-4F1A-8D92-2ED6BE6861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The Covid-19 pandemic has become the defining event of our age due to its impact on public health, national economies and internationalization, including mobility.</a:t>
            </a:r>
            <a:endParaRPr lang="pt-P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2FCA29-FED4-4410-9CBA-D96653023D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PT" dirty="0" err="1"/>
              <a:t>Objective</a:t>
            </a:r>
            <a:r>
              <a:rPr lang="pt-PT" dirty="0"/>
              <a:t> to look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experiences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international</a:t>
            </a:r>
            <a:r>
              <a:rPr lang="pt-PT" dirty="0"/>
              <a:t> </a:t>
            </a:r>
            <a:r>
              <a:rPr lang="pt-PT" dirty="0" err="1"/>
              <a:t>students</a:t>
            </a:r>
            <a:r>
              <a:rPr lang="pt-PT" dirty="0"/>
              <a:t> in Portugal,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challenges</a:t>
            </a:r>
            <a:r>
              <a:rPr lang="pt-PT" dirty="0"/>
              <a:t> </a:t>
            </a:r>
            <a:r>
              <a:rPr lang="pt-PT" dirty="0" err="1"/>
              <a:t>facing</a:t>
            </a:r>
            <a:r>
              <a:rPr lang="pt-PT" dirty="0"/>
              <a:t> </a:t>
            </a:r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individuals</a:t>
            </a:r>
            <a:r>
              <a:rPr lang="pt-PT" dirty="0"/>
              <a:t>, </a:t>
            </a:r>
            <a:r>
              <a:rPr lang="pt-PT" dirty="0" err="1"/>
              <a:t>host</a:t>
            </a:r>
            <a:r>
              <a:rPr lang="pt-PT" dirty="0"/>
              <a:t> </a:t>
            </a:r>
            <a:r>
              <a:rPr lang="pt-PT" dirty="0" err="1"/>
              <a:t>institutions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support</a:t>
            </a:r>
            <a:r>
              <a:rPr lang="pt-PT" dirty="0"/>
              <a:t> agencies.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C602A6-0682-45D5-98D5-A9423CD508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impact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felt</a:t>
            </a:r>
            <a:r>
              <a:rPr lang="pt-PT" dirty="0"/>
              <a:t> in </a:t>
            </a:r>
            <a:r>
              <a:rPr lang="en-GB" dirty="0"/>
              <a:t>all dimensions of social and professional life, including educational exchanges between different countries and student migration.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9112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D5376-1D10-AF45-B099-D5E51C361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7871" y="4401879"/>
            <a:ext cx="13620669" cy="7400261"/>
          </a:xfrm>
        </p:spPr>
        <p:txBody>
          <a:bodyPr>
            <a:normAutofit fontScale="92500" lnSpcReduction="10000"/>
          </a:bodyPr>
          <a:lstStyle/>
          <a:p>
            <a:r>
              <a:rPr lang="pt-PT" dirty="0" err="1"/>
              <a:t>Initial</a:t>
            </a:r>
            <a:r>
              <a:rPr lang="pt-PT" dirty="0"/>
              <a:t> </a:t>
            </a:r>
            <a:r>
              <a:rPr lang="pt-PT" dirty="0" err="1"/>
              <a:t>estimates</a:t>
            </a:r>
            <a:r>
              <a:rPr lang="pt-PT" dirty="0"/>
              <a:t> </a:t>
            </a:r>
            <a:r>
              <a:rPr lang="pt-PT" dirty="0" err="1"/>
              <a:t>suggest</a:t>
            </a:r>
            <a:r>
              <a:rPr lang="pt-PT" dirty="0"/>
              <a:t> 20-30% </a:t>
            </a:r>
            <a:r>
              <a:rPr lang="pt-PT" dirty="0" err="1"/>
              <a:t>drop</a:t>
            </a:r>
            <a:r>
              <a:rPr lang="pt-PT" dirty="0"/>
              <a:t> in </a:t>
            </a:r>
            <a:r>
              <a:rPr lang="pt-PT" dirty="0" err="1"/>
              <a:t>incoming</a:t>
            </a:r>
            <a:r>
              <a:rPr lang="pt-PT" dirty="0"/>
              <a:t> Erasmus </a:t>
            </a:r>
            <a:r>
              <a:rPr lang="pt-PT" dirty="0" err="1"/>
              <a:t>mobility</a:t>
            </a:r>
            <a:r>
              <a:rPr lang="pt-PT" dirty="0"/>
              <a:t> </a:t>
            </a:r>
            <a:r>
              <a:rPr lang="pt-PT" dirty="0" err="1"/>
              <a:t>among</a:t>
            </a:r>
            <a:r>
              <a:rPr lang="pt-PT" dirty="0"/>
              <a:t> </a:t>
            </a:r>
            <a:r>
              <a:rPr lang="pt-PT" dirty="0" err="1"/>
              <a:t>undergraduates</a:t>
            </a:r>
            <a:endParaRPr lang="pt-PT" dirty="0"/>
          </a:p>
          <a:p>
            <a:endParaRPr lang="pt-PT" dirty="0"/>
          </a:p>
          <a:p>
            <a:r>
              <a:rPr lang="pt-PT" dirty="0"/>
              <a:t>Provisional figures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National</a:t>
            </a:r>
            <a:r>
              <a:rPr lang="pt-PT" dirty="0"/>
              <a:t> Erasmus+ </a:t>
            </a:r>
            <a:r>
              <a:rPr lang="pt-PT" dirty="0" err="1"/>
              <a:t>Agency</a:t>
            </a:r>
            <a:r>
              <a:rPr lang="pt-PT" dirty="0"/>
              <a:t> </a:t>
            </a:r>
            <a:r>
              <a:rPr lang="pt-PT" dirty="0" err="1"/>
              <a:t>suggest</a:t>
            </a:r>
            <a:r>
              <a:rPr lang="pt-PT" dirty="0"/>
              <a:t> a </a:t>
            </a:r>
            <a:r>
              <a:rPr lang="pt-PT" dirty="0" err="1"/>
              <a:t>reduction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39% in </a:t>
            </a:r>
            <a:r>
              <a:rPr lang="pt-PT" dirty="0" err="1"/>
              <a:t>incoming</a:t>
            </a:r>
            <a:r>
              <a:rPr lang="pt-PT" dirty="0"/>
              <a:t> </a:t>
            </a:r>
            <a:r>
              <a:rPr lang="pt-PT" dirty="0" err="1"/>
              <a:t>mobility</a:t>
            </a:r>
            <a:r>
              <a:rPr lang="pt-PT" dirty="0"/>
              <a:t>: 5,200 in </a:t>
            </a:r>
            <a:r>
              <a:rPr lang="pt-PT" dirty="0" err="1"/>
              <a:t>Setember</a:t>
            </a:r>
            <a:r>
              <a:rPr lang="pt-PT" dirty="0"/>
              <a:t> </a:t>
            </a:r>
            <a:r>
              <a:rPr lang="pt-PT" dirty="0" err="1"/>
              <a:t>compared</a:t>
            </a:r>
            <a:r>
              <a:rPr lang="pt-PT" dirty="0"/>
              <a:t> to 8,480 in 2019</a:t>
            </a:r>
          </a:p>
          <a:p>
            <a:endParaRPr lang="pt-PT" dirty="0"/>
          </a:p>
          <a:p>
            <a:r>
              <a:rPr lang="pt-PT" dirty="0"/>
              <a:t>Record </a:t>
            </a:r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enrollments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recorded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Portugeuse</a:t>
            </a:r>
            <a:r>
              <a:rPr lang="pt-PT" dirty="0"/>
              <a:t> </a:t>
            </a:r>
            <a:r>
              <a:rPr lang="pt-PT" dirty="0" err="1"/>
              <a:t>universities</a:t>
            </a:r>
            <a:endParaRPr lang="pt-PT" dirty="0"/>
          </a:p>
          <a:p>
            <a:endParaRPr lang="pt-PT" dirty="0"/>
          </a:p>
          <a:p>
            <a:r>
              <a:rPr lang="pt-PT" dirty="0" err="1"/>
              <a:t>Suggests</a:t>
            </a:r>
            <a:r>
              <a:rPr lang="pt-PT" dirty="0"/>
              <a:t> a ‘business-as-usual’ </a:t>
            </a:r>
            <a:r>
              <a:rPr lang="pt-PT" dirty="0" err="1"/>
              <a:t>philosophy</a:t>
            </a:r>
            <a:r>
              <a:rPr lang="pt-PT" dirty="0"/>
              <a:t> in </a:t>
            </a:r>
            <a:r>
              <a:rPr lang="pt-PT" dirty="0" err="1"/>
              <a:t>place</a:t>
            </a:r>
            <a:r>
              <a:rPr lang="pt-PT" dirty="0"/>
              <a:t> in </a:t>
            </a:r>
            <a:r>
              <a:rPr lang="pt-PT" dirty="0" err="1"/>
              <a:t>tertiary</a:t>
            </a:r>
            <a:r>
              <a:rPr lang="pt-PT" dirty="0"/>
              <a:t> </a:t>
            </a:r>
            <a:r>
              <a:rPr lang="pt-PT" dirty="0" err="1"/>
              <a:t>education</a:t>
            </a:r>
            <a:r>
              <a:rPr lang="pt-PT" dirty="0"/>
              <a:t>, </a:t>
            </a:r>
            <a:r>
              <a:rPr lang="pt-PT" dirty="0" err="1"/>
              <a:t>ignoring</a:t>
            </a:r>
            <a:r>
              <a:rPr lang="pt-PT" dirty="0"/>
              <a:t> oficial </a:t>
            </a:r>
            <a:r>
              <a:rPr lang="pt-PT" dirty="0" err="1"/>
              <a:t>advice</a:t>
            </a:r>
            <a:r>
              <a:rPr lang="pt-PT" dirty="0"/>
              <a:t> to </a:t>
            </a:r>
            <a:r>
              <a:rPr lang="pt-PT" dirty="0" err="1"/>
              <a:t>avoid</a:t>
            </a:r>
            <a:r>
              <a:rPr lang="pt-PT" dirty="0"/>
              <a:t> non-</a:t>
            </a:r>
            <a:r>
              <a:rPr lang="pt-PT" dirty="0" err="1"/>
              <a:t>essential</a:t>
            </a:r>
            <a:r>
              <a:rPr lang="pt-PT" dirty="0"/>
              <a:t> </a:t>
            </a:r>
            <a:r>
              <a:rPr lang="pt-PT" dirty="0" err="1"/>
              <a:t>travel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4AA96-984C-5540-97E9-9E76B1B296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67871" y="1579920"/>
            <a:ext cx="14726456" cy="1950089"/>
          </a:xfrm>
        </p:spPr>
        <p:txBody>
          <a:bodyPr>
            <a:normAutofit fontScale="85000" lnSpcReduction="10000"/>
          </a:bodyPr>
          <a:lstStyle/>
          <a:p>
            <a:r>
              <a:rPr lang="pt-PT" dirty="0" err="1"/>
              <a:t>Impact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pandemic</a:t>
            </a:r>
            <a:r>
              <a:rPr lang="pt-PT" dirty="0"/>
              <a:t> in Portugal to date in </a:t>
            </a:r>
            <a:r>
              <a:rPr lang="pt-PT" dirty="0" err="1"/>
              <a:t>numbers</a:t>
            </a:r>
            <a:r>
              <a:rPr lang="pt-PT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8387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7B86222-7637-6149-BB33-2075BB5B83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" b="1528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0246E5-51E8-460D-A852-D534211155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35603" y="1729613"/>
            <a:ext cx="10052050" cy="2693531"/>
          </a:xfrm>
        </p:spPr>
        <p:txBody>
          <a:bodyPr>
            <a:normAutofit fontScale="70000" lnSpcReduction="20000"/>
          </a:bodyPr>
          <a:lstStyle/>
          <a:p>
            <a:r>
              <a:rPr lang="pt-PT" dirty="0" err="1"/>
              <a:t>However</a:t>
            </a:r>
            <a:r>
              <a:rPr lang="pt-PT" dirty="0"/>
              <a:t>, Erasmus-</a:t>
            </a:r>
            <a:r>
              <a:rPr lang="pt-PT" dirty="0" err="1"/>
              <a:t>related</a:t>
            </a:r>
            <a:r>
              <a:rPr lang="pt-PT" dirty="0"/>
              <a:t> </a:t>
            </a:r>
            <a:r>
              <a:rPr lang="pt-PT" dirty="0" err="1"/>
              <a:t>inflections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becoming</a:t>
            </a:r>
            <a:r>
              <a:rPr lang="pt-PT" dirty="0"/>
              <a:t> a </a:t>
            </a:r>
            <a:r>
              <a:rPr lang="pt-PT" dirty="0" err="1"/>
              <a:t>highly</a:t>
            </a:r>
            <a:r>
              <a:rPr lang="pt-PT" dirty="0"/>
              <a:t> </a:t>
            </a:r>
            <a:r>
              <a:rPr lang="pt-PT" dirty="0" err="1"/>
              <a:t>visibile</a:t>
            </a:r>
            <a:r>
              <a:rPr lang="pt-PT" dirty="0"/>
              <a:t> </a:t>
            </a:r>
            <a:r>
              <a:rPr lang="pt-PT" dirty="0" err="1"/>
              <a:t>issue</a:t>
            </a:r>
            <a:r>
              <a:rPr lang="pt-PT" dirty="0"/>
              <a:t> in Portugal</a:t>
            </a:r>
          </a:p>
        </p:txBody>
      </p:sp>
    </p:spTree>
    <p:extLst>
      <p:ext uri="{BB962C8B-B14F-4D97-AF65-F5344CB8AC3E}">
        <p14:creationId xmlns:p14="http://schemas.microsoft.com/office/powerpoint/2010/main" val="20825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FAF7E2-5D6E-4596-AEBE-AC12B2A03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4893" y="1383664"/>
            <a:ext cx="11582429" cy="805663"/>
          </a:xfrm>
        </p:spPr>
        <p:txBody>
          <a:bodyPr/>
          <a:lstStyle/>
          <a:p>
            <a:r>
              <a:rPr lang="pt-PT" dirty="0" err="1"/>
              <a:t>Methodological</a:t>
            </a:r>
            <a:r>
              <a:rPr lang="pt-PT" dirty="0"/>
              <a:t> </a:t>
            </a:r>
            <a:r>
              <a:rPr lang="pt-PT" dirty="0" err="1"/>
              <a:t>Approach</a:t>
            </a:r>
            <a:endParaRPr lang="pt-PT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03E902-11BC-45CF-89DE-C265B5B55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4345" y="3828471"/>
            <a:ext cx="20523688" cy="1340580"/>
          </a:xfrm>
        </p:spPr>
        <p:txBody>
          <a:bodyPr>
            <a:normAutofit/>
          </a:bodyPr>
          <a:lstStyle/>
          <a:p>
            <a:r>
              <a:rPr lang="pt-PT" dirty="0"/>
              <a:t>27 </a:t>
            </a:r>
            <a:r>
              <a:rPr lang="pt-PT" dirty="0" err="1"/>
              <a:t>interviews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international</a:t>
            </a:r>
            <a:r>
              <a:rPr lang="pt-PT" dirty="0"/>
              <a:t> </a:t>
            </a:r>
            <a:r>
              <a:rPr lang="pt-PT" dirty="0" err="1"/>
              <a:t>students</a:t>
            </a:r>
            <a:r>
              <a:rPr lang="pt-PT" dirty="0"/>
              <a:t> </a:t>
            </a:r>
            <a:r>
              <a:rPr lang="pt-PT" dirty="0" err="1"/>
              <a:t>during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wave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pandemic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lockdown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Spring 2020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597590-D66A-4718-91ED-BC3F5D4C41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4344" y="5522077"/>
            <a:ext cx="20523688" cy="1335923"/>
          </a:xfrm>
        </p:spPr>
        <p:txBody>
          <a:bodyPr>
            <a:normAutofit/>
          </a:bodyPr>
          <a:lstStyle/>
          <a:p>
            <a:r>
              <a:rPr lang="pt-PT" dirty="0"/>
              <a:t>Sample </a:t>
            </a:r>
            <a:r>
              <a:rPr lang="pt-PT" dirty="0" err="1"/>
              <a:t>encompassing</a:t>
            </a:r>
            <a:r>
              <a:rPr lang="pt-PT" dirty="0"/>
              <a:t> </a:t>
            </a:r>
            <a:r>
              <a:rPr lang="pt-PT" dirty="0" err="1"/>
              <a:t>exchange</a:t>
            </a:r>
            <a:r>
              <a:rPr lang="pt-PT" dirty="0"/>
              <a:t> </a:t>
            </a:r>
            <a:r>
              <a:rPr lang="pt-PT" dirty="0" err="1"/>
              <a:t>students</a:t>
            </a:r>
            <a:r>
              <a:rPr lang="pt-PT" dirty="0"/>
              <a:t> (</a:t>
            </a:r>
            <a:r>
              <a:rPr lang="pt-PT" dirty="0" err="1"/>
              <a:t>including</a:t>
            </a:r>
            <a:r>
              <a:rPr lang="pt-PT" dirty="0"/>
              <a:t> Erasmus)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student</a:t>
            </a:r>
            <a:r>
              <a:rPr lang="pt-PT" dirty="0"/>
              <a:t> </a:t>
            </a:r>
            <a:r>
              <a:rPr lang="pt-PT" dirty="0" err="1"/>
              <a:t>migrants</a:t>
            </a:r>
            <a:endParaRPr lang="pt-P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DD10CC4-5E2B-4C08-B175-CFB15F6B10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94344" y="7211026"/>
            <a:ext cx="20523688" cy="2783468"/>
          </a:xfrm>
        </p:spPr>
        <p:txBody>
          <a:bodyPr>
            <a:normAutofit/>
          </a:bodyPr>
          <a:lstStyle/>
          <a:p>
            <a:r>
              <a:rPr lang="pt-PT" dirty="0" err="1"/>
              <a:t>Interviewees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across</a:t>
            </a:r>
            <a:r>
              <a:rPr lang="pt-PT" dirty="0"/>
              <a:t> Portugal, </a:t>
            </a:r>
            <a:r>
              <a:rPr lang="pt-PT" dirty="0" err="1"/>
              <a:t>originating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European</a:t>
            </a:r>
            <a:r>
              <a:rPr lang="pt-PT" dirty="0"/>
              <a:t> countries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non-EU</a:t>
            </a:r>
            <a:r>
              <a:rPr lang="pt-PT" dirty="0"/>
              <a:t> </a:t>
            </a:r>
            <a:r>
              <a:rPr lang="pt-PT" dirty="0" err="1"/>
              <a:t>destinations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559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F801D4B-BC2E-344D-B272-663779CB2AC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 b="2438"/>
          <a:stretch>
            <a:fillRect/>
          </a:stretch>
        </p:blipFill>
        <p:spPr>
          <a:xfrm>
            <a:off x="15417208" y="0"/>
            <a:ext cx="8966791" cy="13716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62FCD-15DF-F145-A00D-A02036D665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0699" y="340243"/>
            <a:ext cx="10159999" cy="3019645"/>
          </a:xfrm>
        </p:spPr>
        <p:txBody>
          <a:bodyPr>
            <a:normAutofit/>
          </a:bodyPr>
          <a:lstStyle/>
          <a:p>
            <a:r>
              <a:rPr lang="pt-PT" dirty="0" err="1"/>
              <a:t>Conceptualising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immobility</a:t>
            </a:r>
            <a:r>
              <a:rPr lang="pt-PT" dirty="0"/>
              <a:t> </a:t>
            </a:r>
            <a:r>
              <a:rPr lang="pt-PT" dirty="0" err="1"/>
              <a:t>Pandemic</a:t>
            </a:r>
            <a:r>
              <a:rPr lang="pt-PT" dirty="0"/>
              <a:t>:</a:t>
            </a:r>
          </a:p>
          <a:p>
            <a:r>
              <a:rPr lang="pt-PT" dirty="0" err="1"/>
              <a:t>Inversion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value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meaning</a:t>
            </a:r>
            <a:r>
              <a:rPr lang="pt-PT" dirty="0"/>
              <a:t>,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mobility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7210B-12BD-6148-8ADD-24BF6D3389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30698" y="4061636"/>
            <a:ext cx="10691627" cy="9314121"/>
          </a:xfrm>
        </p:spPr>
        <p:txBody>
          <a:bodyPr>
            <a:normAutofit fontScale="92500" lnSpcReduction="10000"/>
          </a:bodyPr>
          <a:lstStyle/>
          <a:p>
            <a:r>
              <a:rPr lang="pt-PT" dirty="0" err="1"/>
              <a:t>Existing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mobility</a:t>
            </a:r>
            <a:r>
              <a:rPr lang="pt-PT" dirty="0"/>
              <a:t> </a:t>
            </a:r>
            <a:r>
              <a:rPr lang="pt-PT" dirty="0" err="1"/>
              <a:t>emphasises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dirty="0" err="1"/>
              <a:t>fragility</a:t>
            </a:r>
            <a:r>
              <a:rPr lang="pt-PT" dirty="0"/>
              <a:t> </a:t>
            </a:r>
            <a:r>
              <a:rPr lang="pt-PT" dirty="0" err="1"/>
              <a:t>within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European</a:t>
            </a:r>
            <a:r>
              <a:rPr lang="pt-PT" dirty="0"/>
              <a:t> </a:t>
            </a:r>
            <a:r>
              <a:rPr lang="pt-PT" dirty="0" err="1"/>
              <a:t>context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 err="1"/>
              <a:t>Related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idea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breaking</a:t>
            </a:r>
            <a:r>
              <a:rPr lang="pt-PT" dirty="0"/>
              <a:t> </a:t>
            </a:r>
            <a:r>
              <a:rPr lang="pt-PT" dirty="0" err="1"/>
              <a:t>down</a:t>
            </a:r>
            <a:r>
              <a:rPr lang="pt-PT" dirty="0"/>
              <a:t> </a:t>
            </a:r>
            <a:r>
              <a:rPr lang="pt-PT" dirty="0" err="1"/>
              <a:t>migration</a:t>
            </a:r>
            <a:r>
              <a:rPr lang="pt-PT" dirty="0"/>
              <a:t> </a:t>
            </a:r>
            <a:r>
              <a:rPr lang="pt-PT" dirty="0" err="1"/>
              <a:t>into</a:t>
            </a:r>
            <a:r>
              <a:rPr lang="pt-PT" dirty="0"/>
              <a:t> </a:t>
            </a:r>
            <a:r>
              <a:rPr lang="pt-PT" dirty="0" err="1"/>
              <a:t>commodified</a:t>
            </a:r>
            <a:r>
              <a:rPr lang="pt-PT" dirty="0"/>
              <a:t> </a:t>
            </a:r>
            <a:r>
              <a:rPr lang="pt-PT" dirty="0" err="1"/>
              <a:t>episodes</a:t>
            </a:r>
            <a:r>
              <a:rPr lang="pt-PT" dirty="0"/>
              <a:t>, </a:t>
            </a:r>
            <a:r>
              <a:rPr lang="pt-PT" dirty="0" err="1"/>
              <a:t>producing</a:t>
            </a:r>
            <a:r>
              <a:rPr lang="pt-PT" dirty="0"/>
              <a:t> </a:t>
            </a:r>
            <a:r>
              <a:rPr lang="pt-PT" dirty="0" err="1"/>
              <a:t>fragmented</a:t>
            </a:r>
            <a:r>
              <a:rPr lang="pt-PT" dirty="0"/>
              <a:t> </a:t>
            </a:r>
            <a:r>
              <a:rPr lang="pt-PT" dirty="0" err="1"/>
              <a:t>mobility</a:t>
            </a:r>
            <a:r>
              <a:rPr lang="pt-PT" dirty="0"/>
              <a:t> </a:t>
            </a:r>
            <a:r>
              <a:rPr lang="pt-PT" dirty="0" err="1"/>
              <a:t>trajectories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 err="1"/>
              <a:t>Emphasis</a:t>
            </a:r>
            <a:r>
              <a:rPr lang="pt-PT" dirty="0"/>
              <a:t> </a:t>
            </a:r>
            <a:r>
              <a:rPr lang="pt-PT" dirty="0" err="1"/>
              <a:t>now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understanding</a:t>
            </a:r>
            <a:r>
              <a:rPr lang="pt-PT" dirty="0"/>
              <a:t> </a:t>
            </a:r>
            <a:r>
              <a:rPr lang="pt-PT" dirty="0" err="1"/>
              <a:t>immobility</a:t>
            </a:r>
            <a:r>
              <a:rPr lang="pt-PT" dirty="0"/>
              <a:t> (literal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imaginative</a:t>
            </a:r>
            <a:r>
              <a:rPr lang="pt-PT" dirty="0"/>
              <a:t>),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consequences</a:t>
            </a:r>
            <a:r>
              <a:rPr lang="pt-PT" dirty="0"/>
              <a:t> for </a:t>
            </a:r>
            <a:r>
              <a:rPr lang="pt-PT" dirty="0" err="1"/>
              <a:t>agency</a:t>
            </a:r>
            <a:r>
              <a:rPr lang="pt-PT" dirty="0"/>
              <a:t>, as </a:t>
            </a:r>
            <a:r>
              <a:rPr lang="pt-PT" dirty="0" err="1"/>
              <a:t>well</a:t>
            </a:r>
            <a:r>
              <a:rPr lang="pt-PT" dirty="0"/>
              <a:t> as </a:t>
            </a:r>
            <a:r>
              <a:rPr lang="pt-PT" dirty="0" err="1"/>
              <a:t>physical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mental </a:t>
            </a:r>
            <a:r>
              <a:rPr lang="pt-PT" dirty="0" err="1"/>
              <a:t>health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 err="1"/>
              <a:t>Further</a:t>
            </a:r>
            <a:r>
              <a:rPr lang="pt-PT" dirty="0"/>
              <a:t> </a:t>
            </a:r>
            <a:r>
              <a:rPr lang="pt-PT" dirty="0" err="1"/>
              <a:t>questions</a:t>
            </a:r>
            <a:r>
              <a:rPr lang="pt-PT" dirty="0"/>
              <a:t> </a:t>
            </a:r>
            <a:r>
              <a:rPr lang="pt-PT" dirty="0" err="1"/>
              <a:t>raised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appropriateness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 </a:t>
            </a:r>
            <a:r>
              <a:rPr lang="pt-PT" dirty="0" err="1"/>
              <a:t>mobility-favouring</a:t>
            </a:r>
            <a:r>
              <a:rPr lang="pt-PT" dirty="0"/>
              <a:t> policies in </a:t>
            </a:r>
            <a:r>
              <a:rPr lang="pt-PT" dirty="0" err="1"/>
              <a:t>education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internationalization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90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BA4096F-C502-42FE-ABAC-393BB5A000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13322" y="5039834"/>
            <a:ext cx="5508467" cy="1573618"/>
          </a:xfrm>
        </p:spPr>
        <p:txBody>
          <a:bodyPr/>
          <a:lstStyle/>
          <a:p>
            <a:r>
              <a:rPr lang="pt-PT" sz="4000" dirty="0" err="1"/>
              <a:t>Immediate</a:t>
            </a:r>
            <a:r>
              <a:rPr lang="pt-PT" sz="4000" dirty="0"/>
              <a:t> </a:t>
            </a:r>
            <a:r>
              <a:rPr lang="pt-PT" sz="4000" dirty="0" err="1"/>
              <a:t>changes</a:t>
            </a:r>
            <a:r>
              <a:rPr lang="pt-PT" sz="4000" dirty="0"/>
              <a:t> in </a:t>
            </a:r>
            <a:r>
              <a:rPr lang="pt-PT" sz="4000" dirty="0" err="1"/>
              <a:t>circumstances</a:t>
            </a:r>
            <a:endParaRPr lang="pt-PT" sz="4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7FB164-4865-4BCE-84D3-7E798A27AE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3320" y="1579920"/>
            <a:ext cx="16693117" cy="2385260"/>
          </a:xfrm>
        </p:spPr>
        <p:txBody>
          <a:bodyPr/>
          <a:lstStyle/>
          <a:p>
            <a:r>
              <a:rPr lang="pt-PT" dirty="0" err="1"/>
              <a:t>Main</a:t>
            </a:r>
            <a:r>
              <a:rPr lang="pt-PT" dirty="0"/>
              <a:t> </a:t>
            </a:r>
            <a:r>
              <a:rPr lang="pt-PT" dirty="0" err="1"/>
              <a:t>findings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research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1B57F16-68F8-45A6-8E32-4924A42056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8482" y="6858000"/>
            <a:ext cx="5508467" cy="456136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 err="1"/>
              <a:t>Closure</a:t>
            </a:r>
            <a:r>
              <a:rPr lang="pt-PT" sz="3600" dirty="0"/>
              <a:t> </a:t>
            </a:r>
            <a:r>
              <a:rPr lang="pt-PT" sz="3600" dirty="0" err="1"/>
              <a:t>of</a:t>
            </a:r>
            <a:r>
              <a:rPr lang="pt-PT" sz="3600" dirty="0"/>
              <a:t> </a:t>
            </a:r>
            <a:r>
              <a:rPr lang="pt-PT" sz="3600" dirty="0" err="1"/>
              <a:t>universities</a:t>
            </a:r>
            <a:r>
              <a:rPr lang="pt-PT" sz="3600" dirty="0"/>
              <a:t> </a:t>
            </a:r>
            <a:r>
              <a:rPr lang="pt-PT" sz="3600" dirty="0" err="1"/>
              <a:t>and</a:t>
            </a:r>
            <a:r>
              <a:rPr lang="pt-PT" sz="3600" dirty="0"/>
              <a:t> </a:t>
            </a:r>
            <a:r>
              <a:rPr lang="pt-PT" sz="3600" dirty="0" err="1"/>
              <a:t>support</a:t>
            </a:r>
            <a:r>
              <a:rPr lang="pt-PT" sz="3600" dirty="0"/>
              <a:t> </a:t>
            </a:r>
            <a:r>
              <a:rPr lang="pt-PT" sz="3600" dirty="0" err="1"/>
              <a:t>structures</a:t>
            </a:r>
            <a:endParaRPr lang="pt-P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/>
              <a:t>Online classes &amp; </a:t>
            </a:r>
            <a:r>
              <a:rPr lang="pt-PT" sz="3600" dirty="0" err="1"/>
              <a:t>remote</a:t>
            </a:r>
            <a:r>
              <a:rPr lang="pt-PT" sz="3600" dirty="0"/>
              <a:t> </a:t>
            </a:r>
            <a:r>
              <a:rPr lang="pt-PT" sz="3600" dirty="0" err="1"/>
              <a:t>working</a:t>
            </a:r>
            <a:endParaRPr lang="pt-P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/>
              <a:t>Social </a:t>
            </a:r>
            <a:r>
              <a:rPr lang="pt-PT" sz="3600" dirty="0" err="1"/>
              <a:t>distancing</a:t>
            </a:r>
            <a:r>
              <a:rPr lang="pt-PT" sz="3600" dirty="0"/>
              <a:t> &amp; </a:t>
            </a:r>
            <a:r>
              <a:rPr lang="pt-PT" sz="3600" dirty="0" err="1"/>
              <a:t>household</a:t>
            </a:r>
            <a:r>
              <a:rPr lang="pt-PT" sz="3600" dirty="0"/>
              <a:t> </a:t>
            </a:r>
            <a:r>
              <a:rPr lang="pt-PT" sz="3600" dirty="0" err="1"/>
              <a:t>confinement</a:t>
            </a:r>
            <a:endParaRPr lang="pt-P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/>
              <a:t>Cut-</a:t>
            </a:r>
            <a:r>
              <a:rPr lang="pt-PT" sz="3600" dirty="0" err="1"/>
              <a:t>off</a:t>
            </a:r>
            <a:r>
              <a:rPr lang="pt-PT" sz="3600" dirty="0"/>
              <a:t> </a:t>
            </a:r>
            <a:r>
              <a:rPr lang="pt-PT" sz="3600" dirty="0" err="1"/>
              <a:t>from</a:t>
            </a:r>
            <a:r>
              <a:rPr lang="pt-PT" sz="3600" dirty="0"/>
              <a:t> </a:t>
            </a:r>
            <a:r>
              <a:rPr lang="pt-PT" sz="3600" dirty="0" err="1"/>
              <a:t>families</a:t>
            </a:r>
            <a:endParaRPr lang="pt-PT" sz="36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F511F19-A3F9-4D51-BC28-42D30783E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21790" y="6858000"/>
            <a:ext cx="5224398" cy="456136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/>
              <a:t>Stress </a:t>
            </a:r>
            <a:r>
              <a:rPr lang="pt-PT" sz="3600" dirty="0" err="1"/>
              <a:t>and</a:t>
            </a:r>
            <a:r>
              <a:rPr lang="pt-PT" sz="3600" dirty="0"/>
              <a:t> </a:t>
            </a:r>
            <a:r>
              <a:rPr lang="pt-PT" sz="3600" dirty="0" err="1"/>
              <a:t>anxiety</a:t>
            </a:r>
            <a:endParaRPr lang="pt-P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 err="1"/>
              <a:t>Interruption</a:t>
            </a:r>
            <a:r>
              <a:rPr lang="pt-PT" sz="3600" dirty="0"/>
              <a:t> </a:t>
            </a:r>
            <a:r>
              <a:rPr lang="pt-PT" sz="3600" dirty="0" err="1"/>
              <a:t>of</a:t>
            </a:r>
            <a:r>
              <a:rPr lang="pt-PT" sz="3600" dirty="0"/>
              <a:t> </a:t>
            </a:r>
            <a:r>
              <a:rPr lang="pt-PT" sz="3600" dirty="0" err="1"/>
              <a:t>studies</a:t>
            </a:r>
            <a:endParaRPr lang="pt-P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 err="1"/>
              <a:t>Concern</a:t>
            </a:r>
            <a:r>
              <a:rPr lang="pt-PT" sz="3600" dirty="0"/>
              <a:t> for </a:t>
            </a:r>
            <a:r>
              <a:rPr lang="pt-PT" sz="3600" dirty="0" err="1"/>
              <a:t>family</a:t>
            </a:r>
            <a:endParaRPr lang="pt-P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 err="1"/>
              <a:t>Sense</a:t>
            </a:r>
            <a:r>
              <a:rPr lang="pt-PT" sz="3600" dirty="0"/>
              <a:t> </a:t>
            </a:r>
            <a:r>
              <a:rPr lang="pt-PT" sz="3600" dirty="0" err="1"/>
              <a:t>of</a:t>
            </a:r>
            <a:r>
              <a:rPr lang="pt-PT" sz="3600" dirty="0"/>
              <a:t> </a:t>
            </a:r>
            <a:r>
              <a:rPr lang="pt-PT" sz="3600" dirty="0" err="1"/>
              <a:t>isolation</a:t>
            </a:r>
            <a:r>
              <a:rPr lang="pt-PT" sz="3600" dirty="0"/>
              <a:t> </a:t>
            </a:r>
            <a:r>
              <a:rPr lang="pt-PT" sz="3600" dirty="0" err="1"/>
              <a:t>and</a:t>
            </a:r>
            <a:r>
              <a:rPr lang="pt-PT" sz="3600" dirty="0"/>
              <a:t> </a:t>
            </a:r>
            <a:r>
              <a:rPr lang="pt-PT" sz="3600" dirty="0" err="1"/>
              <a:t>dislocation</a:t>
            </a:r>
            <a:endParaRPr lang="pt-P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 err="1"/>
              <a:t>Doubts</a:t>
            </a:r>
            <a:r>
              <a:rPr lang="pt-PT" sz="3600" dirty="0"/>
              <a:t> </a:t>
            </a:r>
            <a:r>
              <a:rPr lang="pt-PT" sz="3600" dirty="0" err="1"/>
              <a:t>about</a:t>
            </a:r>
            <a:r>
              <a:rPr lang="pt-PT" sz="3600" dirty="0"/>
              <a:t> </a:t>
            </a:r>
            <a:r>
              <a:rPr lang="pt-PT" sz="3600" dirty="0" err="1"/>
              <a:t>the</a:t>
            </a:r>
            <a:r>
              <a:rPr lang="pt-PT" sz="3600" dirty="0"/>
              <a:t> </a:t>
            </a:r>
            <a:r>
              <a:rPr lang="pt-PT" sz="3600" dirty="0" err="1"/>
              <a:t>viability</a:t>
            </a:r>
            <a:r>
              <a:rPr lang="pt-PT" sz="3600" dirty="0"/>
              <a:t> </a:t>
            </a:r>
            <a:r>
              <a:rPr lang="pt-PT" sz="3600" dirty="0" err="1"/>
              <a:t>and</a:t>
            </a:r>
            <a:r>
              <a:rPr lang="pt-PT" sz="3600" dirty="0"/>
              <a:t> </a:t>
            </a:r>
            <a:r>
              <a:rPr lang="pt-PT" sz="3600" dirty="0" err="1"/>
              <a:t>value</a:t>
            </a:r>
            <a:r>
              <a:rPr lang="pt-PT" sz="3600" dirty="0"/>
              <a:t> </a:t>
            </a:r>
            <a:r>
              <a:rPr lang="pt-PT" sz="3600" dirty="0" err="1"/>
              <a:t>of</a:t>
            </a:r>
            <a:r>
              <a:rPr lang="pt-PT" sz="3600" dirty="0"/>
              <a:t> </a:t>
            </a:r>
            <a:r>
              <a:rPr lang="pt-PT" sz="3600" dirty="0" err="1"/>
              <a:t>mobility</a:t>
            </a:r>
            <a:endParaRPr lang="pt-PT" sz="36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54CFFA-8559-4E47-ABBA-6793FAB9D3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646187" y="6858000"/>
            <a:ext cx="4982875" cy="4561367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/>
              <a:t>Financial </a:t>
            </a:r>
            <a:r>
              <a:rPr lang="pt-PT" sz="3600" dirty="0" err="1"/>
              <a:t>problems</a:t>
            </a:r>
            <a:r>
              <a:rPr lang="pt-PT" sz="3600" dirty="0"/>
              <a:t> </a:t>
            </a:r>
            <a:r>
              <a:rPr lang="pt-PT" sz="3600" dirty="0" err="1"/>
              <a:t>after</a:t>
            </a:r>
            <a:r>
              <a:rPr lang="pt-PT" sz="3600" dirty="0"/>
              <a:t> </a:t>
            </a:r>
            <a:r>
              <a:rPr lang="pt-PT" sz="3600" dirty="0" err="1"/>
              <a:t>loss</a:t>
            </a:r>
            <a:r>
              <a:rPr lang="pt-PT" sz="3600" dirty="0"/>
              <a:t> </a:t>
            </a:r>
            <a:r>
              <a:rPr lang="pt-PT" sz="3600" dirty="0" err="1"/>
              <a:t>of</a:t>
            </a:r>
            <a:r>
              <a:rPr lang="pt-PT" sz="3600" dirty="0"/>
              <a:t> </a:t>
            </a:r>
            <a:r>
              <a:rPr lang="pt-PT" sz="3600" dirty="0" err="1"/>
              <a:t>employment</a:t>
            </a:r>
            <a:r>
              <a:rPr lang="pt-PT" sz="3600" dirty="0"/>
              <a:t> </a:t>
            </a:r>
            <a:r>
              <a:rPr lang="pt-PT" sz="3600" dirty="0" err="1"/>
              <a:t>and</a:t>
            </a:r>
            <a:r>
              <a:rPr lang="pt-PT" sz="3600" dirty="0"/>
              <a:t> </a:t>
            </a:r>
            <a:r>
              <a:rPr lang="pt-PT" sz="3600" dirty="0" err="1"/>
              <a:t>family</a:t>
            </a:r>
            <a:r>
              <a:rPr lang="pt-PT" sz="3600" dirty="0"/>
              <a:t> </a:t>
            </a:r>
            <a:r>
              <a:rPr lang="pt-PT" sz="3600" dirty="0" err="1"/>
              <a:t>support</a:t>
            </a:r>
            <a:endParaRPr lang="pt-P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/>
              <a:t>Gap </a:t>
            </a:r>
            <a:r>
              <a:rPr lang="pt-PT" sz="3600" dirty="0" err="1"/>
              <a:t>between</a:t>
            </a:r>
            <a:r>
              <a:rPr lang="pt-PT" sz="3600" dirty="0"/>
              <a:t> EU </a:t>
            </a:r>
            <a:r>
              <a:rPr lang="pt-PT" sz="3600" dirty="0" err="1"/>
              <a:t>and</a:t>
            </a:r>
            <a:r>
              <a:rPr lang="pt-PT" sz="3600" dirty="0"/>
              <a:t> </a:t>
            </a:r>
            <a:r>
              <a:rPr lang="pt-PT" sz="3600" dirty="0" err="1"/>
              <a:t>non-EU</a:t>
            </a:r>
            <a:r>
              <a:rPr lang="pt-PT" sz="3600" dirty="0"/>
              <a:t> </a:t>
            </a:r>
            <a:r>
              <a:rPr lang="pt-PT" sz="3600" dirty="0" err="1"/>
              <a:t>students</a:t>
            </a:r>
            <a:r>
              <a:rPr lang="pt-PT" sz="3600" dirty="0"/>
              <a:t> in </a:t>
            </a:r>
            <a:r>
              <a:rPr lang="pt-PT" sz="3600" dirty="0" err="1"/>
              <a:t>prospects</a:t>
            </a:r>
            <a:r>
              <a:rPr lang="pt-PT" sz="3600" dirty="0"/>
              <a:t> for </a:t>
            </a:r>
            <a:r>
              <a:rPr lang="pt-PT" sz="3600" dirty="0" err="1"/>
              <a:t>return</a:t>
            </a:r>
            <a:endParaRPr lang="pt-PT" sz="3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2B8308-E6EF-4CEC-B724-035DF938DD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629063" y="6858000"/>
            <a:ext cx="5209132" cy="456136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/>
              <a:t>New </a:t>
            </a:r>
            <a:r>
              <a:rPr lang="pt-PT" sz="3600" dirty="0" err="1"/>
              <a:t>forms</a:t>
            </a:r>
            <a:r>
              <a:rPr lang="pt-PT" sz="3600" dirty="0"/>
              <a:t> </a:t>
            </a:r>
            <a:r>
              <a:rPr lang="pt-PT" sz="3600" dirty="0" err="1"/>
              <a:t>of</a:t>
            </a:r>
            <a:r>
              <a:rPr lang="pt-PT" sz="3600" dirty="0"/>
              <a:t> </a:t>
            </a:r>
            <a:r>
              <a:rPr lang="pt-PT" sz="3600" dirty="0" err="1"/>
              <a:t>conviviality</a:t>
            </a:r>
            <a:r>
              <a:rPr lang="pt-PT" sz="3600" dirty="0"/>
              <a:t> </a:t>
            </a:r>
            <a:r>
              <a:rPr lang="pt-PT" sz="3600" dirty="0" err="1"/>
              <a:t>emerging</a:t>
            </a:r>
            <a:r>
              <a:rPr lang="pt-PT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3600" dirty="0" err="1"/>
              <a:t>Locally-based</a:t>
            </a:r>
            <a:r>
              <a:rPr lang="pt-PT" sz="3600" dirty="0"/>
              <a:t> </a:t>
            </a:r>
            <a:r>
              <a:rPr lang="pt-PT" sz="3600" dirty="0" err="1"/>
              <a:t>connections</a:t>
            </a:r>
            <a:r>
              <a:rPr lang="pt-PT" sz="3600" dirty="0"/>
              <a:t>, </a:t>
            </a:r>
            <a:r>
              <a:rPr lang="pt-PT" sz="3600" dirty="0" err="1"/>
              <a:t>perhaps</a:t>
            </a:r>
            <a:r>
              <a:rPr lang="pt-PT" sz="3600" dirty="0"/>
              <a:t> </a:t>
            </a:r>
            <a:r>
              <a:rPr lang="pt-PT" sz="3600" dirty="0" err="1"/>
              <a:t>representing</a:t>
            </a:r>
            <a:r>
              <a:rPr lang="pt-PT" sz="3600" dirty="0"/>
              <a:t> a more </a:t>
            </a:r>
            <a:r>
              <a:rPr lang="pt-PT" sz="3600" dirty="0" err="1"/>
              <a:t>authentic</a:t>
            </a:r>
            <a:r>
              <a:rPr lang="pt-PT" sz="3600" dirty="0"/>
              <a:t> </a:t>
            </a:r>
            <a:r>
              <a:rPr lang="pt-PT" sz="3600" dirty="0" err="1"/>
              <a:t>form</a:t>
            </a:r>
            <a:r>
              <a:rPr lang="pt-PT" sz="3600" dirty="0"/>
              <a:t> </a:t>
            </a:r>
            <a:r>
              <a:rPr lang="pt-PT" sz="3600" dirty="0" err="1"/>
              <a:t>of</a:t>
            </a:r>
            <a:r>
              <a:rPr lang="pt-PT" sz="3600" dirty="0"/>
              <a:t> </a:t>
            </a:r>
            <a:r>
              <a:rPr lang="pt-PT" sz="3600" dirty="0" err="1"/>
              <a:t>interculturality</a:t>
            </a:r>
            <a:r>
              <a:rPr lang="pt-PT" sz="3200" dirty="0"/>
              <a:t>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D0A2051-89FF-4B68-8BD1-D8513B36FB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69842" y="5039833"/>
            <a:ext cx="5508467" cy="1652843"/>
          </a:xfrm>
        </p:spPr>
        <p:txBody>
          <a:bodyPr/>
          <a:lstStyle/>
          <a:p>
            <a:r>
              <a:rPr lang="pt-PT" sz="4000" dirty="0" err="1"/>
              <a:t>Obvious</a:t>
            </a:r>
            <a:r>
              <a:rPr lang="pt-PT" sz="4000" dirty="0"/>
              <a:t> negative </a:t>
            </a:r>
            <a:r>
              <a:rPr lang="pt-PT" sz="4000" dirty="0" err="1"/>
              <a:t>outcomes</a:t>
            </a:r>
            <a:endParaRPr lang="pt-PT" sz="40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DE8BA6A-9941-4066-9A57-2B86597A08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646187" y="5039833"/>
            <a:ext cx="4932265" cy="1573619"/>
          </a:xfrm>
        </p:spPr>
        <p:txBody>
          <a:bodyPr/>
          <a:lstStyle/>
          <a:p>
            <a:r>
              <a:rPr lang="pt-PT" sz="4000" dirty="0" err="1"/>
              <a:t>Less</a:t>
            </a:r>
            <a:r>
              <a:rPr lang="pt-PT" sz="4000" dirty="0"/>
              <a:t> </a:t>
            </a:r>
            <a:r>
              <a:rPr lang="pt-PT" sz="4000" dirty="0" err="1"/>
              <a:t>apparent</a:t>
            </a:r>
            <a:r>
              <a:rPr lang="pt-PT" sz="4000" dirty="0"/>
              <a:t> </a:t>
            </a:r>
            <a:r>
              <a:rPr lang="pt-PT" sz="4000" dirty="0" err="1"/>
              <a:t>outcomes</a:t>
            </a:r>
            <a:endParaRPr lang="pt-PT" sz="40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A719919-3638-4C2E-82A3-3D429DE40A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351795" y="5039833"/>
            <a:ext cx="4932684" cy="1573619"/>
          </a:xfrm>
        </p:spPr>
        <p:txBody>
          <a:bodyPr/>
          <a:lstStyle/>
          <a:p>
            <a:r>
              <a:rPr lang="pt-PT" sz="4000" dirty="0" err="1"/>
              <a:t>But</a:t>
            </a:r>
            <a:r>
              <a:rPr lang="pt-PT" sz="4000" dirty="0"/>
              <a:t> a </a:t>
            </a:r>
            <a:r>
              <a:rPr lang="pt-PT" sz="4000" dirty="0" err="1"/>
              <a:t>few</a:t>
            </a:r>
            <a:r>
              <a:rPr lang="pt-PT" sz="4000" dirty="0"/>
              <a:t> positive </a:t>
            </a:r>
            <a:r>
              <a:rPr lang="pt-PT" sz="4000" dirty="0" err="1"/>
              <a:t>developments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21544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942A7-65AD-DF4C-BE68-C5ACE59BC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67870" y="1579920"/>
            <a:ext cx="18575441" cy="1546052"/>
          </a:xfrm>
        </p:spPr>
        <p:txBody>
          <a:bodyPr>
            <a:normAutofit fontScale="77500" lnSpcReduction="20000"/>
          </a:bodyPr>
          <a:lstStyle/>
          <a:p>
            <a:r>
              <a:rPr lang="pt-PT" dirty="0" err="1"/>
              <a:t>Main</a:t>
            </a:r>
            <a:r>
              <a:rPr lang="pt-PT" dirty="0"/>
              <a:t> </a:t>
            </a:r>
            <a:r>
              <a:rPr lang="pt-PT" dirty="0" err="1"/>
              <a:t>consquences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wave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pandemic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B15C5-2E05-544A-BC5C-67CF151D5A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7872" y="4905327"/>
            <a:ext cx="5562392" cy="7449706"/>
          </a:xfrm>
        </p:spPr>
        <p:txBody>
          <a:bodyPr/>
          <a:lstStyle/>
          <a:p>
            <a:r>
              <a:rPr lang="pt-PT" dirty="0"/>
              <a:t>For mobile </a:t>
            </a:r>
            <a:r>
              <a:rPr lang="pt-PT" dirty="0" err="1"/>
              <a:t>students</a:t>
            </a:r>
            <a:r>
              <a:rPr lang="pt-PT" dirty="0"/>
              <a:t>:</a:t>
            </a:r>
          </a:p>
          <a:p>
            <a:r>
              <a:rPr lang="pt-PT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dirty="0" err="1"/>
              <a:t>Huge</a:t>
            </a:r>
            <a:r>
              <a:rPr lang="pt-PT" dirty="0"/>
              <a:t> </a:t>
            </a:r>
            <a:r>
              <a:rPr lang="pt-PT" dirty="0" err="1"/>
              <a:t>change</a:t>
            </a:r>
            <a:r>
              <a:rPr lang="pt-PT" dirty="0"/>
              <a:t> in </a:t>
            </a:r>
            <a:r>
              <a:rPr lang="pt-PT" dirty="0" err="1"/>
              <a:t>learning</a:t>
            </a:r>
            <a:r>
              <a:rPr lang="pt-PT" dirty="0"/>
              <a:t> </a:t>
            </a:r>
            <a:r>
              <a:rPr lang="pt-PT" dirty="0" err="1"/>
              <a:t>culture</a:t>
            </a:r>
            <a:r>
              <a:rPr lang="pt-PT" dirty="0"/>
              <a:t>, </a:t>
            </a:r>
            <a:r>
              <a:rPr lang="pt-PT" dirty="0" err="1"/>
              <a:t>conviviality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personal</a:t>
            </a:r>
            <a:r>
              <a:rPr lang="pt-PT" dirty="0"/>
              <a:t> </a:t>
            </a:r>
            <a:r>
              <a:rPr lang="pt-PT" dirty="0" err="1"/>
              <a:t>liberty</a:t>
            </a:r>
            <a:endParaRPr lang="pt-P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dirty="0" err="1"/>
              <a:t>Shift</a:t>
            </a:r>
            <a:r>
              <a:rPr lang="pt-PT" dirty="0"/>
              <a:t> in </a:t>
            </a:r>
            <a:r>
              <a:rPr lang="pt-PT" dirty="0" err="1"/>
              <a:t>meaning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mobility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a </a:t>
            </a:r>
            <a:r>
              <a:rPr lang="pt-PT" dirty="0" err="1"/>
              <a:t>liberation</a:t>
            </a:r>
            <a:r>
              <a:rPr lang="pt-PT" dirty="0"/>
              <a:t> to </a:t>
            </a:r>
            <a:r>
              <a:rPr lang="pt-PT" dirty="0" err="1"/>
              <a:t>an</a:t>
            </a:r>
            <a:r>
              <a:rPr lang="pt-PT" dirty="0"/>
              <a:t> endurance </a:t>
            </a:r>
            <a:r>
              <a:rPr lang="pt-PT" dirty="0" err="1"/>
              <a:t>test</a:t>
            </a:r>
            <a:r>
              <a:rPr lang="pt-PT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B3C30-69C6-9D4B-9351-C6A0D4837D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362600" y="4905327"/>
            <a:ext cx="6412340" cy="7449706"/>
          </a:xfrm>
        </p:spPr>
        <p:txBody>
          <a:bodyPr/>
          <a:lstStyle/>
          <a:p>
            <a:r>
              <a:rPr lang="pt-PT" dirty="0"/>
              <a:t>For </a:t>
            </a:r>
            <a:r>
              <a:rPr lang="pt-PT" dirty="0" err="1"/>
              <a:t>national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European</a:t>
            </a:r>
            <a:r>
              <a:rPr lang="pt-PT" dirty="0"/>
              <a:t> </a:t>
            </a:r>
            <a:r>
              <a:rPr lang="pt-PT" dirty="0" err="1"/>
              <a:t>policymakers</a:t>
            </a:r>
            <a:endParaRPr lang="pt-PT" dirty="0"/>
          </a:p>
          <a:p>
            <a:endParaRPr lang="pt-P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dirty="0" err="1"/>
              <a:t>Challenge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coping</a:t>
            </a:r>
            <a:r>
              <a:rPr lang="pt-PT" dirty="0"/>
              <a:t> </a:t>
            </a:r>
            <a:r>
              <a:rPr lang="pt-PT" dirty="0" err="1"/>
              <a:t>without</a:t>
            </a:r>
            <a:r>
              <a:rPr lang="pt-PT" dirty="0"/>
              <a:t> </a:t>
            </a:r>
            <a:r>
              <a:rPr lang="pt-PT" dirty="0" err="1"/>
              <a:t>taken</a:t>
            </a:r>
            <a:r>
              <a:rPr lang="pt-PT" dirty="0"/>
              <a:t>-for-</a:t>
            </a:r>
            <a:r>
              <a:rPr lang="pt-PT" dirty="0" err="1"/>
              <a:t>granted</a:t>
            </a:r>
            <a:r>
              <a:rPr lang="pt-PT" dirty="0"/>
              <a:t> </a:t>
            </a:r>
            <a:r>
              <a:rPr lang="pt-PT" dirty="0" err="1"/>
              <a:t>forms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mobility</a:t>
            </a:r>
            <a:endParaRPr lang="pt-P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dirty="0" err="1"/>
              <a:t>Need</a:t>
            </a:r>
            <a:r>
              <a:rPr lang="pt-PT" dirty="0"/>
              <a:t> to </a:t>
            </a:r>
            <a:r>
              <a:rPr lang="pt-PT" dirty="0" err="1"/>
              <a:t>consider</a:t>
            </a:r>
            <a:r>
              <a:rPr lang="pt-PT" dirty="0"/>
              <a:t> </a:t>
            </a:r>
            <a:r>
              <a:rPr lang="pt-PT" dirty="0" err="1"/>
              <a:t>medium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long-term</a:t>
            </a:r>
            <a:r>
              <a:rPr lang="pt-PT" dirty="0"/>
              <a:t> </a:t>
            </a:r>
            <a:r>
              <a:rPr lang="pt-PT" dirty="0" err="1"/>
              <a:t>impacts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pandemic</a:t>
            </a:r>
            <a:endParaRPr lang="pt-P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DCE09-C2FD-BD4A-8854-35A2937908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15236" y="4905326"/>
            <a:ext cx="5562392" cy="7230754"/>
          </a:xfrm>
        </p:spPr>
        <p:txBody>
          <a:bodyPr/>
          <a:lstStyle/>
          <a:p>
            <a:r>
              <a:rPr lang="pt-PT" dirty="0"/>
              <a:t>For </a:t>
            </a:r>
            <a:r>
              <a:rPr lang="pt-PT" dirty="0" err="1"/>
              <a:t>host</a:t>
            </a:r>
            <a:r>
              <a:rPr lang="pt-PT" dirty="0"/>
              <a:t> </a:t>
            </a:r>
            <a:r>
              <a:rPr lang="pt-PT" dirty="0" err="1"/>
              <a:t>institutions</a:t>
            </a:r>
            <a:r>
              <a:rPr lang="pt-PT" dirty="0"/>
              <a:t>:</a:t>
            </a:r>
          </a:p>
          <a:p>
            <a:endParaRPr lang="pt-P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dirty="0" err="1"/>
              <a:t>Concern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maintaining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integrity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taught</a:t>
            </a:r>
            <a:r>
              <a:rPr lang="pt-PT" dirty="0"/>
              <a:t> </a:t>
            </a:r>
            <a:r>
              <a:rPr lang="pt-PT" dirty="0" err="1"/>
              <a:t>degree</a:t>
            </a:r>
            <a:r>
              <a:rPr lang="pt-PT" dirty="0"/>
              <a:t> </a:t>
            </a:r>
            <a:r>
              <a:rPr lang="pt-PT" dirty="0" err="1"/>
              <a:t>courses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loss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income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international</a:t>
            </a:r>
            <a:r>
              <a:rPr lang="pt-PT" dirty="0"/>
              <a:t> </a:t>
            </a:r>
            <a:r>
              <a:rPr lang="pt-PT" dirty="0" err="1"/>
              <a:t>students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79461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Isc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726</Words>
  <Application>Microsoft Macintosh PowerPoint</Application>
  <PresentationFormat>Custom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</vt:lpstr>
      <vt:lpstr>Helvetica Neue</vt:lpstr>
      <vt:lpstr>Arial</vt:lpstr>
      <vt:lpstr>Montserrat Bold</vt:lpstr>
      <vt:lpstr>Montserrat SemiBold</vt:lpstr>
      <vt:lpstr>TEMPLATE Iscte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Veloso</dc:creator>
  <cp:lastModifiedBy>David Cairns</cp:lastModifiedBy>
  <cp:revision>183</cp:revision>
  <dcterms:modified xsi:type="dcterms:W3CDTF">2020-11-11T11:58:55Z</dcterms:modified>
</cp:coreProperties>
</file>