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7"/>
  </p:notesMasterIdLst>
  <p:sldIdLst>
    <p:sldId id="276" r:id="rId3"/>
    <p:sldId id="281" r:id="rId4"/>
    <p:sldId id="275" r:id="rId5"/>
    <p:sldId id="285" r:id="rId6"/>
    <p:sldId id="278" r:id="rId7"/>
    <p:sldId id="277" r:id="rId8"/>
    <p:sldId id="286" r:id="rId9"/>
    <p:sldId id="280" r:id="rId10"/>
    <p:sldId id="283" r:id="rId11"/>
    <p:sldId id="290" r:id="rId12"/>
    <p:sldId id="289" r:id="rId13"/>
    <p:sldId id="291" r:id="rId14"/>
    <p:sldId id="292" r:id="rId15"/>
    <p:sldId id="273" r:id="rId16"/>
  </p:sldIdLst>
  <p:sldSz cx="9144000" cy="5143500" type="screen16x9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4B4A"/>
    <a:srgbClr val="12BC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Styl jasny 2 — Ak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3" autoAdjust="0"/>
    <p:restoredTop sz="69409" autoAdjust="0"/>
  </p:normalViewPr>
  <p:slideViewPr>
    <p:cSldViewPr>
      <p:cViewPr varScale="1">
        <p:scale>
          <a:sx n="64" d="100"/>
          <a:sy n="64" d="100"/>
        </p:scale>
        <p:origin x="1312" y="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fila\Badania_moje\Badanie%20partnerstw_HE\raport\zestawienie%20sk&#322;adanych%20PS_2014-2019-ver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fila\JAGA_dysk_C\Badania_moje\Badanie%20partnerstw_HE\raport\zestawienie%20sk&#322;adanych%20PS_2014-2019-ver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2200" b="1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Startegic</a:t>
            </a:r>
            <a:r>
              <a:rPr lang="pl-PL" sz="22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pl-PL" sz="2200" b="1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Partnerships</a:t>
            </a:r>
            <a:r>
              <a:rPr lang="pl-PL" sz="22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pl-PL" sz="2200" b="1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grants</a:t>
            </a:r>
            <a:r>
              <a:rPr lang="pl-PL" sz="22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pl-PL" sz="2200" b="1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awarded</a:t>
            </a:r>
            <a:r>
              <a:rPr lang="pl-PL" sz="22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br>
              <a:rPr lang="pl-PL" sz="22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pl-PL" sz="22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 </a:t>
            </a:r>
            <a:r>
              <a:rPr lang="pl-PL" sz="2200" b="1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higher</a:t>
            </a:r>
            <a:r>
              <a:rPr lang="pl-PL" sz="22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pl-PL" sz="2200" b="1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education</a:t>
            </a:r>
            <a:r>
              <a:rPr lang="pl-PL" sz="22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pl-PL" sz="2200" b="1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sector</a:t>
            </a:r>
            <a:endParaRPr lang="pl-PL" sz="22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0.14887093306505036"/>
          <c:y val="1.6837286896438013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5146285667819245"/>
          <c:y val="0.2624140690020797"/>
          <c:w val="0.81825055112733713"/>
          <c:h val="0.60872427430090614"/>
        </c:manualLayout>
      </c:layout>
      <c:barChart>
        <c:barDir val="bar"/>
        <c:grouping val="stacked"/>
        <c:varyColors val="0"/>
        <c:ser>
          <c:idx val="1"/>
          <c:order val="0"/>
          <c:tx>
            <c:v>Liczba przyjętych wniosków</c:v>
          </c:tx>
          <c:spPr>
            <a:solidFill>
              <a:schemeClr val="accent2"/>
            </a:solidFill>
            <a:ln w="28575" cmpd="sng">
              <a:solidFill>
                <a:schemeClr val="accent1"/>
              </a:solidFill>
            </a:ln>
            <a:effectLst/>
          </c:spPr>
          <c:invertIfNegative val="0"/>
          <c:val>
            <c:numRef>
              <c:f>wykresy!$C$44:$H$44</c:f>
              <c:numCache>
                <c:formatCode>General</c:formatCode>
                <c:ptCount val="6"/>
                <c:pt idx="0">
                  <c:v>12</c:v>
                </c:pt>
                <c:pt idx="1">
                  <c:v>11</c:v>
                </c:pt>
                <c:pt idx="2">
                  <c:v>10</c:v>
                </c:pt>
                <c:pt idx="3">
                  <c:v>14</c:v>
                </c:pt>
                <c:pt idx="4">
                  <c:v>20</c:v>
                </c:pt>
                <c:pt idx="5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03-4A7E-817E-862378FEC31F}"/>
            </c:ext>
          </c:extLst>
        </c:ser>
        <c:ser>
          <c:idx val="0"/>
          <c:order val="1"/>
          <c:tx>
            <c:v>Liczba złożonych wniosków</c:v>
          </c:tx>
          <c:spPr>
            <a:solidFill>
              <a:schemeClr val="accent1"/>
            </a:solidFill>
            <a:ln w="28575">
              <a:solidFill>
                <a:schemeClr val="accent1"/>
              </a:solidFill>
            </a:ln>
            <a:effectLst/>
          </c:spPr>
          <c:invertIfNegative val="0"/>
          <c:cat>
            <c:numRef>
              <c:f>wykresy!$B$16:$G$16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wykresy!$C$43:$H$43</c:f>
              <c:numCache>
                <c:formatCode>General</c:formatCode>
                <c:ptCount val="6"/>
                <c:pt idx="0">
                  <c:v>35</c:v>
                </c:pt>
                <c:pt idx="1">
                  <c:v>61</c:v>
                </c:pt>
                <c:pt idx="2">
                  <c:v>70</c:v>
                </c:pt>
                <c:pt idx="3">
                  <c:v>50</c:v>
                </c:pt>
                <c:pt idx="4">
                  <c:v>27</c:v>
                </c:pt>
                <c:pt idx="5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03-4A7E-817E-862378FEC3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85859328"/>
        <c:axId val="85906560"/>
      </c:barChart>
      <c:catAx>
        <c:axId val="858593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5906560"/>
        <c:crosses val="autoZero"/>
        <c:auto val="1"/>
        <c:lblAlgn val="ctr"/>
        <c:lblOffset val="100"/>
        <c:noMultiLvlLbl val="0"/>
      </c:catAx>
      <c:valAx>
        <c:axId val="8590656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 sz="1600" dirty="0" err="1" smtClean="0">
                    <a:solidFill>
                      <a:schemeClr val="tx1"/>
                    </a:solidFill>
                  </a:rPr>
                  <a:t>Number</a:t>
                </a:r>
                <a:r>
                  <a:rPr lang="pl-PL" sz="1600" baseline="0" dirty="0" smtClean="0">
                    <a:solidFill>
                      <a:schemeClr val="tx1"/>
                    </a:solidFill>
                  </a:rPr>
                  <a:t> of </a:t>
                </a:r>
                <a:r>
                  <a:rPr lang="pl-PL" sz="1600" baseline="0" dirty="0" err="1" smtClean="0">
                    <a:solidFill>
                      <a:schemeClr val="tx1"/>
                    </a:solidFill>
                  </a:rPr>
                  <a:t>applications</a:t>
                </a:r>
                <a:r>
                  <a:rPr lang="pl-PL" sz="1600" baseline="0" dirty="0" smtClean="0">
                    <a:solidFill>
                      <a:schemeClr val="tx1"/>
                    </a:solidFill>
                  </a:rPr>
                  <a:t> vs. </a:t>
                </a:r>
                <a:r>
                  <a:rPr lang="pl-PL" sz="1600" baseline="0" dirty="0" err="1" smtClean="0">
                    <a:solidFill>
                      <a:schemeClr val="tx1"/>
                    </a:solidFill>
                  </a:rPr>
                  <a:t>grants</a:t>
                </a:r>
                <a:r>
                  <a:rPr lang="pl-PL" sz="1600" baseline="0" dirty="0" smtClean="0">
                    <a:solidFill>
                      <a:schemeClr val="tx1"/>
                    </a:solidFill>
                  </a:rPr>
                  <a:t> </a:t>
                </a:r>
                <a:r>
                  <a:rPr lang="pl-PL" sz="1600" baseline="0" dirty="0" err="1" smtClean="0">
                    <a:solidFill>
                      <a:schemeClr val="tx1"/>
                    </a:solidFill>
                  </a:rPr>
                  <a:t>awarded</a:t>
                </a:r>
                <a:endParaRPr lang="pl-PL" sz="16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.28148391521338656"/>
              <c:y val="0.909230114782568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585932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2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600" b="1" dirty="0" smtClean="0">
                <a:solidFill>
                  <a:schemeClr val="tx1"/>
                </a:solidFill>
              </a:rPr>
              <a:t>How </a:t>
            </a:r>
            <a:r>
              <a:rPr lang="pl-PL" sz="1600" b="1" dirty="0" err="1" smtClean="0">
                <a:solidFill>
                  <a:schemeClr val="tx1"/>
                </a:solidFill>
              </a:rPr>
              <a:t>difficult</a:t>
            </a:r>
            <a:r>
              <a:rPr lang="pl-PL" sz="1600" b="1" dirty="0" smtClean="0">
                <a:solidFill>
                  <a:schemeClr val="tx1"/>
                </a:solidFill>
              </a:rPr>
              <a:t> was </a:t>
            </a:r>
            <a:r>
              <a:rPr lang="pl-PL" sz="1600" b="1" dirty="0" err="1" smtClean="0">
                <a:solidFill>
                  <a:schemeClr val="tx1"/>
                </a:solidFill>
              </a:rPr>
              <a:t>it</a:t>
            </a:r>
            <a:r>
              <a:rPr lang="pl-PL" sz="1600" b="1" dirty="0" smtClean="0">
                <a:solidFill>
                  <a:schemeClr val="tx1"/>
                </a:solidFill>
              </a:rPr>
              <a:t> to </a:t>
            </a:r>
            <a:r>
              <a:rPr lang="pl-PL" sz="1600" b="1" dirty="0" err="1" smtClean="0">
                <a:solidFill>
                  <a:schemeClr val="tx1"/>
                </a:solidFill>
              </a:rPr>
              <a:t>realise</a:t>
            </a:r>
            <a:r>
              <a:rPr lang="pl-PL" sz="1600" b="1" dirty="0" smtClean="0">
                <a:solidFill>
                  <a:schemeClr val="tx1"/>
                </a:solidFill>
              </a:rPr>
              <a:t> the </a:t>
            </a:r>
            <a:r>
              <a:rPr lang="pl-PL" sz="1600" b="1" dirty="0" err="1" smtClean="0">
                <a:solidFill>
                  <a:schemeClr val="tx1"/>
                </a:solidFill>
              </a:rPr>
              <a:t>project</a:t>
            </a:r>
            <a:r>
              <a:rPr lang="pl-PL" sz="1600" b="1" dirty="0" smtClean="0">
                <a:solidFill>
                  <a:schemeClr val="tx1"/>
                </a:solidFill>
              </a:rPr>
              <a:t>?</a:t>
            </a:r>
            <a:endParaRPr lang="pl-PL" sz="16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380909372721601"/>
          <c:y val="8.85599728465181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415238262649869"/>
          <c:y val="0.20606996256615473"/>
          <c:w val="0.41412876574932395"/>
          <c:h val="0.68930941009422997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5="http://schemas.microsoft.com/office/drawing/2012/chart">
              <c:ext xmlns:c16="http://schemas.microsoft.com/office/drawing/2014/chart" uri="{C3380CC4-5D6E-409C-BE32-E72D297353CC}">
                <c16:uniqueId val="{00000001-E47C-457A-91C0-DD5AB2D27B98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5="http://schemas.microsoft.com/office/drawing/2012/chart">
              <c:ext xmlns:c16="http://schemas.microsoft.com/office/drawing/2014/chart" uri="{C3380CC4-5D6E-409C-BE32-E72D297353CC}">
                <c16:uniqueId val="{00000003-E47C-457A-91C0-DD5AB2D27B98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5="http://schemas.microsoft.com/office/drawing/2012/chart">
              <c:ext xmlns:c16="http://schemas.microsoft.com/office/drawing/2014/chart" uri="{C3380CC4-5D6E-409C-BE32-E72D297353CC}">
                <c16:uniqueId val="{00000005-E47C-457A-91C0-DD5AB2D27B98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5="http://schemas.microsoft.com/office/drawing/2012/chart">
              <c:ext xmlns:c16="http://schemas.microsoft.com/office/drawing/2014/chart" uri="{C3380CC4-5D6E-409C-BE32-E72D297353CC}">
                <c16:uniqueId val="{00000007-E47C-457A-91C0-DD5AB2D27B98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5="http://schemas.microsoft.com/office/drawing/2012/chart">
              <c:ext xmlns:c16="http://schemas.microsoft.com/office/drawing/2014/chart" uri="{C3380CC4-5D6E-409C-BE32-E72D297353CC}">
                <c16:uniqueId val="{00000009-E47C-457A-91C0-DD5AB2D27B98}"/>
              </c:ext>
            </c:extLst>
          </c:dPt>
          <c:dLbls>
            <c:dLbl>
              <c:idx val="0"/>
              <c:layout>
                <c:manualLayout>
                  <c:x val="2.8814669286182044E-2"/>
                  <c:y val="-7.93825799338479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47C-457A-91C0-DD5AB2D27B98}"/>
                </c:ext>
              </c:extLst>
            </c:dLbl>
            <c:dLbl>
              <c:idx val="1"/>
              <c:layout>
                <c:manualLayout>
                  <c:x val="5.239030779305829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47C-457A-91C0-DD5AB2D27B98}"/>
                </c:ext>
              </c:extLst>
            </c:dLbl>
            <c:dLbl>
              <c:idx val="2"/>
              <c:layout>
                <c:manualLayout>
                  <c:x val="-4.1912246234446712E-2"/>
                  <c:y val="6.61521499448732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47C-457A-91C0-DD5AB2D27B98}"/>
                </c:ext>
              </c:extLst>
            </c:dLbl>
            <c:dLbl>
              <c:idx val="3"/>
              <c:layout>
                <c:manualLayout>
                  <c:x val="-6.0248853962017006E-2"/>
                  <c:y val="-4.8511576626240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47C-457A-91C0-DD5AB2D27B9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47C-457A-91C0-DD5AB2D27B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'przygotowanie wniosku'!$B$62:$B$66</c:f>
              <c:strCache>
                <c:ptCount val="5"/>
                <c:pt idx="0">
                  <c:v>bardzo skomplikowane</c:v>
                </c:pt>
                <c:pt idx="1">
                  <c:v>dość  skomplikowane</c:v>
                </c:pt>
                <c:pt idx="2">
                  <c:v>umiarkowane</c:v>
                </c:pt>
                <c:pt idx="3">
                  <c:v>dość  łatwe</c:v>
                </c:pt>
                <c:pt idx="4">
                  <c:v>bardzo łatwe</c:v>
                </c:pt>
              </c:strCache>
            </c:strRef>
          </c:cat>
          <c:val>
            <c:numRef>
              <c:f>'przygotowanie wniosku'!$C$62:$C$66</c:f>
              <c:numCache>
                <c:formatCode>General</c:formatCode>
                <c:ptCount val="5"/>
                <c:pt idx="0">
                  <c:v>3</c:v>
                </c:pt>
                <c:pt idx="1">
                  <c:v>6</c:v>
                </c:pt>
                <c:pt idx="2">
                  <c:v>9</c:v>
                </c:pt>
                <c:pt idx="3">
                  <c:v>5</c:v>
                </c:pt>
                <c:pt idx="4">
                  <c:v>0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A-E47C-457A-91C0-DD5AB2D27B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1"/>
        <c:extLst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03FE6-DBBB-49C3-ADB1-EAD85B075C60}" type="datetimeFigureOut">
              <a:rPr lang="pl-PL" smtClean="0"/>
              <a:t>16.11.2020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50D94-3D49-4E33-8CD5-DE313E6D8C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5032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50D94-3D49-4E33-8CD5-DE313E6D8C59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80286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50D94-3D49-4E33-8CD5-DE313E6D8C59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54089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50D94-3D49-4E33-8CD5-DE313E6D8C59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9638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50D94-3D49-4E33-8CD5-DE313E6D8C59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6651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50D94-3D49-4E33-8CD5-DE313E6D8C59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139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50D94-3D49-4E33-8CD5-DE313E6D8C59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5855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50D94-3D49-4E33-8CD5-DE313E6D8C59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1264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50D94-3D49-4E33-8CD5-DE313E6D8C59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7531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50D94-3D49-4E33-8CD5-DE313E6D8C59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58222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50D94-3D49-4E33-8CD5-DE313E6D8C59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08548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50D94-3D49-4E33-8CD5-DE313E6D8C59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29318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50D94-3D49-4E33-8CD5-DE313E6D8C59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9384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" y="0"/>
            <a:ext cx="9142538" cy="5143500"/>
          </a:xfrm>
          <a:prstGeom prst="rect">
            <a:avLst/>
          </a:prstGeom>
        </p:spPr>
      </p:pic>
      <p:sp>
        <p:nvSpPr>
          <p:cNvPr id="3" name="Prostokąt 2"/>
          <p:cNvSpPr/>
          <p:nvPr userDrawn="1"/>
        </p:nvSpPr>
        <p:spPr>
          <a:xfrm>
            <a:off x="6876256" y="3867894"/>
            <a:ext cx="1944216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155926"/>
            <a:ext cx="2988568" cy="389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712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0396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8188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40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2914650"/>
            <a:ext cx="7776864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pc="3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0160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5074" cy="5143499"/>
          </a:xfrm>
          <a:prstGeom prst="rect">
            <a:avLst/>
          </a:prstGeom>
        </p:spPr>
      </p:pic>
      <p:sp>
        <p:nvSpPr>
          <p:cNvPr id="5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355976" y="1131590"/>
            <a:ext cx="3960440" cy="30963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2223549" y="99951"/>
            <a:ext cx="5410944" cy="72008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7653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3" y="1200150"/>
            <a:ext cx="8002587" cy="3394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2223549" y="99951"/>
            <a:ext cx="5410944" cy="72008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0003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2832795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1707654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408428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2223549" y="99951"/>
            <a:ext cx="5410944" cy="72008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1867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878992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915565"/>
            <a:ext cx="5486400" cy="263011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4184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31373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707904" y="1059582"/>
            <a:ext cx="5112568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1059582"/>
            <a:ext cx="3491880" cy="3384376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707904" y="1635646"/>
            <a:ext cx="5112568" cy="4184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050020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23478"/>
            <a:ext cx="1189905" cy="658931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609260"/>
            <a:ext cx="1945384" cy="296251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3014" y="4652726"/>
            <a:ext cx="2427833" cy="3161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0" r:id="rId2"/>
    <p:sldLayoutId id="2147483668" r:id="rId3"/>
    <p:sldLayoutId id="2147483661" r:id="rId4"/>
    <p:sldLayoutId id="2147483662" r:id="rId5"/>
    <p:sldLayoutId id="2147483665" r:id="rId6"/>
    <p:sldLayoutId id="2147483666" r:id="rId7"/>
    <p:sldLayoutId id="2147483667" r:id="rId8"/>
    <p:sldLayoutId id="2147483671" r:id="rId9"/>
    <p:sldLayoutId id="2147483670" r:id="rId10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rgbClr val="12BCC5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rgbClr val="12BCC5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rgbClr val="12BCC5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rgbClr val="12BCC5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rgbClr val="12BCC5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12BCC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12BCC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12BCC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12BCC5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144B4A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144B4A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144B4A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144B4A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144B4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506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3995936" y="483518"/>
            <a:ext cx="4896544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Strategic </a:t>
            </a:r>
            <a:r>
              <a:rPr lang="pl-PL" b="1" i="1" dirty="0">
                <a:solidFill>
                  <a:schemeClr val="tx1"/>
                </a:solidFill>
              </a:rPr>
              <a:t>P</a:t>
            </a:r>
            <a:r>
              <a:rPr lang="en-US" b="1" i="1" dirty="0" err="1" smtClean="0">
                <a:solidFill>
                  <a:schemeClr val="tx1"/>
                </a:solidFill>
              </a:rPr>
              <a:t>artnerships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>
                <a:solidFill>
                  <a:schemeClr val="tx1"/>
                </a:solidFill>
              </a:rPr>
              <a:t>in </a:t>
            </a:r>
            <a:r>
              <a:rPr lang="pl-PL" b="1" i="1" dirty="0">
                <a:solidFill>
                  <a:schemeClr val="tx1"/>
                </a:solidFill>
              </a:rPr>
              <a:t>h</a:t>
            </a:r>
            <a:r>
              <a:rPr lang="en-US" b="1" i="1" dirty="0" err="1" smtClean="0">
                <a:solidFill>
                  <a:schemeClr val="tx1"/>
                </a:solidFill>
              </a:rPr>
              <a:t>igher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pl-PL" b="1" i="1" dirty="0">
                <a:solidFill>
                  <a:schemeClr val="tx1"/>
                </a:solidFill>
              </a:rPr>
              <a:t>e</a:t>
            </a:r>
            <a:r>
              <a:rPr lang="en-US" b="1" i="1" dirty="0" err="1" smtClean="0">
                <a:solidFill>
                  <a:schemeClr val="tx1"/>
                </a:solidFill>
              </a:rPr>
              <a:t>ducation</a:t>
            </a:r>
            <a:r>
              <a:rPr lang="pl-PL" b="1" i="1" dirty="0" smtClean="0">
                <a:solidFill>
                  <a:schemeClr val="tx1"/>
                </a:solidFill>
              </a:rPr>
              <a:t/>
            </a:r>
            <a:br>
              <a:rPr lang="pl-PL" b="1" i="1" dirty="0" smtClean="0">
                <a:solidFill>
                  <a:schemeClr val="tx1"/>
                </a:solidFill>
              </a:rPr>
            </a:br>
            <a:r>
              <a:rPr lang="pl-PL" sz="2700" b="1" i="1" dirty="0" smtClean="0">
                <a:solidFill>
                  <a:schemeClr val="tx1"/>
                </a:solidFill>
              </a:rPr>
              <a:t/>
            </a:r>
            <a:br>
              <a:rPr lang="pl-PL" sz="2700" b="1" i="1" dirty="0" smtClean="0">
                <a:solidFill>
                  <a:schemeClr val="tx1"/>
                </a:solidFill>
              </a:rPr>
            </a:br>
            <a:r>
              <a:rPr lang="pl-PL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pl-PL" sz="2700" b="1" i="1" dirty="0">
                <a:solidFill>
                  <a:schemeClr val="tx1"/>
                </a:solidFill>
              </a:rPr>
              <a:t>R</a:t>
            </a:r>
            <a:r>
              <a:rPr lang="en-US" sz="2700" b="1" i="1" dirty="0" err="1" smtClean="0">
                <a:solidFill>
                  <a:schemeClr val="tx1"/>
                </a:solidFill>
              </a:rPr>
              <a:t>esearch</a:t>
            </a:r>
            <a:r>
              <a:rPr lang="en-US" sz="2700" b="1" i="1" dirty="0" smtClean="0">
                <a:solidFill>
                  <a:schemeClr val="tx1"/>
                </a:solidFill>
              </a:rPr>
              <a:t> </a:t>
            </a:r>
            <a:r>
              <a:rPr lang="en-US" sz="2700" b="1" i="1" dirty="0">
                <a:solidFill>
                  <a:schemeClr val="tx1"/>
                </a:solidFill>
              </a:rPr>
              <a:t>on projects under Erasmus+ </a:t>
            </a:r>
            <a:r>
              <a:rPr lang="en-US" sz="2700" b="1" i="1" dirty="0" err="1" smtClean="0">
                <a:solidFill>
                  <a:schemeClr val="tx1"/>
                </a:solidFill>
              </a:rPr>
              <a:t>programme</a:t>
            </a:r>
            <a:r>
              <a:rPr lang="pl-PL" sz="2700" b="1" i="1" dirty="0" smtClean="0">
                <a:solidFill>
                  <a:schemeClr val="tx1"/>
                </a:solidFill>
              </a:rPr>
              <a:t>.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	</a:t>
            </a:r>
            <a:br>
              <a:rPr lang="pl-PL" dirty="0">
                <a:solidFill>
                  <a:schemeClr val="tx1"/>
                </a:solidFill>
              </a:rPr>
            </a:b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3851920" y="3363838"/>
            <a:ext cx="5112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 smtClean="0"/>
              <a:t>Jadwiga Fila</a:t>
            </a:r>
          </a:p>
          <a:p>
            <a:pPr algn="ctr"/>
            <a:endParaRPr lang="pl-PL" sz="1400" dirty="0" smtClean="0"/>
          </a:p>
          <a:p>
            <a:pPr algn="ctr"/>
            <a:r>
              <a:rPr lang="en-US" sz="1200" dirty="0" smtClean="0"/>
              <a:t>Evidence-based </a:t>
            </a:r>
            <a:r>
              <a:rPr lang="en-US" sz="1200" dirty="0"/>
              <a:t>approach in Erasmus+. Impact </a:t>
            </a:r>
            <a:r>
              <a:rPr lang="en-US" sz="1200" dirty="0" smtClean="0"/>
              <a:t>assessment</a:t>
            </a:r>
            <a:r>
              <a:rPr lang="pl-PL" sz="1200" dirty="0" smtClean="0"/>
              <a:t>.</a:t>
            </a:r>
          </a:p>
          <a:p>
            <a:pPr algn="ctr"/>
            <a:r>
              <a:rPr lang="pl-PL" sz="1200" dirty="0" smtClean="0"/>
              <a:t>18th </a:t>
            </a:r>
            <a:r>
              <a:rPr lang="pl-PL" sz="1200" dirty="0" err="1"/>
              <a:t>November</a:t>
            </a:r>
            <a:r>
              <a:rPr lang="pl-PL" sz="1200" dirty="0"/>
              <a:t> </a:t>
            </a:r>
            <a:r>
              <a:rPr lang="pl-PL" sz="1200" dirty="0" smtClean="0"/>
              <a:t>2020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60016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39752" y="58464"/>
            <a:ext cx="5112568" cy="425054"/>
          </a:xfrm>
        </p:spPr>
        <p:txBody>
          <a:bodyPr/>
          <a:lstStyle/>
          <a:p>
            <a:pPr lvl="1"/>
            <a:r>
              <a:rPr lang="pl-PL" sz="2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Main</a:t>
            </a:r>
            <a:r>
              <a:rPr lang="pl-PL" sz="2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pl-PL" sz="2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findings</a:t>
            </a:r>
            <a:r>
              <a:rPr lang="pl-PL" sz="2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 </a:t>
            </a:r>
            <a:r>
              <a:rPr lang="pl-PL" sz="2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results</a:t>
            </a:r>
            <a:r>
              <a:rPr lang="pl-PL" sz="2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and </a:t>
            </a:r>
            <a:r>
              <a:rPr lang="pl-PL" sz="2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outcomes</a:t>
            </a:r>
            <a:endParaRPr lang="pl-PL" sz="22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701824" y="987574"/>
            <a:ext cx="819065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Most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outcomes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742950" lvl="1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univeristy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curricula</a:t>
            </a:r>
          </a:p>
          <a:p>
            <a:pPr marL="742950" lvl="1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courses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modules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paths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Publications,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handbooks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42950" lvl="1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Teaching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materials</a:t>
            </a:r>
          </a:p>
          <a:p>
            <a:pPr marL="742950" lvl="1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E-learning materials, online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courses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42950" lvl="1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others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dirty="0" smtClean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pl-PL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susitainability</a:t>
            </a:r>
            <a:r>
              <a:rPr lang="pl-PL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was </a:t>
            </a:r>
            <a:r>
              <a:rPr lang="pl-PL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considered</a:t>
            </a:r>
            <a:r>
              <a:rPr lang="pl-PL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pl-PL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r>
              <a:rPr lang="pl-PL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high.</a:t>
            </a:r>
            <a:endParaRPr lang="pl-PL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l-PL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pl-PL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pl-PL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pl-PL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outcomes</a:t>
            </a:r>
            <a:r>
              <a:rPr lang="pl-PL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pl-PL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often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r>
              <a:rPr lang="pl-PL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later</a:t>
            </a:r>
            <a:r>
              <a:rPr lang="pl-PL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pl-PL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pl-PL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r>
              <a:rPr lang="pl-PL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was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completed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dirty="0" smtClean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70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39752" y="51470"/>
            <a:ext cx="5112568" cy="425054"/>
          </a:xfrm>
        </p:spPr>
        <p:txBody>
          <a:bodyPr/>
          <a:lstStyle/>
          <a:p>
            <a:pPr lvl="1"/>
            <a:r>
              <a:rPr lang="pl-PL" sz="2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Main</a:t>
            </a:r>
            <a:r>
              <a:rPr lang="pl-PL" sz="2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pl-PL" sz="2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findings</a:t>
            </a:r>
            <a:r>
              <a:rPr lang="pl-PL" sz="2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 </a:t>
            </a:r>
            <a:r>
              <a:rPr lang="pl-PL" sz="2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finances</a:t>
            </a:r>
            <a:endParaRPr lang="pl-PL" sz="22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6" name="Grupa 5"/>
          <p:cNvGrpSpPr>
            <a:grpSpLocks/>
          </p:cNvGrpSpPr>
          <p:nvPr/>
        </p:nvGrpSpPr>
        <p:grpSpPr bwMode="auto">
          <a:xfrm>
            <a:off x="899592" y="1275606"/>
            <a:ext cx="5925164" cy="1667600"/>
            <a:chOff x="0" y="0"/>
            <a:chExt cx="47323" cy="10687"/>
          </a:xfrm>
        </p:grpSpPr>
        <p:grpSp>
          <p:nvGrpSpPr>
            <p:cNvPr id="7" name="Grupa 6"/>
            <p:cNvGrpSpPr>
              <a:grpSpLocks/>
            </p:cNvGrpSpPr>
            <p:nvPr/>
          </p:nvGrpSpPr>
          <p:grpSpPr bwMode="auto">
            <a:xfrm>
              <a:off x="2018" y="0"/>
              <a:ext cx="34290" cy="8780"/>
              <a:chOff x="0" y="0"/>
              <a:chExt cx="34290" cy="8780"/>
            </a:xfrm>
          </p:grpSpPr>
          <p:grpSp>
            <p:nvGrpSpPr>
              <p:cNvPr id="12" name="Grupa 11"/>
              <p:cNvGrpSpPr>
                <a:grpSpLocks/>
              </p:cNvGrpSpPr>
              <p:nvPr/>
            </p:nvGrpSpPr>
            <p:grpSpPr bwMode="auto">
              <a:xfrm>
                <a:off x="0" y="6353"/>
                <a:ext cx="34290" cy="2427"/>
                <a:chOff x="0" y="0"/>
                <a:chExt cx="34290" cy="2427"/>
              </a:xfrm>
            </p:grpSpPr>
            <p:cxnSp>
              <p:nvCxnSpPr>
                <p:cNvPr id="31" name="Łącznik prosty ze strzałką 30"/>
                <p:cNvCxnSpPr>
                  <a:cxnSpLocks noChangeShapeType="1"/>
                </p:cNvCxnSpPr>
                <p:nvPr/>
              </p:nvCxnSpPr>
              <p:spPr bwMode="auto">
                <a:xfrm>
                  <a:off x="0" y="1131"/>
                  <a:ext cx="34290" cy="57"/>
                </a:xfrm>
                <a:prstGeom prst="straightConnector1">
                  <a:avLst/>
                </a:prstGeom>
                <a:noFill/>
                <a:ln w="15875">
                  <a:solidFill>
                    <a:schemeClr val="accent1">
                      <a:lumMod val="100000"/>
                      <a:lumOff val="0"/>
                    </a:schemeClr>
                  </a:solidFill>
                  <a:miter lim="800000"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2" name="Łącznik prostoliniowy 9"/>
                <p:cNvCxnSpPr/>
                <p:nvPr/>
              </p:nvCxnSpPr>
              <p:spPr bwMode="auto">
                <a:xfrm>
                  <a:off x="0" y="90"/>
                  <a:ext cx="0" cy="2337"/>
                </a:xfrm>
                <a:prstGeom prst="line">
                  <a:avLst/>
                </a:prstGeom>
                <a:noFill/>
                <a:ln w="15875">
                  <a:solidFill>
                    <a:schemeClr val="accent1">
                      <a:lumMod val="100000"/>
                      <a:lumOff val="0"/>
                    </a:schemeClr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3" name="Łącznik prostoliniowy 10"/>
                <p:cNvCxnSpPr/>
                <p:nvPr/>
              </p:nvCxnSpPr>
              <p:spPr bwMode="auto">
                <a:xfrm>
                  <a:off x="9144" y="0"/>
                  <a:ext cx="0" cy="2336"/>
                </a:xfrm>
                <a:prstGeom prst="line">
                  <a:avLst/>
                </a:prstGeom>
                <a:noFill/>
                <a:ln w="15875">
                  <a:solidFill>
                    <a:schemeClr val="accent1">
                      <a:lumMod val="100000"/>
                      <a:lumOff val="0"/>
                    </a:schemeClr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4" name="Łącznik prostoliniowy 11"/>
                <p:cNvCxnSpPr/>
                <p:nvPr/>
              </p:nvCxnSpPr>
              <p:spPr bwMode="auto">
                <a:xfrm>
                  <a:off x="18288" y="45"/>
                  <a:ext cx="0" cy="2337"/>
                </a:xfrm>
                <a:prstGeom prst="line">
                  <a:avLst/>
                </a:prstGeom>
                <a:noFill/>
                <a:ln w="15875">
                  <a:solidFill>
                    <a:schemeClr val="accent1">
                      <a:lumMod val="100000"/>
                      <a:lumOff val="0"/>
                    </a:schemeClr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13" name="Grupa 12"/>
              <p:cNvGrpSpPr>
                <a:grpSpLocks/>
              </p:cNvGrpSpPr>
              <p:nvPr/>
            </p:nvGrpSpPr>
            <p:grpSpPr bwMode="auto">
              <a:xfrm>
                <a:off x="653" y="2850"/>
                <a:ext cx="5640" cy="3265"/>
                <a:chOff x="0" y="0"/>
                <a:chExt cx="5640" cy="3265"/>
              </a:xfrm>
            </p:grpSpPr>
            <p:pic>
              <p:nvPicPr>
                <p:cNvPr id="27" name="Obraz 26" descr="Silhouette_of_man_standing_and_facing_forward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65" cy="320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8" name="Obraz 27" descr="Silhouette_of_man_standing_and_facing_forward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43" y="0"/>
                  <a:ext cx="1366" cy="320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9" name="Obraz 28" descr="Silhouette_of_man_standing_and_facing_forward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09" y="59"/>
                  <a:ext cx="1366" cy="320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0" name="Obraz 29" descr="Silhouette_of_man_standing_and_facing_forward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75" y="59"/>
                  <a:ext cx="1365" cy="320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14" name="Grupa 13"/>
              <p:cNvGrpSpPr>
                <a:grpSpLocks/>
              </p:cNvGrpSpPr>
              <p:nvPr/>
            </p:nvGrpSpPr>
            <p:grpSpPr bwMode="auto">
              <a:xfrm>
                <a:off x="11519" y="0"/>
                <a:ext cx="2673" cy="3265"/>
                <a:chOff x="0" y="0"/>
                <a:chExt cx="267194" cy="326571"/>
              </a:xfrm>
            </p:grpSpPr>
            <p:pic>
              <p:nvPicPr>
                <p:cNvPr id="25" name="Obraz 24" descr="Silhouette_of_man_standing_and_facing_forward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6566" cy="32063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6" name="Obraz 25" descr="Silhouette_of_man_standing_and_facing_forward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0628" y="5937"/>
                  <a:ext cx="136566" cy="32063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15" name="Grupa 14"/>
              <p:cNvGrpSpPr>
                <a:grpSpLocks/>
              </p:cNvGrpSpPr>
              <p:nvPr/>
            </p:nvGrpSpPr>
            <p:grpSpPr bwMode="auto">
              <a:xfrm>
                <a:off x="19297" y="3206"/>
                <a:ext cx="5640" cy="3264"/>
                <a:chOff x="0" y="0"/>
                <a:chExt cx="5640" cy="3265"/>
              </a:xfrm>
            </p:grpSpPr>
            <p:pic>
              <p:nvPicPr>
                <p:cNvPr id="21" name="Obraz 20" descr="Silhouette_of_man_standing_and_facing_forward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65" cy="320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2" name="Obraz 21" descr="Silhouette_of_man_standing_and_facing_forward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43" y="0"/>
                  <a:ext cx="1366" cy="320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3" name="Obraz 22" descr="Silhouette_of_man_standing_and_facing_forward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09" y="59"/>
                  <a:ext cx="1366" cy="320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4" name="Obraz 23" descr="Silhouette_of_man_standing_and_facing_forward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75" y="59"/>
                  <a:ext cx="1365" cy="320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16" name="Grupa 15"/>
              <p:cNvGrpSpPr>
                <a:grpSpLocks/>
              </p:cNvGrpSpPr>
              <p:nvPr/>
            </p:nvGrpSpPr>
            <p:grpSpPr bwMode="auto">
              <a:xfrm>
                <a:off x="9915" y="3265"/>
                <a:ext cx="5640" cy="3264"/>
                <a:chOff x="0" y="0"/>
                <a:chExt cx="5640" cy="3265"/>
              </a:xfrm>
            </p:grpSpPr>
            <p:pic>
              <p:nvPicPr>
                <p:cNvPr id="17" name="Obraz 16" descr="Silhouette_of_man_standing_and_facing_forward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65" cy="320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8" name="Obraz 17" descr="Silhouette_of_man_standing_and_facing_forward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43" y="0"/>
                  <a:ext cx="1366" cy="320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9" name="Obraz 18" descr="Silhouette_of_man_standing_and_facing_forward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09" y="59"/>
                  <a:ext cx="1366" cy="320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0" name="Obraz 19" descr="Silhouette_of_man_standing_and_facing_forward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75" y="59"/>
                  <a:ext cx="1365" cy="320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  <p:sp>
          <p:nvSpPr>
            <p:cNvPr id="8" name="Pole tekstowe 2"/>
            <p:cNvSpPr txBox="1">
              <a:spLocks noChangeArrowheads="1"/>
            </p:cNvSpPr>
            <p:nvPr/>
          </p:nvSpPr>
          <p:spPr bwMode="auto">
            <a:xfrm>
              <a:off x="0" y="8075"/>
              <a:ext cx="4152" cy="25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0000"/>
                </a:lnSpc>
                <a:spcAft>
                  <a:spcPts val="600"/>
                </a:spcAft>
              </a:pPr>
              <a:r>
                <a:rPr lang="pl-PL" sz="11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0%</a:t>
              </a:r>
            </a:p>
          </p:txBody>
        </p:sp>
        <p:sp>
          <p:nvSpPr>
            <p:cNvPr id="9" name="Pole tekstowe 2"/>
            <p:cNvSpPr txBox="1">
              <a:spLocks noChangeArrowheads="1"/>
            </p:cNvSpPr>
            <p:nvPr/>
          </p:nvSpPr>
          <p:spPr bwMode="auto">
            <a:xfrm>
              <a:off x="9144" y="8134"/>
              <a:ext cx="5047" cy="255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0000"/>
                </a:lnSpc>
                <a:spcAft>
                  <a:spcPts val="600"/>
                </a:spcAft>
              </a:pPr>
              <a:r>
                <a:rPr lang="pl-PL" sz="11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10%</a:t>
              </a:r>
            </a:p>
          </p:txBody>
        </p:sp>
        <p:sp>
          <p:nvSpPr>
            <p:cNvPr id="10" name="Pole tekstowe 2"/>
            <p:cNvSpPr txBox="1">
              <a:spLocks noChangeArrowheads="1"/>
            </p:cNvSpPr>
            <p:nvPr/>
          </p:nvSpPr>
          <p:spPr bwMode="auto">
            <a:xfrm>
              <a:off x="17753" y="8134"/>
              <a:ext cx="5047" cy="255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0000"/>
                </a:lnSpc>
                <a:spcAft>
                  <a:spcPts val="600"/>
                </a:spcAft>
              </a:pPr>
              <a:r>
                <a:rPr lang="pl-PL" sz="11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20%</a:t>
              </a:r>
            </a:p>
          </p:txBody>
        </p:sp>
        <p:sp>
          <p:nvSpPr>
            <p:cNvPr id="11" name="Pole tekstowe 2"/>
            <p:cNvSpPr txBox="1">
              <a:spLocks noChangeArrowheads="1"/>
            </p:cNvSpPr>
            <p:nvPr/>
          </p:nvSpPr>
          <p:spPr bwMode="auto">
            <a:xfrm>
              <a:off x="27135" y="7956"/>
              <a:ext cx="20188" cy="255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0000"/>
                </a:lnSpc>
                <a:spcAft>
                  <a:spcPts val="600"/>
                </a:spcAft>
              </a:pPr>
              <a:r>
                <a:rPr lang="pl-PL" sz="1200" dirty="0" err="1" smtClean="0">
                  <a:effectLst/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Own</a:t>
              </a:r>
              <a:r>
                <a:rPr lang="pl-PL" sz="1200" dirty="0" smtClean="0">
                  <a:effectLst/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pl-PL" sz="1200" dirty="0" err="1" smtClean="0">
                  <a:effectLst/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financial</a:t>
              </a:r>
              <a:r>
                <a:rPr lang="pl-PL" sz="1200" dirty="0" smtClean="0">
                  <a:effectLst/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pl-PL" sz="1200" dirty="0" err="1" smtClean="0">
                  <a:effectLst/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contribution</a:t>
              </a:r>
              <a:r>
                <a:rPr lang="pl-PL" sz="1200" dirty="0" smtClean="0">
                  <a:effectLst/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 (in %)</a:t>
              </a:r>
              <a:endParaRPr lang="pl-PL" sz="14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5" name="Prostokąt 34"/>
          <p:cNvSpPr/>
          <p:nvPr/>
        </p:nvSpPr>
        <p:spPr>
          <a:xfrm>
            <a:off x="827584" y="3221563"/>
            <a:ext cx="70567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pl-PL" sz="1600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estimation</a:t>
            </a:r>
            <a:r>
              <a:rPr lang="pl-PL" sz="16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pl-PL" sz="1600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pl-PL" sz="16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pl-PL" sz="1600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pl-PL" sz="16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600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contribution</a:t>
            </a:r>
            <a:r>
              <a:rPr lang="pl-PL" sz="16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pl-PL" sz="1600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comparaison</a:t>
            </a:r>
            <a:r>
              <a:rPr lang="pl-PL" sz="16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to the </a:t>
            </a:r>
            <a:r>
              <a:rPr lang="pl-PL" sz="1600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pl-PL" sz="16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pl-PL" sz="1600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r>
              <a:rPr lang="pl-PL" sz="16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6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16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N=14</a:t>
            </a:r>
            <a:r>
              <a:rPr lang="pl-PL" sz="16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pl-PL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4798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539552" y="3099613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pl-PL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highest</a:t>
            </a:r>
            <a:r>
              <a:rPr lang="pl-PL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authorities</a:t>
            </a:r>
            <a:r>
              <a:rPr lang="pl-PL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involved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in the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exceptional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situations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l-PL" dirty="0" smtClean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often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involved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- the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authorities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of medium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(ex. Dean</a:t>
            </a:r>
            <a:r>
              <a:rPr lang="pl-PL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department</a:t>
            </a:r>
            <a:r>
              <a:rPr lang="pl-PL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director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head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department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12" name="Tytuł 1"/>
          <p:cNvSpPr>
            <a:spLocks noGrp="1"/>
          </p:cNvSpPr>
          <p:nvPr>
            <p:ph type="title"/>
          </p:nvPr>
        </p:nvSpPr>
        <p:spPr>
          <a:xfrm>
            <a:off x="2339752" y="59656"/>
            <a:ext cx="6336704" cy="423862"/>
          </a:xfrm>
        </p:spPr>
        <p:txBody>
          <a:bodyPr/>
          <a:lstStyle/>
          <a:p>
            <a:pPr lvl="1"/>
            <a:r>
              <a:rPr lang="pl-PL" sz="2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Main</a:t>
            </a:r>
            <a:r>
              <a:rPr lang="pl-PL" sz="2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pl-PL" sz="2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findings</a:t>
            </a:r>
            <a:r>
              <a:rPr lang="pl-PL" sz="2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 </a:t>
            </a:r>
            <a:r>
              <a:rPr lang="pl-PL" sz="2200" b="1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institution</a:t>
            </a:r>
            <a:r>
              <a:rPr lang="pl-PL" sz="22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pl-PL" sz="2200" b="1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authorities</a:t>
            </a:r>
            <a:endParaRPr lang="pl-PL" sz="22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8" name="Grupa 27"/>
          <p:cNvGrpSpPr/>
          <p:nvPr/>
        </p:nvGrpSpPr>
        <p:grpSpPr>
          <a:xfrm>
            <a:off x="2551170" y="1642340"/>
            <a:ext cx="4397094" cy="857402"/>
            <a:chOff x="2347061" y="983235"/>
            <a:chExt cx="4397094" cy="857402"/>
          </a:xfrm>
        </p:grpSpPr>
        <p:cxnSp>
          <p:nvCxnSpPr>
            <p:cNvPr id="8" name="Łącznik prosty ze strzałką 7"/>
            <p:cNvCxnSpPr/>
            <p:nvPr/>
          </p:nvCxnSpPr>
          <p:spPr>
            <a:xfrm>
              <a:off x="2555776" y="1419622"/>
              <a:ext cx="36004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Łącznik prosty 10"/>
            <p:cNvCxnSpPr/>
            <p:nvPr/>
          </p:nvCxnSpPr>
          <p:spPr>
            <a:xfrm>
              <a:off x="2555776" y="1347614"/>
              <a:ext cx="0" cy="1440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Łącznik prosty 13"/>
            <p:cNvCxnSpPr/>
            <p:nvPr/>
          </p:nvCxnSpPr>
          <p:spPr>
            <a:xfrm>
              <a:off x="5004048" y="1347614"/>
              <a:ext cx="0" cy="1440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pole tekstowe 17"/>
            <p:cNvSpPr txBox="1"/>
            <p:nvPr/>
          </p:nvSpPr>
          <p:spPr>
            <a:xfrm>
              <a:off x="2417747" y="1537016"/>
              <a:ext cx="57606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100" b="1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pl-PL" sz="1100" b="1" dirty="0"/>
            </a:p>
          </p:txBody>
        </p:sp>
        <p:sp>
          <p:nvSpPr>
            <p:cNvPr id="22" name="pole tekstowe 21"/>
            <p:cNvSpPr txBox="1"/>
            <p:nvPr/>
          </p:nvSpPr>
          <p:spPr>
            <a:xfrm>
              <a:off x="4788024" y="1563638"/>
              <a:ext cx="5760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200" b="1" dirty="0" smtClean="0">
                  <a:solidFill>
                    <a:srgbClr val="C00000"/>
                  </a:solidFill>
                </a:rPr>
                <a:t>15,3</a:t>
              </a:r>
              <a:endParaRPr lang="pl-PL" sz="1200" b="1" dirty="0">
                <a:solidFill>
                  <a:srgbClr val="C00000"/>
                </a:solidFill>
              </a:endParaRPr>
            </a:p>
          </p:txBody>
        </p:sp>
        <p:sp>
          <p:nvSpPr>
            <p:cNvPr id="23" name="pole tekstowe 22"/>
            <p:cNvSpPr txBox="1"/>
            <p:nvPr/>
          </p:nvSpPr>
          <p:spPr>
            <a:xfrm>
              <a:off x="5940152" y="1550327"/>
              <a:ext cx="57606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100" b="1" dirty="0" smtClean="0"/>
                <a:t>20</a:t>
              </a:r>
              <a:endParaRPr lang="pl-PL" sz="1100" b="1" dirty="0"/>
            </a:p>
          </p:txBody>
        </p:sp>
        <p:sp>
          <p:nvSpPr>
            <p:cNvPr id="4" name="pole tekstowe 3"/>
            <p:cNvSpPr txBox="1"/>
            <p:nvPr/>
          </p:nvSpPr>
          <p:spPr>
            <a:xfrm>
              <a:off x="2347061" y="983235"/>
              <a:ext cx="936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200" dirty="0" smtClean="0"/>
                <a:t>min</a:t>
              </a:r>
              <a:endParaRPr lang="pl-PL" sz="1200" dirty="0"/>
            </a:p>
          </p:txBody>
        </p:sp>
        <p:sp>
          <p:nvSpPr>
            <p:cNvPr id="24" name="pole tekstowe 23"/>
            <p:cNvSpPr txBox="1"/>
            <p:nvPr/>
          </p:nvSpPr>
          <p:spPr>
            <a:xfrm>
              <a:off x="5808051" y="983235"/>
              <a:ext cx="936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200" dirty="0" smtClean="0"/>
                <a:t>max</a:t>
              </a:r>
              <a:endParaRPr lang="pl-PL" sz="1200" dirty="0"/>
            </a:p>
          </p:txBody>
        </p:sp>
        <p:sp>
          <p:nvSpPr>
            <p:cNvPr id="25" name="pole tekstowe 24"/>
            <p:cNvSpPr txBox="1"/>
            <p:nvPr/>
          </p:nvSpPr>
          <p:spPr>
            <a:xfrm>
              <a:off x="4716016" y="983235"/>
              <a:ext cx="936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200" dirty="0" err="1" smtClean="0"/>
                <a:t>average</a:t>
              </a:r>
              <a:endParaRPr lang="pl-PL" sz="1200" dirty="0"/>
            </a:p>
          </p:txBody>
        </p:sp>
      </p:grpSp>
      <p:sp>
        <p:nvSpPr>
          <p:cNvPr id="5" name="pole tekstowe 4"/>
          <p:cNvSpPr txBox="1"/>
          <p:nvPr/>
        </p:nvSpPr>
        <p:spPr>
          <a:xfrm>
            <a:off x="1835696" y="901786"/>
            <a:ext cx="5964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`</a:t>
            </a:r>
            <a:r>
              <a:rPr lang="pl-PL" sz="1600" dirty="0" smtClean="0"/>
              <a:t>How much (1-20) the </a:t>
            </a:r>
            <a:r>
              <a:rPr lang="pl-PL" sz="1600" dirty="0" err="1" smtClean="0"/>
              <a:t>department’s</a:t>
            </a:r>
            <a:r>
              <a:rPr lang="pl-PL" sz="1600" dirty="0" smtClean="0"/>
              <a:t> </a:t>
            </a:r>
            <a:r>
              <a:rPr lang="pl-PL" sz="1600" dirty="0" err="1" smtClean="0"/>
              <a:t>authorities</a:t>
            </a:r>
            <a:r>
              <a:rPr lang="pl-PL" sz="1600" dirty="0" smtClean="0"/>
              <a:t> </a:t>
            </a:r>
            <a:r>
              <a:rPr lang="pl-PL" sz="1600" dirty="0" err="1" smtClean="0"/>
              <a:t>were</a:t>
            </a:r>
            <a:r>
              <a:rPr lang="pl-PL" sz="1600" dirty="0" smtClean="0"/>
              <a:t> </a:t>
            </a:r>
            <a:r>
              <a:rPr lang="pl-PL" sz="1600" dirty="0" err="1" smtClean="0"/>
              <a:t>supporting</a:t>
            </a:r>
            <a:r>
              <a:rPr lang="pl-PL" sz="1600" dirty="0" smtClean="0"/>
              <a:t> </a:t>
            </a:r>
            <a:br>
              <a:rPr lang="pl-PL" sz="1600" dirty="0" smtClean="0"/>
            </a:br>
            <a:r>
              <a:rPr lang="pl-PL" sz="1600" dirty="0" smtClean="0"/>
              <a:t>the </a:t>
            </a:r>
            <a:r>
              <a:rPr lang="pl-PL" sz="1600" dirty="0" err="1" smtClean="0"/>
              <a:t>realisation</a:t>
            </a:r>
            <a:r>
              <a:rPr lang="pl-PL" sz="1600" dirty="0" smtClean="0"/>
              <a:t> of </a:t>
            </a:r>
            <a:r>
              <a:rPr lang="pl-PL" sz="1600" dirty="0" err="1" smtClean="0"/>
              <a:t>strategic</a:t>
            </a:r>
            <a:r>
              <a:rPr lang="pl-PL" sz="1600" dirty="0" smtClean="0"/>
              <a:t> </a:t>
            </a:r>
            <a:r>
              <a:rPr lang="pl-PL" sz="1600" dirty="0" err="1" smtClean="0"/>
              <a:t>partnership</a:t>
            </a:r>
            <a:r>
              <a:rPr lang="pl-PL" sz="1600" dirty="0" smtClean="0"/>
              <a:t> </a:t>
            </a:r>
            <a:r>
              <a:rPr lang="pl-PL" sz="1600" dirty="0" err="1" smtClean="0"/>
              <a:t>project</a:t>
            </a:r>
            <a:r>
              <a:rPr lang="pl-PL" sz="1600" dirty="0" smtClean="0"/>
              <a:t>?` </a:t>
            </a:r>
            <a:r>
              <a:rPr lang="pl-PL" sz="1600" dirty="0"/>
              <a:t>(N=23)</a:t>
            </a:r>
          </a:p>
        </p:txBody>
      </p:sp>
    </p:spTree>
    <p:extLst>
      <p:ext uri="{BB962C8B-B14F-4D97-AF65-F5344CB8AC3E}">
        <p14:creationId xmlns:p14="http://schemas.microsoft.com/office/powerpoint/2010/main" val="114150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827584" y="1232629"/>
            <a:ext cx="75608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Establishing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  <a:r>
              <a:rPr lang="pl-PL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lasting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cooperation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institutions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Internalisation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eduaction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institutions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pl-PL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recognition</a:t>
            </a:r>
            <a:r>
              <a:rPr lang="pl-PL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of the leader </a:t>
            </a:r>
            <a:r>
              <a:rPr lang="pl-PL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institution</a:t>
            </a:r>
            <a:r>
              <a:rPr lang="pl-PL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on the </a:t>
            </a:r>
            <a:r>
              <a:rPr lang="pl-PL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r>
              <a:rPr lang="pl-PL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New curricula,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educational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paths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Development of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academic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taff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ytuł 1"/>
          <p:cNvSpPr txBox="1">
            <a:spLocks/>
          </p:cNvSpPr>
          <p:nvPr/>
        </p:nvSpPr>
        <p:spPr>
          <a:xfrm>
            <a:off x="1907704" y="51470"/>
            <a:ext cx="6336704" cy="423862"/>
          </a:xfrm>
          <a:prstGeom prst="rect">
            <a:avLst/>
          </a:prstGeom>
        </p:spPr>
        <p:txBody>
          <a:bodyPr anchor="b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12BCC5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2BCC5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2BCC5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2BCC5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2BCC5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2BCC5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2BCC5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2BCC5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2BCC5"/>
                </a:solidFill>
                <a:latin typeface="Arial" charset="0"/>
              </a:defRPr>
            </a:lvl9pPr>
          </a:lstStyle>
          <a:p>
            <a:pPr lvl="1"/>
            <a:r>
              <a:rPr lang="pl-PL" sz="22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Main</a:t>
            </a:r>
            <a:r>
              <a:rPr lang="pl-PL" sz="22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pl-PL" sz="22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findings</a:t>
            </a:r>
            <a:r>
              <a:rPr lang="pl-PL" sz="22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 </a:t>
            </a:r>
            <a:r>
              <a:rPr lang="pl-PL" sz="22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long</a:t>
            </a:r>
            <a:r>
              <a:rPr lang="pl-PL" sz="22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-term </a:t>
            </a:r>
            <a:r>
              <a:rPr lang="pl-PL" sz="22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effects</a:t>
            </a:r>
            <a:r>
              <a:rPr lang="pl-PL" sz="22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endParaRPr lang="pl-PL" sz="22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9552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rostokąt 1"/>
          <p:cNvSpPr>
            <a:spLocks noChangeArrowheads="1"/>
          </p:cNvSpPr>
          <p:nvPr/>
        </p:nvSpPr>
        <p:spPr bwMode="auto">
          <a:xfrm>
            <a:off x="2124075" y="2500313"/>
            <a:ext cx="4572000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pl-PL" altLang="pl-PL" sz="2400" dirty="0" smtClean="0">
                <a:solidFill>
                  <a:srgbClr val="12BCC5"/>
                </a:solidFill>
                <a:latin typeface="Arial Rounded MT Bold" pitchFamily="34" charset="0"/>
              </a:rPr>
              <a:t>jfila@frse.org.pl</a:t>
            </a:r>
          </a:p>
          <a:p>
            <a:pPr algn="ctr">
              <a:spcAft>
                <a:spcPts val="1200"/>
              </a:spcAft>
            </a:pPr>
            <a:r>
              <a:rPr lang="pl-PL" altLang="pl-PL" sz="2400" dirty="0">
                <a:solidFill>
                  <a:srgbClr val="12BCC5"/>
                </a:solidFill>
                <a:latin typeface="Arial Rounded MT Bold" pitchFamily="34" charset="0"/>
              </a:rPr>
              <a:t>www.frse.org.pl</a:t>
            </a:r>
          </a:p>
        </p:txBody>
      </p:sp>
      <p:pic>
        <p:nvPicPr>
          <p:cNvPr id="19459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575" y="1276350"/>
            <a:ext cx="65468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04256" y="51470"/>
            <a:ext cx="7596336" cy="857250"/>
          </a:xfrm>
          <a:prstGeom prst="rect">
            <a:avLst/>
          </a:prstGeom>
        </p:spPr>
        <p:txBody>
          <a:bodyPr/>
          <a:lstStyle/>
          <a:p>
            <a:r>
              <a:rPr lang="pl-PL" sz="2200" b="1" dirty="0" smtClean="0">
                <a:solidFill>
                  <a:schemeClr val="tx1"/>
                </a:solidFill>
              </a:rPr>
              <a:t>Strategic </a:t>
            </a:r>
            <a:r>
              <a:rPr lang="pl-PL" sz="2200" b="1" dirty="0" err="1" smtClean="0">
                <a:solidFill>
                  <a:schemeClr val="tx1"/>
                </a:solidFill>
              </a:rPr>
              <a:t>Partnerships</a:t>
            </a:r>
            <a:r>
              <a:rPr lang="pl-PL" sz="2200" b="1" dirty="0" smtClean="0">
                <a:solidFill>
                  <a:schemeClr val="tx1"/>
                </a:solidFill>
              </a:rPr>
              <a:t> in </a:t>
            </a:r>
            <a:r>
              <a:rPr lang="pl-PL" sz="2200" b="1" dirty="0" err="1">
                <a:solidFill>
                  <a:schemeClr val="tx1"/>
                </a:solidFill>
              </a:rPr>
              <a:t>h</a:t>
            </a:r>
            <a:r>
              <a:rPr lang="pl-PL" sz="2200" b="1" dirty="0" err="1" smtClean="0">
                <a:solidFill>
                  <a:schemeClr val="tx1"/>
                </a:solidFill>
              </a:rPr>
              <a:t>igher</a:t>
            </a:r>
            <a:r>
              <a:rPr lang="pl-PL" sz="2200" b="1" dirty="0" smtClean="0">
                <a:solidFill>
                  <a:schemeClr val="tx1"/>
                </a:solidFill>
              </a:rPr>
              <a:t> </a:t>
            </a:r>
            <a:r>
              <a:rPr lang="pl-PL" sz="2200" b="1" dirty="0" err="1">
                <a:solidFill>
                  <a:schemeClr val="tx1"/>
                </a:solidFill>
              </a:rPr>
              <a:t>e</a:t>
            </a:r>
            <a:r>
              <a:rPr lang="pl-PL" sz="2200" b="1" dirty="0" err="1" smtClean="0">
                <a:solidFill>
                  <a:schemeClr val="tx1"/>
                </a:solidFill>
              </a:rPr>
              <a:t>ducation</a:t>
            </a:r>
            <a:r>
              <a:rPr lang="pl-PL" sz="2200" b="1" dirty="0" smtClean="0">
                <a:solidFill>
                  <a:schemeClr val="tx1"/>
                </a:solidFill>
              </a:rPr>
              <a:t/>
            </a:r>
            <a:br>
              <a:rPr lang="pl-PL" sz="2200" b="1" dirty="0" smtClean="0">
                <a:solidFill>
                  <a:schemeClr val="tx1"/>
                </a:solidFill>
              </a:rPr>
            </a:br>
            <a:r>
              <a:rPr lang="pl-PL" sz="2200" b="1" dirty="0" err="1" smtClean="0">
                <a:solidFill>
                  <a:schemeClr val="tx1"/>
                </a:solidFill>
              </a:rPr>
              <a:t>Key</a:t>
            </a:r>
            <a:r>
              <a:rPr lang="pl-PL" sz="2200" b="1" dirty="0" smtClean="0">
                <a:solidFill>
                  <a:schemeClr val="tx1"/>
                </a:solidFill>
              </a:rPr>
              <a:t> Action 2 </a:t>
            </a:r>
            <a:endParaRPr lang="pl-PL" sz="2200" b="1" dirty="0">
              <a:solidFill>
                <a:schemeClr val="tx1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683568" y="1349297"/>
            <a:ext cx="8208912" cy="1301959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n-GB" b="1" dirty="0" smtClean="0"/>
              <a:t>Aim</a:t>
            </a:r>
            <a:r>
              <a:rPr lang="pl-PL" dirty="0" smtClean="0"/>
              <a:t>: </a:t>
            </a:r>
            <a:r>
              <a:rPr lang="en-US" dirty="0" smtClean="0"/>
              <a:t>to </a:t>
            </a:r>
            <a:r>
              <a:rPr lang="en-US" dirty="0"/>
              <a:t>support the development, transfer and/or implementation of innovative practices as well as the implementation of joint initiatives promoting cooperation, peer learning and exchanges of experience at European level</a:t>
            </a:r>
            <a:r>
              <a:rPr lang="en-US" dirty="0" smtClean="0"/>
              <a:t>.</a:t>
            </a:r>
            <a:endParaRPr lang="pl-PL" dirty="0" smtClean="0"/>
          </a:p>
          <a:p>
            <a:pPr algn="r">
              <a:lnSpc>
                <a:spcPct val="110000"/>
              </a:lnSpc>
              <a:spcAft>
                <a:spcPts val="600"/>
              </a:spcAft>
            </a:pPr>
            <a:r>
              <a:rPr lang="pl-PL" sz="1200" dirty="0" smtClean="0"/>
              <a:t>[Erasmus+ </a:t>
            </a:r>
            <a:r>
              <a:rPr lang="pl-PL" sz="1200" dirty="0" err="1" smtClean="0"/>
              <a:t>Programme</a:t>
            </a:r>
            <a:r>
              <a:rPr lang="pl-PL" sz="1200" dirty="0" smtClean="0"/>
              <a:t> Guide]</a:t>
            </a:r>
          </a:p>
        </p:txBody>
      </p:sp>
      <p:grpSp>
        <p:nvGrpSpPr>
          <p:cNvPr id="13" name="Grupa 12"/>
          <p:cNvGrpSpPr/>
          <p:nvPr/>
        </p:nvGrpSpPr>
        <p:grpSpPr>
          <a:xfrm>
            <a:off x="1598112" y="2643758"/>
            <a:ext cx="6019784" cy="1731814"/>
            <a:chOff x="1008112" y="2571750"/>
            <a:chExt cx="6019784" cy="1731814"/>
          </a:xfrm>
          <a:solidFill>
            <a:schemeClr val="bg2"/>
          </a:solidFill>
        </p:grpSpPr>
        <p:sp>
          <p:nvSpPr>
            <p:cNvPr id="7" name="Gwiazda 32-ramienna 6"/>
            <p:cNvSpPr/>
            <p:nvPr/>
          </p:nvSpPr>
          <p:spPr>
            <a:xfrm>
              <a:off x="1008112" y="2571750"/>
              <a:ext cx="2016224" cy="1728192"/>
            </a:xfrm>
            <a:prstGeom prst="star32">
              <a:avLst/>
            </a:prstGeom>
            <a:grpFill/>
            <a:effectLst>
              <a:glow rad="101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Project Leader</a:t>
              </a:r>
              <a:endParaRPr lang="pl-PL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8" name="Znak plus 7"/>
            <p:cNvSpPr/>
            <p:nvPr/>
          </p:nvSpPr>
          <p:spPr>
            <a:xfrm>
              <a:off x="3347864" y="3183818"/>
              <a:ext cx="504056" cy="504056"/>
            </a:xfrm>
            <a:prstGeom prst="mathPlu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" name="Prostokąt zaokrąglony 9"/>
            <p:cNvSpPr/>
            <p:nvPr/>
          </p:nvSpPr>
          <p:spPr>
            <a:xfrm>
              <a:off x="4211960" y="2715766"/>
              <a:ext cx="2808312" cy="468052"/>
            </a:xfrm>
            <a:prstGeom prst="roundRect">
              <a:avLst/>
            </a:prstGeom>
            <a:grpFill/>
            <a:effectLst>
              <a:glow rad="101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Partner </a:t>
              </a:r>
              <a:r>
                <a:rPr lang="pl-PL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institution</a:t>
              </a:r>
              <a:endParaRPr lang="pl-PL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1" name="Prostokąt zaokrąglony 10"/>
            <p:cNvSpPr/>
            <p:nvPr/>
          </p:nvSpPr>
          <p:spPr>
            <a:xfrm>
              <a:off x="4211960" y="3275639"/>
              <a:ext cx="2808312" cy="468052"/>
            </a:xfrm>
            <a:prstGeom prst="roundRect">
              <a:avLst/>
            </a:prstGeom>
            <a:grpFill/>
            <a:effectLst>
              <a:glow rad="101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Partner </a:t>
              </a:r>
              <a:r>
                <a:rPr lang="pl-PL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institution</a:t>
              </a:r>
              <a:endParaRPr lang="pl-PL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2" name="Prostokąt zaokrąglony 11"/>
            <p:cNvSpPr/>
            <p:nvPr/>
          </p:nvSpPr>
          <p:spPr>
            <a:xfrm>
              <a:off x="4219584" y="3835512"/>
              <a:ext cx="2808312" cy="468052"/>
            </a:xfrm>
            <a:prstGeom prst="roundRect">
              <a:avLst/>
            </a:prstGeom>
            <a:grpFill/>
            <a:effectLst>
              <a:glow rad="101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Partner </a:t>
              </a:r>
              <a:r>
                <a:rPr lang="pl-PL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institution</a:t>
              </a:r>
              <a:endParaRPr lang="pl-PL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332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355976" y="2643758"/>
            <a:ext cx="2520280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1691680" y="2643758"/>
            <a:ext cx="1440160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Prostokąt 1"/>
          <p:cNvSpPr/>
          <p:nvPr/>
        </p:nvSpPr>
        <p:spPr>
          <a:xfrm>
            <a:off x="755576" y="1209807"/>
            <a:ext cx="7488832" cy="2991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 err="1" smtClean="0"/>
              <a:t>Duration</a:t>
            </a:r>
            <a:r>
              <a:rPr lang="pl-PL" dirty="0" smtClean="0"/>
              <a:t> of </a:t>
            </a:r>
            <a:r>
              <a:rPr lang="pl-PL" dirty="0" err="1" smtClean="0"/>
              <a:t>project</a:t>
            </a:r>
            <a:r>
              <a:rPr lang="pl-PL" dirty="0" smtClean="0"/>
              <a:t>: </a:t>
            </a:r>
            <a:r>
              <a:rPr lang="pl-PL" dirty="0" err="1" smtClean="0"/>
              <a:t>between</a:t>
            </a:r>
            <a:r>
              <a:rPr lang="pl-PL" dirty="0" smtClean="0"/>
              <a:t> 24 and 36 </a:t>
            </a:r>
            <a:r>
              <a:rPr lang="pl-PL" dirty="0" err="1" smtClean="0"/>
              <a:t>months</a:t>
            </a:r>
            <a:endParaRPr lang="pl-PL" dirty="0" smtClean="0"/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 err="1" smtClean="0"/>
              <a:t>Projects</a:t>
            </a:r>
            <a:r>
              <a:rPr lang="pl-PL" dirty="0" smtClean="0"/>
              <a:t> </a:t>
            </a:r>
            <a:r>
              <a:rPr lang="pl-PL" dirty="0" err="1" smtClean="0"/>
              <a:t>mostly</a:t>
            </a:r>
            <a:r>
              <a:rPr lang="pl-PL" dirty="0" smtClean="0"/>
              <a:t> of </a:t>
            </a:r>
            <a:r>
              <a:rPr lang="pl-PL" dirty="0" err="1" smtClean="0"/>
              <a:t>teaching</a:t>
            </a:r>
            <a:r>
              <a:rPr lang="pl-PL" dirty="0"/>
              <a:t> </a:t>
            </a:r>
            <a:r>
              <a:rPr lang="pl-PL" dirty="0" err="1" smtClean="0"/>
              <a:t>specific</a:t>
            </a:r>
            <a:r>
              <a:rPr lang="pl-PL" dirty="0" smtClean="0"/>
              <a:t>.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 err="1" smtClean="0"/>
              <a:t>Funding</a:t>
            </a:r>
            <a:r>
              <a:rPr lang="pl-PL" dirty="0" smtClean="0"/>
              <a:t> </a:t>
            </a:r>
            <a:r>
              <a:rPr lang="pl-PL" dirty="0" err="1" smtClean="0"/>
              <a:t>rules</a:t>
            </a:r>
            <a:r>
              <a:rPr lang="pl-PL" dirty="0" smtClean="0"/>
              <a:t>: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pl-PL" dirty="0" smtClean="0"/>
              <a:t>	</a:t>
            </a:r>
            <a:r>
              <a:rPr lang="en-US" dirty="0" smtClean="0"/>
              <a:t>12 </a:t>
            </a:r>
            <a:r>
              <a:rPr lang="en-US" dirty="0"/>
              <a:t>500 EUR </a:t>
            </a:r>
            <a:r>
              <a:rPr lang="pl-PL" dirty="0" smtClean="0"/>
              <a:t>	 x 	</a:t>
            </a:r>
            <a:r>
              <a:rPr lang="en-US" dirty="0" smtClean="0"/>
              <a:t>duration </a:t>
            </a:r>
            <a:r>
              <a:rPr lang="en-US" dirty="0"/>
              <a:t>of the project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				</a:t>
            </a:r>
            <a:r>
              <a:rPr lang="en-US" dirty="0" smtClean="0"/>
              <a:t>(</a:t>
            </a:r>
            <a:r>
              <a:rPr lang="en-US" dirty="0"/>
              <a:t>in months) </a:t>
            </a:r>
            <a:endParaRPr lang="pl-PL" dirty="0" smtClean="0"/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pl-PL" dirty="0" smtClean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pl-PL" dirty="0"/>
              <a:t>	</a:t>
            </a:r>
            <a:r>
              <a:rPr lang="pl-PL" dirty="0" smtClean="0"/>
              <a:t>		 </a:t>
            </a:r>
            <a:r>
              <a:rPr lang="en-US" dirty="0" smtClean="0"/>
              <a:t>up to 450 000 EUR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Tytuł 1"/>
          <p:cNvSpPr txBox="1">
            <a:spLocks/>
          </p:cNvSpPr>
          <p:nvPr/>
        </p:nvSpPr>
        <p:spPr>
          <a:xfrm>
            <a:off x="2339752" y="51470"/>
            <a:ext cx="7596336" cy="85725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2BCC5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2BCC5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2BCC5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2BCC5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2BCC5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2BCC5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2BCC5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2BCC5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2BCC5"/>
                </a:solidFill>
                <a:latin typeface="Arial" charset="0"/>
              </a:defRPr>
            </a:lvl9pPr>
          </a:lstStyle>
          <a:p>
            <a:r>
              <a:rPr lang="pl-PL" sz="2200" b="1" dirty="0" smtClean="0">
                <a:solidFill>
                  <a:schemeClr val="tx1"/>
                </a:solidFill>
              </a:rPr>
              <a:t>Strategic </a:t>
            </a:r>
            <a:r>
              <a:rPr lang="pl-PL" sz="2200" b="1" dirty="0" err="1" smtClean="0">
                <a:solidFill>
                  <a:schemeClr val="tx1"/>
                </a:solidFill>
              </a:rPr>
              <a:t>Partnerships</a:t>
            </a:r>
            <a:r>
              <a:rPr lang="pl-PL" sz="2200" b="1" dirty="0" smtClean="0">
                <a:solidFill>
                  <a:schemeClr val="tx1"/>
                </a:solidFill>
              </a:rPr>
              <a:t> in </a:t>
            </a:r>
            <a:r>
              <a:rPr lang="pl-PL" sz="2200" b="1" dirty="0" err="1">
                <a:solidFill>
                  <a:schemeClr val="tx1"/>
                </a:solidFill>
              </a:rPr>
              <a:t>h</a:t>
            </a:r>
            <a:r>
              <a:rPr lang="pl-PL" sz="2200" b="1" dirty="0" err="1" smtClean="0">
                <a:solidFill>
                  <a:schemeClr val="tx1"/>
                </a:solidFill>
              </a:rPr>
              <a:t>igher</a:t>
            </a:r>
            <a:r>
              <a:rPr lang="pl-PL" sz="2200" b="1" dirty="0" smtClean="0">
                <a:solidFill>
                  <a:schemeClr val="tx1"/>
                </a:solidFill>
              </a:rPr>
              <a:t> </a:t>
            </a:r>
            <a:r>
              <a:rPr lang="pl-PL" sz="2200" b="1" dirty="0" err="1">
                <a:solidFill>
                  <a:schemeClr val="tx1"/>
                </a:solidFill>
              </a:rPr>
              <a:t>e</a:t>
            </a:r>
            <a:r>
              <a:rPr lang="pl-PL" sz="2200" b="1" dirty="0" err="1" smtClean="0">
                <a:solidFill>
                  <a:schemeClr val="tx1"/>
                </a:solidFill>
              </a:rPr>
              <a:t>ducation</a:t>
            </a:r>
            <a:r>
              <a:rPr lang="pl-PL" sz="2200" b="1" dirty="0" smtClean="0">
                <a:solidFill>
                  <a:schemeClr val="tx1"/>
                </a:solidFill>
              </a:rPr>
              <a:t/>
            </a:r>
            <a:br>
              <a:rPr lang="pl-PL" sz="2200" b="1" dirty="0" smtClean="0">
                <a:solidFill>
                  <a:schemeClr val="tx1"/>
                </a:solidFill>
              </a:rPr>
            </a:br>
            <a:r>
              <a:rPr lang="pl-PL" sz="2200" b="1" dirty="0" err="1" smtClean="0">
                <a:solidFill>
                  <a:schemeClr val="tx1"/>
                </a:solidFill>
              </a:rPr>
              <a:t>Key</a:t>
            </a:r>
            <a:r>
              <a:rPr lang="pl-PL" sz="2200" b="1" dirty="0" smtClean="0">
                <a:solidFill>
                  <a:schemeClr val="tx1"/>
                </a:solidFill>
              </a:rPr>
              <a:t> Action 2 </a:t>
            </a:r>
            <a:endParaRPr lang="pl-PL" sz="2200" b="1" dirty="0">
              <a:solidFill>
                <a:schemeClr val="tx1"/>
              </a:solidFill>
            </a:endParaRPr>
          </a:p>
        </p:txBody>
      </p:sp>
      <p:sp>
        <p:nvSpPr>
          <p:cNvPr id="6" name="Strzałka w prawo 5"/>
          <p:cNvSpPr/>
          <p:nvPr/>
        </p:nvSpPr>
        <p:spPr>
          <a:xfrm>
            <a:off x="2843808" y="3795886"/>
            <a:ext cx="648072" cy="36004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524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29408" y="51470"/>
            <a:ext cx="5410944" cy="720080"/>
          </a:xfrm>
        </p:spPr>
        <p:txBody>
          <a:bodyPr/>
          <a:lstStyle/>
          <a:p>
            <a:r>
              <a:rPr lang="pl-PL" sz="2200" b="1" dirty="0">
                <a:solidFill>
                  <a:schemeClr val="tx1"/>
                </a:solidFill>
              </a:rPr>
              <a:t>Strategic </a:t>
            </a:r>
            <a:r>
              <a:rPr lang="pl-PL" sz="2200" b="1" dirty="0" err="1" smtClean="0">
                <a:solidFill>
                  <a:schemeClr val="tx1"/>
                </a:solidFill>
              </a:rPr>
              <a:t>Partnerships</a:t>
            </a:r>
            <a:r>
              <a:rPr lang="pl-PL" sz="2200" b="1" dirty="0" smtClean="0">
                <a:solidFill>
                  <a:schemeClr val="tx1"/>
                </a:solidFill>
              </a:rPr>
              <a:t> </a:t>
            </a:r>
            <a:r>
              <a:rPr lang="pl-PL" sz="2200" b="1" dirty="0">
                <a:solidFill>
                  <a:schemeClr val="tx1"/>
                </a:solidFill>
              </a:rPr>
              <a:t>in </a:t>
            </a:r>
            <a:r>
              <a:rPr lang="pl-PL" sz="2200" b="1" dirty="0" smtClean="0">
                <a:solidFill>
                  <a:schemeClr val="tx1"/>
                </a:solidFill>
              </a:rPr>
              <a:t>Poland</a:t>
            </a:r>
            <a:br>
              <a:rPr lang="pl-PL" sz="2200" b="1" dirty="0" smtClean="0">
                <a:solidFill>
                  <a:schemeClr val="tx1"/>
                </a:solidFill>
              </a:rPr>
            </a:br>
            <a:r>
              <a:rPr lang="pl-PL" sz="2200" b="1" dirty="0" err="1">
                <a:solidFill>
                  <a:schemeClr val="tx1"/>
                </a:solidFill>
              </a:rPr>
              <a:t>H</a:t>
            </a:r>
            <a:r>
              <a:rPr lang="pl-PL" sz="2200" b="1" dirty="0" err="1" smtClean="0">
                <a:solidFill>
                  <a:schemeClr val="tx1"/>
                </a:solidFill>
              </a:rPr>
              <a:t>igher</a:t>
            </a:r>
            <a:r>
              <a:rPr lang="pl-PL" sz="2200" b="1" dirty="0" smtClean="0">
                <a:solidFill>
                  <a:schemeClr val="tx1"/>
                </a:solidFill>
              </a:rPr>
              <a:t> </a:t>
            </a:r>
            <a:r>
              <a:rPr lang="pl-PL" sz="2200" b="1" dirty="0" err="1" smtClean="0">
                <a:solidFill>
                  <a:schemeClr val="tx1"/>
                </a:solidFill>
              </a:rPr>
              <a:t>education</a:t>
            </a:r>
            <a:r>
              <a:rPr lang="pl-PL" sz="2200" b="1" dirty="0" smtClean="0">
                <a:solidFill>
                  <a:schemeClr val="tx1"/>
                </a:solidFill>
              </a:rPr>
              <a:t> </a:t>
            </a:r>
            <a:r>
              <a:rPr lang="pl-PL" sz="2200" b="1" dirty="0" err="1" smtClean="0">
                <a:solidFill>
                  <a:schemeClr val="tx1"/>
                </a:solidFill>
              </a:rPr>
              <a:t>sector</a:t>
            </a:r>
            <a:endParaRPr lang="pl-PL" sz="2200" b="1" dirty="0">
              <a:solidFill>
                <a:schemeClr val="tx1"/>
              </a:solidFill>
            </a:endParaRPr>
          </a:p>
        </p:txBody>
      </p:sp>
      <p:grpSp>
        <p:nvGrpSpPr>
          <p:cNvPr id="22" name="Grupa 21"/>
          <p:cNvGrpSpPr/>
          <p:nvPr/>
        </p:nvGrpSpPr>
        <p:grpSpPr>
          <a:xfrm>
            <a:off x="2195736" y="1347614"/>
            <a:ext cx="4680520" cy="459535"/>
            <a:chOff x="1331640" y="1347614"/>
            <a:chExt cx="4680520" cy="459535"/>
          </a:xfrm>
        </p:grpSpPr>
        <p:cxnSp>
          <p:nvCxnSpPr>
            <p:cNvPr id="5" name="Łącznik prosty ze strzałką 4"/>
            <p:cNvCxnSpPr/>
            <p:nvPr/>
          </p:nvCxnSpPr>
          <p:spPr>
            <a:xfrm>
              <a:off x="1331640" y="1419622"/>
              <a:ext cx="468052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Łącznik prosty 7"/>
            <p:cNvCxnSpPr/>
            <p:nvPr/>
          </p:nvCxnSpPr>
          <p:spPr>
            <a:xfrm>
              <a:off x="1691680" y="1347614"/>
              <a:ext cx="0" cy="1440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Łącznik prosty 8"/>
            <p:cNvCxnSpPr/>
            <p:nvPr/>
          </p:nvCxnSpPr>
          <p:spPr>
            <a:xfrm>
              <a:off x="2411760" y="1347614"/>
              <a:ext cx="0" cy="1440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Łącznik prosty 9"/>
            <p:cNvCxnSpPr/>
            <p:nvPr/>
          </p:nvCxnSpPr>
          <p:spPr>
            <a:xfrm>
              <a:off x="3131840" y="1347614"/>
              <a:ext cx="0" cy="1440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Łącznik prosty 10"/>
            <p:cNvCxnSpPr/>
            <p:nvPr/>
          </p:nvCxnSpPr>
          <p:spPr>
            <a:xfrm>
              <a:off x="3851920" y="1347614"/>
              <a:ext cx="0" cy="1440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>
            <a:xfrm>
              <a:off x="4572000" y="1347614"/>
              <a:ext cx="0" cy="1440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>
            <a:xfrm>
              <a:off x="5292080" y="1347614"/>
              <a:ext cx="0" cy="1440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pole tekstowe 15"/>
            <p:cNvSpPr txBox="1"/>
            <p:nvPr/>
          </p:nvSpPr>
          <p:spPr>
            <a:xfrm>
              <a:off x="1403648" y="1545539"/>
              <a:ext cx="57606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100" b="1" dirty="0" smtClean="0"/>
                <a:t>2014</a:t>
              </a:r>
              <a:endParaRPr lang="pl-PL" sz="1100" b="1" dirty="0"/>
            </a:p>
          </p:txBody>
        </p:sp>
        <p:sp>
          <p:nvSpPr>
            <p:cNvPr id="17" name="pole tekstowe 16"/>
            <p:cNvSpPr txBox="1"/>
            <p:nvPr/>
          </p:nvSpPr>
          <p:spPr>
            <a:xfrm>
              <a:off x="2123728" y="1545539"/>
              <a:ext cx="57606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100" b="1" dirty="0" smtClean="0"/>
                <a:t>2015</a:t>
              </a:r>
              <a:endParaRPr lang="pl-PL" sz="1100" b="1" dirty="0"/>
            </a:p>
          </p:txBody>
        </p:sp>
        <p:sp>
          <p:nvSpPr>
            <p:cNvPr id="18" name="pole tekstowe 17"/>
            <p:cNvSpPr txBox="1"/>
            <p:nvPr/>
          </p:nvSpPr>
          <p:spPr>
            <a:xfrm>
              <a:off x="2843808" y="1545539"/>
              <a:ext cx="57606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100" b="1" dirty="0" smtClean="0"/>
                <a:t>2016</a:t>
              </a:r>
              <a:endParaRPr lang="pl-PL" sz="1100" b="1" dirty="0"/>
            </a:p>
          </p:txBody>
        </p:sp>
        <p:sp>
          <p:nvSpPr>
            <p:cNvPr id="19" name="pole tekstowe 18"/>
            <p:cNvSpPr txBox="1"/>
            <p:nvPr/>
          </p:nvSpPr>
          <p:spPr>
            <a:xfrm>
              <a:off x="3537000" y="1545539"/>
              <a:ext cx="57606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100" b="1" dirty="0" smtClean="0"/>
                <a:t>2017</a:t>
              </a:r>
              <a:endParaRPr lang="pl-PL" sz="1100" b="1" dirty="0"/>
            </a:p>
          </p:txBody>
        </p:sp>
        <p:sp>
          <p:nvSpPr>
            <p:cNvPr id="20" name="pole tekstowe 19"/>
            <p:cNvSpPr txBox="1"/>
            <p:nvPr/>
          </p:nvSpPr>
          <p:spPr>
            <a:xfrm>
              <a:off x="4283968" y="1545539"/>
              <a:ext cx="57606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100" b="1" dirty="0" smtClean="0"/>
                <a:t>2018</a:t>
              </a:r>
              <a:endParaRPr lang="pl-PL" sz="1100" b="1" dirty="0"/>
            </a:p>
          </p:txBody>
        </p:sp>
        <p:sp>
          <p:nvSpPr>
            <p:cNvPr id="21" name="pole tekstowe 20"/>
            <p:cNvSpPr txBox="1"/>
            <p:nvPr/>
          </p:nvSpPr>
          <p:spPr>
            <a:xfrm>
              <a:off x="5004048" y="1545539"/>
              <a:ext cx="57606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100" b="1" dirty="0" smtClean="0"/>
                <a:t>2019</a:t>
              </a:r>
              <a:endParaRPr lang="pl-PL" sz="1100" b="1" dirty="0"/>
            </a:p>
          </p:txBody>
        </p:sp>
      </p:grpSp>
      <p:sp>
        <p:nvSpPr>
          <p:cNvPr id="24" name="Nawias klamrowy otwierający 23"/>
          <p:cNvSpPr/>
          <p:nvPr/>
        </p:nvSpPr>
        <p:spPr>
          <a:xfrm rot="16200000">
            <a:off x="4161360" y="111918"/>
            <a:ext cx="466792" cy="4098909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pole tekstowe 24"/>
          <p:cNvSpPr txBox="1"/>
          <p:nvPr/>
        </p:nvSpPr>
        <p:spPr>
          <a:xfrm>
            <a:off x="3409204" y="2643758"/>
            <a:ext cx="1971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360 </a:t>
            </a:r>
            <a:r>
              <a:rPr lang="pl-PL" dirty="0" err="1" smtClean="0"/>
              <a:t>applications</a:t>
            </a:r>
            <a:endParaRPr lang="pl-PL" dirty="0"/>
          </a:p>
        </p:txBody>
      </p:sp>
      <p:sp>
        <p:nvSpPr>
          <p:cNvPr id="26" name="Nawias klamrowy otwierający 25"/>
          <p:cNvSpPr/>
          <p:nvPr/>
        </p:nvSpPr>
        <p:spPr>
          <a:xfrm rot="16200000">
            <a:off x="4161360" y="2813371"/>
            <a:ext cx="466792" cy="1210204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pole tekstowe 26"/>
          <p:cNvSpPr txBox="1"/>
          <p:nvPr/>
        </p:nvSpPr>
        <p:spPr>
          <a:xfrm>
            <a:off x="3275856" y="3858602"/>
            <a:ext cx="216024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99 </a:t>
            </a:r>
            <a:r>
              <a:rPr lang="pl-PL" dirty="0" err="1" smtClean="0"/>
              <a:t>grants</a:t>
            </a:r>
            <a:r>
              <a:rPr lang="pl-PL" dirty="0" smtClean="0"/>
              <a:t> </a:t>
            </a:r>
            <a:r>
              <a:rPr lang="pl-PL" dirty="0" err="1" smtClean="0"/>
              <a:t>awarded</a:t>
            </a:r>
            <a:endParaRPr lang="pl-PL" dirty="0" smtClean="0"/>
          </a:p>
          <a:p>
            <a:pPr algn="ctr"/>
            <a:endParaRPr lang="pl-PL" sz="400" dirty="0" smtClean="0"/>
          </a:p>
          <a:p>
            <a:pPr algn="ctr"/>
            <a:r>
              <a:rPr lang="pl-PL" dirty="0" smtClean="0"/>
              <a:t>[26 mln EUR]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677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1184602408"/>
              </p:ext>
            </p:extLst>
          </p:nvPr>
        </p:nvGraphicFramePr>
        <p:xfrm>
          <a:off x="539552" y="123478"/>
          <a:ext cx="777686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4528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39752" y="51470"/>
            <a:ext cx="6048672" cy="506631"/>
          </a:xfrm>
          <a:prstGeom prst="rect">
            <a:avLst/>
          </a:prstGeom>
        </p:spPr>
        <p:txBody>
          <a:bodyPr/>
          <a:lstStyle/>
          <a:p>
            <a:r>
              <a:rPr lang="pl-PL" sz="2200" b="1" dirty="0" err="1">
                <a:solidFill>
                  <a:schemeClr val="tx1"/>
                </a:solidFill>
              </a:rPr>
              <a:t>Methodology</a:t>
            </a:r>
            <a:r>
              <a:rPr lang="pl-PL" sz="22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683568" y="906274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 smtClean="0"/>
              <a:t>Survey</a:t>
            </a:r>
            <a:r>
              <a:rPr lang="pl-PL" dirty="0" smtClean="0"/>
              <a:t> </a:t>
            </a:r>
            <a:r>
              <a:rPr lang="pl-PL" dirty="0" err="1" smtClean="0"/>
              <a:t>conducted</a:t>
            </a:r>
            <a:r>
              <a:rPr lang="pl-PL" dirty="0" smtClean="0"/>
              <a:t> by the </a:t>
            </a:r>
            <a:r>
              <a:rPr lang="pl-PL" dirty="0" err="1" smtClean="0"/>
              <a:t>Polish</a:t>
            </a:r>
            <a:r>
              <a:rPr lang="pl-PL" dirty="0" smtClean="0"/>
              <a:t> </a:t>
            </a:r>
            <a:r>
              <a:rPr lang="pl-PL" dirty="0" err="1"/>
              <a:t>N</a:t>
            </a:r>
            <a:r>
              <a:rPr lang="pl-PL" dirty="0" err="1" smtClean="0"/>
              <a:t>ational</a:t>
            </a:r>
            <a:r>
              <a:rPr lang="pl-PL" dirty="0" smtClean="0"/>
              <a:t> </a:t>
            </a:r>
            <a:r>
              <a:rPr lang="pl-PL" dirty="0" err="1" smtClean="0"/>
              <a:t>Agency</a:t>
            </a:r>
            <a:endParaRPr lang="pl-PL" dirty="0" smtClean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717156"/>
              </p:ext>
            </p:extLst>
          </p:nvPr>
        </p:nvGraphicFramePr>
        <p:xfrm>
          <a:off x="611560" y="1563638"/>
          <a:ext cx="8136904" cy="138176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val="1320901365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val="7310182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Quantitative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Qualitative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951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Project </a:t>
                      </a:r>
                      <a:r>
                        <a:rPr lang="pl-PL" dirty="0" err="1" smtClean="0"/>
                        <a:t>coordinators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Project </a:t>
                      </a:r>
                      <a:r>
                        <a:rPr lang="pl-PL" dirty="0" err="1" smtClean="0"/>
                        <a:t>coordinators</a:t>
                      </a:r>
                      <a:endParaRPr lang="pl-PL" dirty="0" smtClean="0"/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err="1" smtClean="0"/>
                        <a:t>Institutions</a:t>
                      </a:r>
                      <a:r>
                        <a:rPr lang="pl-PL" dirty="0" smtClean="0"/>
                        <a:t>’ </a:t>
                      </a:r>
                      <a:r>
                        <a:rPr lang="pl-PL" dirty="0" err="1" smtClean="0"/>
                        <a:t>authorities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representatives</a:t>
                      </a:r>
                      <a:r>
                        <a:rPr lang="pl-PL" dirty="0" smtClean="0"/>
                        <a:t> </a:t>
                      </a:r>
                      <a:endParaRPr lang="pl-PL" dirty="0" smtClean="0"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30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39 </a:t>
                      </a:r>
                      <a:r>
                        <a:rPr lang="pl-PL" dirty="0" err="1" smtClean="0"/>
                        <a:t>projects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included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9 </a:t>
                      </a:r>
                      <a:r>
                        <a:rPr lang="pl-PL" dirty="0" err="1" smtClean="0"/>
                        <a:t>projects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included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708121"/>
                  </a:ext>
                </a:extLst>
              </a:tr>
            </a:tbl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1331640" y="3293571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err="1" smtClean="0"/>
              <a:t>Surveyed</a:t>
            </a:r>
            <a:r>
              <a:rPr lang="pl-PL" b="1" dirty="0" smtClean="0"/>
              <a:t> </a:t>
            </a:r>
            <a:r>
              <a:rPr lang="pl-PL" b="1" dirty="0" err="1" smtClean="0"/>
              <a:t>issues</a:t>
            </a:r>
            <a:r>
              <a:rPr lang="pl-PL" dirty="0" smtClean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5056" y="727566"/>
            <a:ext cx="1811320" cy="836072"/>
          </a:xfrm>
          <a:prstGeom prst="rect">
            <a:avLst/>
          </a:prstGeom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63744"/>
              </p:ext>
            </p:extLst>
          </p:nvPr>
        </p:nvGraphicFramePr>
        <p:xfrm>
          <a:off x="1259633" y="3677374"/>
          <a:ext cx="7884368" cy="1630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55251">
                  <a:extLst>
                    <a:ext uri="{9D8B030D-6E8A-4147-A177-3AD203B41FA5}">
                      <a16:colId xmlns:a16="http://schemas.microsoft.com/office/drawing/2014/main" val="543155544"/>
                    </a:ext>
                  </a:extLst>
                </a:gridCol>
                <a:gridCol w="5129117">
                  <a:extLst>
                    <a:ext uri="{9D8B030D-6E8A-4147-A177-3AD203B41FA5}">
                      <a16:colId xmlns:a16="http://schemas.microsoft.com/office/drawing/2014/main" val="18176683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 err="1" smtClean="0"/>
                        <a:t>setting</a:t>
                      </a:r>
                      <a:r>
                        <a:rPr lang="pl-PL" sz="1400" dirty="0" smtClean="0"/>
                        <a:t> </a:t>
                      </a:r>
                      <a:r>
                        <a:rPr lang="pl-PL" sz="1400" dirty="0" err="1" smtClean="0"/>
                        <a:t>up</a:t>
                      </a:r>
                      <a:r>
                        <a:rPr lang="pl-PL" sz="1400" dirty="0" smtClean="0"/>
                        <a:t> </a:t>
                      </a:r>
                      <a:r>
                        <a:rPr lang="pl-PL" sz="1400" dirty="0" err="1" smtClean="0"/>
                        <a:t>partnerships</a:t>
                      </a:r>
                      <a:endParaRPr lang="pl-PL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 err="1" smtClean="0"/>
                        <a:t>sustainability</a:t>
                      </a:r>
                      <a:r>
                        <a:rPr lang="pl-PL" sz="1400" dirty="0" smtClean="0"/>
                        <a:t> and </a:t>
                      </a:r>
                      <a:r>
                        <a:rPr lang="pl-PL" sz="1400" dirty="0" err="1" smtClean="0"/>
                        <a:t>utility</a:t>
                      </a:r>
                      <a:r>
                        <a:rPr lang="pl-PL" sz="1400" dirty="0" smtClean="0"/>
                        <a:t> of </a:t>
                      </a:r>
                      <a:r>
                        <a:rPr lang="pl-PL" sz="1400" dirty="0" err="1" smtClean="0"/>
                        <a:t>outcomes</a:t>
                      </a:r>
                      <a:endParaRPr lang="pl-PL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10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 err="1" smtClean="0"/>
                        <a:t>finding</a:t>
                      </a:r>
                      <a:r>
                        <a:rPr lang="pl-PL" sz="1400" dirty="0" smtClean="0"/>
                        <a:t> partner</a:t>
                      </a:r>
                      <a:r>
                        <a:rPr lang="pl-PL" sz="1400" baseline="0" dirty="0" smtClean="0"/>
                        <a:t> </a:t>
                      </a:r>
                      <a:r>
                        <a:rPr lang="pl-PL" sz="1400" baseline="0" dirty="0" err="1" smtClean="0"/>
                        <a:t>institutions</a:t>
                      </a:r>
                      <a:endParaRPr lang="pl-PL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400" dirty="0" smtClean="0"/>
                        <a:t>life </a:t>
                      </a:r>
                      <a:r>
                        <a:rPr lang="pl-PL" sz="1400" dirty="0" err="1" smtClean="0"/>
                        <a:t>after</a:t>
                      </a:r>
                      <a:r>
                        <a:rPr lang="pl-PL" sz="1400" dirty="0" smtClean="0"/>
                        <a:t> </a:t>
                      </a:r>
                      <a:r>
                        <a:rPr lang="pl-PL" sz="1400" dirty="0" err="1" smtClean="0"/>
                        <a:t>project</a:t>
                      </a:r>
                      <a:r>
                        <a:rPr lang="pl-PL" sz="1400" baseline="0" dirty="0" smtClean="0"/>
                        <a:t> </a:t>
                      </a:r>
                      <a:endParaRPr lang="pl-PL" sz="14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461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 err="1" smtClean="0"/>
                        <a:t>project</a:t>
                      </a:r>
                      <a:r>
                        <a:rPr lang="pl-PL" sz="1400" dirty="0" smtClean="0"/>
                        <a:t> </a:t>
                      </a:r>
                      <a:r>
                        <a:rPr lang="pl-PL" sz="1400" dirty="0" err="1" smtClean="0"/>
                        <a:t>results</a:t>
                      </a:r>
                      <a:r>
                        <a:rPr lang="pl-PL" sz="1400" dirty="0" smtClean="0"/>
                        <a:t> and</a:t>
                      </a:r>
                      <a:r>
                        <a:rPr lang="pl-PL" sz="1400" baseline="0" dirty="0" smtClean="0"/>
                        <a:t> </a:t>
                      </a:r>
                      <a:r>
                        <a:rPr lang="pl-PL" sz="1400" baseline="0" dirty="0" err="1" smtClean="0"/>
                        <a:t>outcomes</a:t>
                      </a:r>
                      <a:endParaRPr lang="pl-PL" sz="14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400" dirty="0" err="1" smtClean="0"/>
                        <a:t>attutides</a:t>
                      </a:r>
                      <a:r>
                        <a:rPr lang="pl-PL" sz="1400" dirty="0" smtClean="0"/>
                        <a:t> of </a:t>
                      </a:r>
                      <a:r>
                        <a:rPr lang="pl-PL" sz="1400" dirty="0" err="1" smtClean="0"/>
                        <a:t>univeristy</a:t>
                      </a:r>
                      <a:r>
                        <a:rPr lang="pl-PL" sz="1400" dirty="0" smtClean="0"/>
                        <a:t> </a:t>
                      </a:r>
                      <a:r>
                        <a:rPr lang="pl-PL" sz="1400" dirty="0" err="1" smtClean="0"/>
                        <a:t>authorities</a:t>
                      </a:r>
                      <a:r>
                        <a:rPr lang="pl-PL" sz="1400" dirty="0" smtClean="0"/>
                        <a:t> </a:t>
                      </a:r>
                      <a:r>
                        <a:rPr lang="pl-PL" sz="1400" dirty="0" err="1" smtClean="0"/>
                        <a:t>towards</a:t>
                      </a:r>
                      <a:r>
                        <a:rPr lang="pl-PL" sz="1400" dirty="0" smtClean="0"/>
                        <a:t> the </a:t>
                      </a:r>
                      <a:r>
                        <a:rPr lang="pl-PL" sz="1400" dirty="0" err="1" smtClean="0"/>
                        <a:t>projects</a:t>
                      </a:r>
                      <a:endParaRPr lang="pl-PL" sz="140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l-PL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04507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l-PL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2797330"/>
                  </a:ext>
                </a:extLst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35496" y="4227934"/>
            <a:ext cx="1296144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342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39752" y="58464"/>
            <a:ext cx="6048672" cy="425054"/>
          </a:xfrm>
        </p:spPr>
        <p:txBody>
          <a:bodyPr/>
          <a:lstStyle/>
          <a:p>
            <a:pPr lvl="1"/>
            <a:r>
              <a:rPr lang="pl-PL" sz="22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Data </a:t>
            </a:r>
            <a:r>
              <a:rPr lang="pl-PL" sz="2200" b="1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collection</a:t>
            </a:r>
            <a:endParaRPr lang="pl-PL" sz="22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950094"/>
              </p:ext>
            </p:extLst>
          </p:nvPr>
        </p:nvGraphicFramePr>
        <p:xfrm>
          <a:off x="2508448" y="675495"/>
          <a:ext cx="5807968" cy="2832359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903984">
                  <a:extLst>
                    <a:ext uri="{9D8B030D-6E8A-4147-A177-3AD203B41FA5}">
                      <a16:colId xmlns:a16="http://schemas.microsoft.com/office/drawing/2014/main" val="890252030"/>
                    </a:ext>
                  </a:extLst>
                </a:gridCol>
                <a:gridCol w="2903984">
                  <a:extLst>
                    <a:ext uri="{9D8B030D-6E8A-4147-A177-3AD203B41FA5}">
                      <a16:colId xmlns:a16="http://schemas.microsoft.com/office/drawing/2014/main" val="1331552768"/>
                    </a:ext>
                  </a:extLst>
                </a:gridCol>
              </a:tblGrid>
              <a:tr h="345021">
                <a:tc>
                  <a:txBody>
                    <a:bodyPr/>
                    <a:lstStyle/>
                    <a:p>
                      <a:pPr algn="ctr"/>
                      <a:r>
                        <a:rPr lang="pl-PL" sz="18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Quantitative</a:t>
                      </a:r>
                      <a:r>
                        <a:rPr lang="pl-PL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survey</a:t>
                      </a:r>
                      <a:endParaRPr lang="pl-PL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Qualitative</a:t>
                      </a:r>
                      <a:r>
                        <a:rPr lang="pl-PL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survey</a:t>
                      </a:r>
                      <a:endParaRPr lang="pl-PL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385105"/>
                  </a:ext>
                </a:extLst>
              </a:tr>
              <a:tr h="316270">
                <a:tc>
                  <a:txBody>
                    <a:bodyPr/>
                    <a:lstStyle/>
                    <a:p>
                      <a:pPr algn="l"/>
                      <a:r>
                        <a:rPr lang="pl-PL" sz="1600" dirty="0" smtClean="0">
                          <a:latin typeface="+mn-lt"/>
                        </a:rPr>
                        <a:t>Online CAWI </a:t>
                      </a:r>
                      <a:r>
                        <a:rPr lang="pl-PL" sz="1600" dirty="0" err="1" smtClean="0">
                          <a:latin typeface="+mn-lt"/>
                        </a:rPr>
                        <a:t>questionnaire</a:t>
                      </a:r>
                      <a:endParaRPr lang="pl-PL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dirty="0" err="1" smtClean="0">
                          <a:latin typeface="+mn-lt"/>
                        </a:rPr>
                        <a:t>IDIs</a:t>
                      </a:r>
                      <a:r>
                        <a:rPr lang="pl-PL" sz="1600" dirty="0" smtClean="0">
                          <a:latin typeface="+mn-lt"/>
                        </a:rPr>
                        <a:t> in 9 </a:t>
                      </a:r>
                      <a:r>
                        <a:rPr lang="pl-PL" sz="1600" dirty="0" err="1" smtClean="0">
                          <a:latin typeface="+mn-lt"/>
                        </a:rPr>
                        <a:t>institutions</a:t>
                      </a:r>
                      <a:endParaRPr lang="pl-PL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38435"/>
                  </a:ext>
                </a:extLst>
              </a:tr>
              <a:tr h="1543971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pl-PL" sz="1600" dirty="0" smtClean="0">
                          <a:latin typeface="+mn-lt"/>
                        </a:rPr>
                        <a:t>39</a:t>
                      </a:r>
                      <a:r>
                        <a:rPr lang="pl-PL" sz="1600" baseline="0" dirty="0" smtClean="0">
                          <a:latin typeface="+mn-lt"/>
                        </a:rPr>
                        <a:t> </a:t>
                      </a:r>
                      <a:r>
                        <a:rPr lang="pl-PL" sz="1600" dirty="0" err="1" smtClean="0">
                          <a:latin typeface="+mn-lt"/>
                        </a:rPr>
                        <a:t>project</a:t>
                      </a:r>
                      <a:r>
                        <a:rPr lang="pl-PL" sz="1600" dirty="0" smtClean="0">
                          <a:latin typeface="+mn-lt"/>
                        </a:rPr>
                        <a:t> </a:t>
                      </a:r>
                      <a:r>
                        <a:rPr lang="pl-PL" sz="1600" dirty="0" err="1" smtClean="0">
                          <a:latin typeface="+mn-lt"/>
                        </a:rPr>
                        <a:t>coordinators</a:t>
                      </a:r>
                      <a:r>
                        <a:rPr lang="pl-PL" sz="1600" dirty="0" smtClean="0">
                          <a:latin typeface="+mn-lt"/>
                        </a:rPr>
                        <a:t> </a:t>
                      </a:r>
                      <a:r>
                        <a:rPr lang="pl-PL" sz="1600" dirty="0" err="1" smtClean="0">
                          <a:latin typeface="+mn-lt"/>
                        </a:rPr>
                        <a:t>invited</a:t>
                      </a:r>
                      <a:r>
                        <a:rPr lang="pl-PL" sz="1600" dirty="0" smtClean="0">
                          <a:latin typeface="+mn-lt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1600" dirty="0" smtClean="0"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pl-PL" sz="1600" dirty="0" err="1" smtClean="0"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IDIs</a:t>
                      </a:r>
                      <a:r>
                        <a:rPr lang="pl-PL" sz="1600" dirty="0" smtClean="0"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pl-PL" sz="1600" dirty="0" err="1" smtClean="0"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each</a:t>
                      </a:r>
                      <a:r>
                        <a:rPr lang="pl-PL" sz="1600" dirty="0" smtClean="0"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600" dirty="0" err="1" smtClean="0"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institution</a:t>
                      </a:r>
                      <a:r>
                        <a:rPr lang="pl-PL" sz="1600" dirty="0" smtClean="0"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742950" lvl="1" indent="-285750" algn="l">
                        <a:lnSpc>
                          <a:spcPct val="11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 smtClean="0"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 </a:t>
                      </a:r>
                      <a:r>
                        <a:rPr lang="pl-PL" sz="1600" dirty="0" err="1" smtClean="0"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coordinator</a:t>
                      </a:r>
                      <a:endParaRPr lang="pl-PL" sz="1600" dirty="0" smtClean="0"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 algn="l">
                        <a:lnSpc>
                          <a:spcPct val="11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 smtClean="0"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</a:t>
                      </a:r>
                      <a:r>
                        <a:rPr lang="pl-PL" sz="1600" dirty="0" err="1" smtClean="0"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authorities</a:t>
                      </a:r>
                      <a:r>
                        <a:rPr lang="pl-PL" sz="1600" dirty="0" smtClean="0"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’ </a:t>
                      </a:r>
                      <a:r>
                        <a:rPr lang="pl-PL" sz="1600" dirty="0" err="1" smtClean="0"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representative</a:t>
                      </a:r>
                      <a:endParaRPr lang="pl-PL" sz="1600" dirty="0" smtClean="0"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827628"/>
                  </a:ext>
                </a:extLst>
              </a:tr>
              <a:tr h="5873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latin typeface="+mn-lt"/>
                        </a:rPr>
                        <a:t>23 </a:t>
                      </a:r>
                      <a:r>
                        <a:rPr lang="pl-PL" sz="1600" dirty="0" err="1" smtClean="0">
                          <a:latin typeface="+mn-lt"/>
                        </a:rPr>
                        <a:t>questionnaires</a:t>
                      </a:r>
                      <a:r>
                        <a:rPr lang="pl-PL" sz="1600" dirty="0" smtClean="0">
                          <a:latin typeface="+mn-lt"/>
                        </a:rPr>
                        <a:t> </a:t>
                      </a:r>
                      <a:r>
                        <a:rPr lang="pl-PL" sz="1600" dirty="0" err="1" smtClean="0">
                          <a:latin typeface="+mn-lt"/>
                        </a:rPr>
                        <a:t>filled</a:t>
                      </a:r>
                      <a:r>
                        <a:rPr lang="pl-PL" sz="1600" dirty="0" smtClean="0">
                          <a:latin typeface="+mn-lt"/>
                        </a:rPr>
                        <a:t> 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600" dirty="0" smtClean="0"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pl-PL" sz="1600" dirty="0" err="1" smtClean="0"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interviews</a:t>
                      </a:r>
                      <a:r>
                        <a:rPr lang="pl-PL" sz="1600" dirty="0" smtClean="0"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pl-PL" sz="1600" dirty="0" err="1" smtClean="0"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pl-PL" sz="1600" dirty="0" smtClean="0"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9031158"/>
                  </a:ext>
                </a:extLst>
              </a:tr>
            </a:tbl>
          </a:graphicData>
        </a:graphic>
      </p:graphicFrame>
      <p:sp>
        <p:nvSpPr>
          <p:cNvPr id="6" name="Prostokąt 5"/>
          <p:cNvSpPr/>
          <p:nvPr/>
        </p:nvSpPr>
        <p:spPr>
          <a:xfrm>
            <a:off x="1212304" y="3363838"/>
            <a:ext cx="71041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pl-PL" b="1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IDIs</a:t>
            </a:r>
            <a:r>
              <a:rPr lang="pl-PL" b="1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comparaison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perspectives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coordinator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and a person with a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broader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view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on the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general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functioning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institution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pl-PL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37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2956454230"/>
              </p:ext>
            </p:extLst>
          </p:nvPr>
        </p:nvGraphicFramePr>
        <p:xfrm>
          <a:off x="-396552" y="1779662"/>
          <a:ext cx="5893667" cy="3573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56867" y="51470"/>
            <a:ext cx="6607621" cy="648072"/>
          </a:xfrm>
          <a:prstGeom prst="rect">
            <a:avLst/>
          </a:prstGeom>
        </p:spPr>
        <p:txBody>
          <a:bodyPr/>
          <a:lstStyle/>
          <a:p>
            <a:pPr lvl="1"/>
            <a:r>
              <a:rPr lang="pl-PL" sz="2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Main</a:t>
            </a:r>
            <a:r>
              <a:rPr lang="pl-PL" sz="2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pl-PL" sz="2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findings</a:t>
            </a:r>
            <a:r>
              <a:rPr lang="pl-PL" sz="2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 </a:t>
            </a:r>
            <a:r>
              <a:rPr lang="pl-PL" sz="2200" b="1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realising</a:t>
            </a:r>
            <a:r>
              <a:rPr lang="pl-PL" sz="22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pl-PL" sz="2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</a:t>
            </a:r>
            <a:r>
              <a:rPr lang="pl-PL" sz="2200" b="1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project</a:t>
            </a:r>
            <a:r>
              <a:rPr lang="pl-PL" sz="22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endParaRPr lang="pl-PL" sz="22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683567" y="980728"/>
            <a:ext cx="79928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dea of the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usually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coming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from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coordinators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+mn-lt"/>
                <a:cs typeface="Times New Roman" panose="02020603050405020304" pitchFamily="18" charset="0"/>
              </a:rPr>
              <a:t>Strategic </a:t>
            </a:r>
            <a:r>
              <a:rPr lang="pl-PL" dirty="0" err="1" smtClean="0">
                <a:latin typeface="+mn-lt"/>
                <a:cs typeface="Times New Roman" panose="02020603050405020304" pitchFamily="18" charset="0"/>
              </a:rPr>
              <a:t>partnership</a:t>
            </a:r>
            <a:r>
              <a:rPr lang="pl-PL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latin typeface="+mn-lt"/>
                <a:cs typeface="Times New Roman" panose="02020603050405020304" pitchFamily="18" charset="0"/>
              </a:rPr>
              <a:t>project</a:t>
            </a:r>
            <a:r>
              <a:rPr lang="pl-PL" dirty="0" smtClean="0">
                <a:latin typeface="+mn-lt"/>
                <a:cs typeface="Times New Roman" panose="02020603050405020304" pitchFamily="18" charset="0"/>
              </a:rPr>
              <a:t> was </a:t>
            </a:r>
            <a:r>
              <a:rPr lang="pl-PL" dirty="0" err="1" smtClean="0">
                <a:latin typeface="+mn-lt"/>
                <a:cs typeface="Times New Roman" panose="02020603050405020304" pitchFamily="18" charset="0"/>
              </a:rPr>
              <a:t>an</a:t>
            </a:r>
            <a:r>
              <a:rPr lang="pl-PL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latin typeface="+mn-lt"/>
                <a:cs typeface="Times New Roman" panose="02020603050405020304" pitchFamily="18" charset="0"/>
              </a:rPr>
              <a:t>answer</a:t>
            </a:r>
            <a:r>
              <a:rPr lang="pl-PL" dirty="0" smtClean="0">
                <a:latin typeface="+mn-lt"/>
                <a:cs typeface="Times New Roman" panose="02020603050405020304" pitchFamily="18" charset="0"/>
              </a:rPr>
              <a:t> to </a:t>
            </a:r>
            <a:r>
              <a:rPr lang="pl-PL" dirty="0" err="1" smtClean="0">
                <a:latin typeface="+mn-lt"/>
                <a:cs typeface="Times New Roman" panose="02020603050405020304" pitchFamily="18" charset="0"/>
              </a:rPr>
              <a:t>particular</a:t>
            </a:r>
            <a:r>
              <a:rPr lang="pl-PL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latin typeface="+mn-lt"/>
                <a:cs typeface="Times New Roman" panose="02020603050405020304" pitchFamily="18" charset="0"/>
              </a:rPr>
              <a:t>teaching</a:t>
            </a:r>
            <a:r>
              <a:rPr lang="pl-PL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latin typeface="+mn-lt"/>
                <a:cs typeface="Times New Roman" panose="02020603050405020304" pitchFamily="18" charset="0"/>
              </a:rPr>
              <a:t>needs</a:t>
            </a:r>
            <a:r>
              <a:rPr lang="pl-PL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latin typeface="+mn-lt"/>
                <a:cs typeface="Times New Roman" panose="02020603050405020304" pitchFamily="18" charset="0"/>
              </a:rPr>
              <a:t>observed</a:t>
            </a:r>
            <a:r>
              <a:rPr lang="pl-PL" dirty="0" smtClean="0">
                <a:latin typeface="+mn-lt"/>
                <a:cs typeface="Times New Roman" panose="02020603050405020304" pitchFamily="18" charset="0"/>
              </a:rPr>
              <a:t> in the </a:t>
            </a:r>
            <a:r>
              <a:rPr lang="pl-PL" dirty="0" err="1" smtClean="0">
                <a:latin typeface="+mn-lt"/>
                <a:cs typeface="Times New Roman" panose="02020603050405020304" pitchFamily="18" charset="0"/>
              </a:rPr>
              <a:t>institution</a:t>
            </a:r>
            <a:r>
              <a:rPr lang="pl-PL" dirty="0">
                <a:latin typeface="+mn-lt"/>
                <a:cs typeface="Times New Roman" panose="02020603050405020304" pitchFamily="18" charset="0"/>
              </a:rPr>
              <a:t>.</a:t>
            </a:r>
            <a:endParaRPr lang="pl-PL" dirty="0">
              <a:latin typeface="+mn-lt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644008" y="3723878"/>
            <a:ext cx="40324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5 – </a:t>
            </a:r>
            <a:r>
              <a:rPr lang="pl-PL" sz="1400" dirty="0" err="1"/>
              <a:t>quite</a:t>
            </a:r>
            <a:r>
              <a:rPr lang="pl-PL" sz="1400" dirty="0"/>
              <a:t> </a:t>
            </a:r>
            <a:r>
              <a:rPr lang="pl-PL" sz="1400" dirty="0" err="1"/>
              <a:t>simple</a:t>
            </a:r>
            <a:endParaRPr lang="pl-PL" sz="1400" dirty="0"/>
          </a:p>
          <a:p>
            <a:r>
              <a:rPr lang="pl-PL" sz="1400" dirty="0"/>
              <a:t>9 – </a:t>
            </a:r>
            <a:r>
              <a:rPr lang="pl-PL" sz="1400" dirty="0" err="1"/>
              <a:t>moderate</a:t>
            </a:r>
            <a:r>
              <a:rPr lang="pl-PL" sz="1400" dirty="0"/>
              <a:t> </a:t>
            </a:r>
          </a:p>
          <a:p>
            <a:r>
              <a:rPr lang="pl-PL" sz="1400" dirty="0" smtClean="0"/>
              <a:t>9 – </a:t>
            </a:r>
            <a:r>
              <a:rPr lang="pl-PL" sz="1400" dirty="0" err="1" smtClean="0"/>
              <a:t>quite</a:t>
            </a:r>
            <a:r>
              <a:rPr lang="pl-PL" sz="1400" dirty="0" smtClean="0"/>
              <a:t> </a:t>
            </a:r>
            <a:r>
              <a:rPr lang="pl-PL" sz="1400" dirty="0" err="1" smtClean="0"/>
              <a:t>or</a:t>
            </a:r>
            <a:r>
              <a:rPr lang="pl-PL" sz="1400" dirty="0" smtClean="0"/>
              <a:t> </a:t>
            </a:r>
            <a:r>
              <a:rPr lang="pl-PL" sz="1400" dirty="0" err="1" smtClean="0"/>
              <a:t>very</a:t>
            </a:r>
            <a:r>
              <a:rPr lang="pl-PL" sz="1400" dirty="0" smtClean="0"/>
              <a:t> </a:t>
            </a:r>
            <a:r>
              <a:rPr lang="pl-PL" sz="1400" dirty="0" err="1" smtClean="0"/>
              <a:t>complicated</a:t>
            </a:r>
            <a:endParaRPr lang="pl-PL" sz="1400" dirty="0" smtClean="0"/>
          </a:p>
          <a:p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3454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899592" y="1271538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Choosing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partner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institutions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– one of the most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decisions</a:t>
            </a:r>
            <a:r>
              <a:rPr lang="pl-PL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+mn-lt"/>
                <a:cs typeface="Times New Roman" panose="02020603050405020304" pitchFamily="18" charset="0"/>
              </a:rPr>
              <a:t>21 out of 23 </a:t>
            </a:r>
            <a:r>
              <a:rPr lang="pl-PL" dirty="0" err="1" smtClean="0">
                <a:latin typeface="+mn-lt"/>
                <a:cs typeface="Times New Roman" panose="02020603050405020304" pitchFamily="18" charset="0"/>
              </a:rPr>
              <a:t>coordinators</a:t>
            </a:r>
            <a:r>
              <a:rPr lang="pl-PL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latin typeface="+mn-lt"/>
                <a:cs typeface="Times New Roman" panose="02020603050405020304" pitchFamily="18" charset="0"/>
              </a:rPr>
              <a:t>were</a:t>
            </a:r>
            <a:r>
              <a:rPr lang="pl-PL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latin typeface="+mn-lt"/>
                <a:cs typeface="Times New Roman" panose="02020603050405020304" pitchFamily="18" charset="0"/>
              </a:rPr>
              <a:t>familiar</a:t>
            </a:r>
            <a:r>
              <a:rPr lang="pl-PL" dirty="0" smtClean="0">
                <a:latin typeface="+mn-lt"/>
                <a:cs typeface="Times New Roman" panose="02020603050405020304" pitchFamily="18" charset="0"/>
              </a:rPr>
              <a:t> with partner </a:t>
            </a:r>
            <a:r>
              <a:rPr lang="pl-PL" dirty="0" err="1" smtClean="0">
                <a:latin typeface="+mn-lt"/>
                <a:cs typeface="Times New Roman" panose="02020603050405020304" pitchFamily="18" charset="0"/>
              </a:rPr>
              <a:t>institutions</a:t>
            </a:r>
            <a:r>
              <a:rPr lang="pl-PL" dirty="0" smtClean="0">
                <a:latin typeface="+mn-lt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>
              <a:latin typeface="+mn-lt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+mn-lt"/>
                <a:cs typeface="Times New Roman" panose="02020603050405020304" pitchFamily="18" charset="0"/>
              </a:rPr>
              <a:t>Database of </a:t>
            </a:r>
            <a:r>
              <a:rPr lang="pl-PL" dirty="0" err="1" smtClean="0">
                <a:latin typeface="+mn-lt"/>
                <a:cs typeface="Times New Roman" panose="02020603050405020304" pitchFamily="18" charset="0"/>
              </a:rPr>
              <a:t>potential</a:t>
            </a:r>
            <a:r>
              <a:rPr lang="pl-PL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latin typeface="+mn-lt"/>
                <a:cs typeface="Times New Roman" panose="02020603050405020304" pitchFamily="18" charset="0"/>
              </a:rPr>
              <a:t>project</a:t>
            </a:r>
            <a:r>
              <a:rPr lang="pl-PL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latin typeface="+mn-lt"/>
                <a:cs typeface="Times New Roman" panose="02020603050405020304" pitchFamily="18" charset="0"/>
              </a:rPr>
              <a:t>partners</a:t>
            </a:r>
            <a:r>
              <a:rPr lang="pl-PL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latin typeface="+mn-lt"/>
                <a:cs typeface="Times New Roman" panose="02020603050405020304" pitchFamily="18" charset="0"/>
              </a:rPr>
              <a:t>is</a:t>
            </a:r>
            <a:r>
              <a:rPr lang="pl-PL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latin typeface="+mn-lt"/>
                <a:cs typeface="Times New Roman" panose="02020603050405020304" pitchFamily="18" charset="0"/>
              </a:rPr>
              <a:t>constructed</a:t>
            </a:r>
            <a:r>
              <a:rPr lang="pl-PL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latin typeface="+mn-lt"/>
                <a:cs typeface="Times New Roman" panose="02020603050405020304" pitchFamily="18" charset="0"/>
              </a:rPr>
              <a:t>continuously</a:t>
            </a:r>
            <a:r>
              <a:rPr lang="pl-PL" dirty="0" smtClean="0">
                <a:latin typeface="+mn-lt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>
              <a:latin typeface="+mn-lt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+mn-lt"/>
                <a:cs typeface="Times New Roman" panose="02020603050405020304" pitchFamily="18" charset="0"/>
              </a:rPr>
              <a:t>Big </a:t>
            </a:r>
            <a:r>
              <a:rPr lang="pl-PL" dirty="0" err="1" smtClean="0">
                <a:latin typeface="+mn-lt"/>
                <a:cs typeface="Times New Roman" panose="02020603050405020304" pitchFamily="18" charset="0"/>
              </a:rPr>
              <a:t>variety</a:t>
            </a:r>
            <a:r>
              <a:rPr lang="pl-PL" dirty="0" smtClean="0">
                <a:latin typeface="+mn-lt"/>
                <a:cs typeface="Times New Roman" panose="02020603050405020304" pitchFamily="18" charset="0"/>
              </a:rPr>
              <a:t> of partner </a:t>
            </a:r>
            <a:r>
              <a:rPr lang="pl-PL" dirty="0" err="1" smtClean="0">
                <a:latin typeface="+mn-lt"/>
                <a:cs typeface="Times New Roman" panose="02020603050405020304" pitchFamily="18" charset="0"/>
              </a:rPr>
              <a:t>institutions</a:t>
            </a:r>
            <a:r>
              <a:rPr lang="pl-PL" dirty="0" smtClean="0">
                <a:latin typeface="+mn-lt"/>
                <a:cs typeface="Times New Roman" panose="02020603050405020304" pitchFamily="18" charset="0"/>
              </a:rPr>
              <a:t> - a </a:t>
            </a:r>
            <a:r>
              <a:rPr lang="pl-PL" dirty="0" err="1" smtClean="0">
                <a:latin typeface="+mn-lt"/>
                <a:cs typeface="Times New Roman" panose="02020603050405020304" pitchFamily="18" charset="0"/>
              </a:rPr>
              <a:t>strong</a:t>
            </a:r>
            <a:r>
              <a:rPr lang="pl-PL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latin typeface="+mn-lt"/>
                <a:cs typeface="Times New Roman" panose="02020603050405020304" pitchFamily="18" charset="0"/>
              </a:rPr>
              <a:t>or</a:t>
            </a:r>
            <a:r>
              <a:rPr lang="pl-PL" dirty="0" smtClean="0">
                <a:latin typeface="+mn-lt"/>
                <a:cs typeface="Times New Roman" panose="02020603050405020304" pitchFamily="18" charset="0"/>
              </a:rPr>
              <a:t> a </a:t>
            </a:r>
            <a:r>
              <a:rPr lang="pl-PL" dirty="0" err="1" smtClean="0">
                <a:latin typeface="+mn-lt"/>
                <a:cs typeface="Times New Roman" panose="02020603050405020304" pitchFamily="18" charset="0"/>
              </a:rPr>
              <a:t>weak</a:t>
            </a:r>
            <a:r>
              <a:rPr lang="pl-PL" dirty="0" smtClean="0">
                <a:latin typeface="+mn-lt"/>
                <a:cs typeface="Times New Roman" panose="02020603050405020304" pitchFamily="18" charset="0"/>
              </a:rPr>
              <a:t> point?</a:t>
            </a:r>
          </a:p>
          <a:p>
            <a:endParaRPr lang="pl-PL" dirty="0">
              <a:latin typeface="+mn-lt"/>
            </a:endParaRPr>
          </a:p>
        </p:txBody>
      </p:sp>
      <p:sp>
        <p:nvSpPr>
          <p:cNvPr id="10" name="Tytuł 1"/>
          <p:cNvSpPr>
            <a:spLocks noGrp="1"/>
          </p:cNvSpPr>
          <p:nvPr>
            <p:ph type="title"/>
          </p:nvPr>
        </p:nvSpPr>
        <p:spPr>
          <a:xfrm>
            <a:off x="2339752" y="-157708"/>
            <a:ext cx="6048672" cy="641226"/>
          </a:xfrm>
          <a:prstGeom prst="rect">
            <a:avLst/>
          </a:prstGeom>
        </p:spPr>
        <p:txBody>
          <a:bodyPr/>
          <a:lstStyle/>
          <a:p>
            <a:pPr lvl="1"/>
            <a:r>
              <a:rPr lang="pl-PL" sz="2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Main</a:t>
            </a:r>
            <a:r>
              <a:rPr lang="pl-PL" sz="2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pl-PL" sz="2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findings</a:t>
            </a:r>
            <a:r>
              <a:rPr lang="pl-PL" sz="2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 partner </a:t>
            </a:r>
            <a:r>
              <a:rPr lang="pl-PL" sz="2200" b="1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institutions</a:t>
            </a:r>
            <a:r>
              <a:rPr lang="pl-PL" sz="22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endParaRPr lang="pl-PL" sz="22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946" y="3738811"/>
            <a:ext cx="2049190" cy="127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62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FRSE-niebieskie">
      <a:dk1>
        <a:srgbClr val="144B4A"/>
      </a:dk1>
      <a:lt1>
        <a:sysClr val="window" lastClr="FFFFFF"/>
      </a:lt1>
      <a:dk2>
        <a:srgbClr val="144B4A"/>
      </a:dk2>
      <a:lt2>
        <a:srgbClr val="FFFFFF"/>
      </a:lt2>
      <a:accent1>
        <a:srgbClr val="12BCC5"/>
      </a:accent1>
      <a:accent2>
        <a:srgbClr val="BAE3E8"/>
      </a:accent2>
      <a:accent3>
        <a:srgbClr val="3D6E6C"/>
      </a:accent3>
      <a:accent4>
        <a:srgbClr val="789A99"/>
      </a:accent4>
      <a:accent5>
        <a:srgbClr val="BDCECD"/>
      </a:accent5>
      <a:accent6>
        <a:srgbClr val="12BCC5"/>
      </a:accent6>
      <a:hlink>
        <a:srgbClr val="12BCC5"/>
      </a:hlink>
      <a:folHlink>
        <a:srgbClr val="3D6E6C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2108</TotalTime>
  <Words>562</Words>
  <Application>Microsoft Office PowerPoint</Application>
  <PresentationFormat>Pokaz na ekranie (16:9)</PresentationFormat>
  <Paragraphs>135</Paragraphs>
  <Slides>14</Slides>
  <Notes>12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14</vt:i4>
      </vt:variant>
    </vt:vector>
  </HeadingPairs>
  <TitlesOfParts>
    <vt:vector size="20" baseType="lpstr">
      <vt:lpstr>Arial</vt:lpstr>
      <vt:lpstr>Arial Rounded MT Bold</vt:lpstr>
      <vt:lpstr>Calibri</vt:lpstr>
      <vt:lpstr>Times New Roman</vt:lpstr>
      <vt:lpstr>Motyw pakietu Office</vt:lpstr>
      <vt:lpstr>Projekt niestandardowy</vt:lpstr>
      <vt:lpstr>Strategic Partnerships in higher education    Research on projects under Erasmus+ programme.   </vt:lpstr>
      <vt:lpstr>Strategic Partnerships in higher education Key Action 2 </vt:lpstr>
      <vt:lpstr>Prezentacja programu PowerPoint</vt:lpstr>
      <vt:lpstr>Strategic Partnerships in Poland Higher education sector</vt:lpstr>
      <vt:lpstr>Prezentacja programu PowerPoint</vt:lpstr>
      <vt:lpstr>Methodology </vt:lpstr>
      <vt:lpstr>Data collection</vt:lpstr>
      <vt:lpstr>Main findings: realising the project </vt:lpstr>
      <vt:lpstr>Main findings: partner institutions </vt:lpstr>
      <vt:lpstr>Main findings: results and outcomes</vt:lpstr>
      <vt:lpstr>Main findings: finances</vt:lpstr>
      <vt:lpstr>Main findings: institution authorities</vt:lpstr>
      <vt:lpstr>Prezentacja programu PowerPoint</vt:lpstr>
      <vt:lpstr>Prezentacja programu PowerPoint</vt:lpstr>
    </vt:vector>
  </TitlesOfParts>
  <Company>FRSE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wskaczkowska</dc:creator>
  <cp:lastModifiedBy>Jadwiga Fila</cp:lastModifiedBy>
  <cp:revision>175</cp:revision>
  <dcterms:created xsi:type="dcterms:W3CDTF">2017-07-04T11:41:50Z</dcterms:created>
  <dcterms:modified xsi:type="dcterms:W3CDTF">2020-11-16T10:34:26Z</dcterms:modified>
</cp:coreProperties>
</file>